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 autoCompressPictures="0">
  <p:sldMasterIdLst>
    <p:sldMasterId id="2147483648" r:id="rId1"/>
    <p:sldMasterId id="2147483699" r:id="rId2"/>
    <p:sldMasterId id="2147483706" r:id="rId3"/>
    <p:sldMasterId id="2147483713" r:id="rId4"/>
  </p:sldMasterIdLst>
  <p:notesMasterIdLst>
    <p:notesMasterId r:id="rId21"/>
  </p:notesMasterIdLst>
  <p:handoutMasterIdLst>
    <p:handoutMasterId r:id="rId22"/>
  </p:handoutMasterIdLst>
  <p:sldIdLst>
    <p:sldId id="399" r:id="rId5"/>
    <p:sldId id="469" r:id="rId6"/>
    <p:sldId id="498" r:id="rId7"/>
    <p:sldId id="413" r:id="rId8"/>
    <p:sldId id="577" r:id="rId9"/>
    <p:sldId id="606" r:id="rId10"/>
    <p:sldId id="599" r:id="rId11"/>
    <p:sldId id="602" r:id="rId12"/>
    <p:sldId id="601" r:id="rId13"/>
    <p:sldId id="597" r:id="rId14"/>
    <p:sldId id="595" r:id="rId15"/>
    <p:sldId id="608" r:id="rId16"/>
    <p:sldId id="604" r:id="rId17"/>
    <p:sldId id="610" r:id="rId18"/>
    <p:sldId id="607" r:id="rId19"/>
    <p:sldId id="60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248"/>
    <a:srgbClr val="FF68EF"/>
    <a:srgbClr val="63DCF4"/>
    <a:srgbClr val="133475"/>
    <a:srgbClr val="0E2264"/>
    <a:srgbClr val="95AFAC"/>
    <a:srgbClr val="F0F4F8"/>
    <a:srgbClr val="1377C5"/>
    <a:srgbClr val="0E7655"/>
    <a:srgbClr val="D80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89263" autoAdjust="0"/>
  </p:normalViewPr>
  <p:slideViewPr>
    <p:cSldViewPr snapToGrid="0" snapToObjects="1">
      <p:cViewPr>
        <p:scale>
          <a:sx n="94" d="100"/>
          <a:sy n="94" d="100"/>
        </p:scale>
        <p:origin x="-1360" y="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1689D-71B3-494D-82CB-C18432FFF0EC}" type="datetimeFigureOut">
              <a:rPr lang="en-US" smtClean="0">
                <a:latin typeface="Open Sans"/>
              </a:rPr>
              <a:pPr/>
              <a:t>31/10/17</a:t>
            </a:fld>
            <a:endParaRPr lang="en-US" dirty="0">
              <a:latin typeface="Open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749E1-6AC0-784B-B2CB-C22218382830}" type="slidenum">
              <a:rPr lang="en-US" smtClean="0">
                <a:latin typeface="Open Sans"/>
              </a:rPr>
              <a:pPr/>
              <a:t>‹#›</a:t>
            </a:fld>
            <a:endParaRPr lang="en-US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59342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/>
              </a:defRPr>
            </a:lvl1pPr>
          </a:lstStyle>
          <a:p>
            <a:fld id="{9C3872EF-E1DF-974D-9F19-0224619B5E91}" type="datetimeFigureOut">
              <a:rPr lang="en-US" smtClean="0"/>
              <a:pPr/>
              <a:t>31/10/17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/>
              </a:defRPr>
            </a:lvl1pPr>
          </a:lstStyle>
          <a:p>
            <a:fld id="{E1608BA4-66E1-904F-A445-BC1AC8A594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652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8BA4-66E1-904F-A445-BC1AC8A5943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5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>
            <a:alphaModFix amt="8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5112226"/>
            <a:ext cx="9144000" cy="1745774"/>
          </a:xfrm>
          <a:prstGeom prst="rect">
            <a:avLst/>
          </a:prstGeom>
          <a:solidFill>
            <a:srgbClr val="F0F4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/>
            </a:endParaRPr>
          </a:p>
        </p:txBody>
      </p:sp>
      <p:pic>
        <p:nvPicPr>
          <p:cNvPr id="16" name="Picture 15" descr="bg-intr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4" y="4073502"/>
            <a:ext cx="7815958" cy="1041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5847" y="1263209"/>
            <a:ext cx="8765851" cy="147002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49352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Presenter Name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176184" y="5603390"/>
            <a:ext cx="3019895" cy="8995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z="1000" kern="1200" dirty="0" smtClean="0">
                <a:solidFill>
                  <a:schemeClr val="bg1">
                    <a:lumMod val="50000"/>
                  </a:schemeClr>
                </a:solidFill>
                <a:latin typeface="Open Sans Semibold"/>
                <a:ea typeface="+mn-ea"/>
                <a:cs typeface="Open Sans Semibold"/>
              </a:rPr>
              <a:t>Open Microscopy Environment</a:t>
            </a:r>
          </a:p>
          <a:p>
            <a:pPr marL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z="1000" kern="1200" dirty="0" smtClean="0">
                <a:solidFill>
                  <a:schemeClr val="bg1">
                    <a:lumMod val="50000"/>
                  </a:schemeClr>
                </a:solidFill>
                <a:latin typeface="Open Sans Semibold"/>
                <a:ea typeface="+mn-ea"/>
                <a:cs typeface="Open Sans Semibold"/>
              </a:rPr>
              <a:t>Centre for </a:t>
            </a:r>
            <a:r>
              <a:rPr lang="en-US" sz="1000" kern="1200" baseline="0" dirty="0" smtClean="0">
                <a:solidFill>
                  <a:schemeClr val="bg1">
                    <a:lumMod val="50000"/>
                  </a:schemeClr>
                </a:solidFill>
                <a:latin typeface="Open Sans Semibold"/>
                <a:ea typeface="+mn-ea"/>
                <a:cs typeface="Open Sans Semibold"/>
              </a:rPr>
              <a:t> </a:t>
            </a:r>
            <a:r>
              <a:rPr lang="en-US" sz="1000" kern="1200" dirty="0" smtClean="0">
                <a:solidFill>
                  <a:schemeClr val="bg1">
                    <a:lumMod val="50000"/>
                  </a:schemeClr>
                </a:solidFill>
                <a:latin typeface="Open Sans Semibold"/>
                <a:ea typeface="+mn-ea"/>
                <a:cs typeface="Open Sans Semibold"/>
              </a:rPr>
              <a:t>Gene Regulation &amp; Expression</a:t>
            </a:r>
          </a:p>
          <a:p>
            <a:pPr marL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z="1000" kern="1200" dirty="0" smtClean="0">
                <a:solidFill>
                  <a:schemeClr val="bg1">
                    <a:lumMod val="50000"/>
                  </a:schemeClr>
                </a:solidFill>
                <a:latin typeface="Open Sans Semibold"/>
                <a:ea typeface="+mn-ea"/>
                <a:cs typeface="Open Sans Semibold"/>
              </a:rPr>
              <a:t>College of Life Sciences,</a:t>
            </a:r>
            <a:r>
              <a:rPr lang="en-US" sz="1000" kern="1200" baseline="0" dirty="0" smtClean="0">
                <a:solidFill>
                  <a:schemeClr val="bg1">
                    <a:lumMod val="50000"/>
                  </a:schemeClr>
                </a:solidFill>
                <a:latin typeface="Open Sans Semibold"/>
                <a:ea typeface="+mn-ea"/>
                <a:cs typeface="Open Sans Semibold"/>
              </a:rPr>
              <a:t> </a:t>
            </a:r>
            <a:r>
              <a:rPr lang="en-US" sz="1000" kern="1200" dirty="0" smtClean="0">
                <a:solidFill>
                  <a:schemeClr val="bg1">
                    <a:lumMod val="50000"/>
                  </a:schemeClr>
                </a:solidFill>
                <a:latin typeface="Open Sans Semibold"/>
                <a:ea typeface="+mn-ea"/>
                <a:cs typeface="Open Sans Semibold"/>
              </a:rPr>
              <a:t>University of</a:t>
            </a:r>
            <a:r>
              <a:rPr lang="en-US" sz="1000" kern="1200" baseline="0" dirty="0" smtClean="0">
                <a:solidFill>
                  <a:schemeClr val="bg1">
                    <a:lumMod val="50000"/>
                  </a:schemeClr>
                </a:solidFill>
                <a:latin typeface="Open Sans Semibold"/>
                <a:ea typeface="+mn-ea"/>
                <a:cs typeface="Open Sans Semibold"/>
              </a:rPr>
              <a:t> </a:t>
            </a:r>
            <a:r>
              <a:rPr lang="en-US" sz="1000" kern="1200" dirty="0" smtClean="0">
                <a:solidFill>
                  <a:schemeClr val="bg1">
                    <a:lumMod val="50000"/>
                  </a:schemeClr>
                </a:solidFill>
                <a:latin typeface="Open Sans Semibold"/>
                <a:ea typeface="+mn-ea"/>
                <a:cs typeface="Open Sans Semibold"/>
              </a:rPr>
              <a:t>Dundee</a:t>
            </a:r>
          </a:p>
          <a:p>
            <a:pPr marL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z="1000" kern="1200" dirty="0" smtClean="0">
                <a:solidFill>
                  <a:schemeClr val="bg1">
                    <a:lumMod val="50000"/>
                  </a:schemeClr>
                </a:solidFill>
                <a:latin typeface="Open Sans Semibold"/>
                <a:ea typeface="+mn-ea"/>
                <a:cs typeface="Open Sans Semibold"/>
              </a:rPr>
              <a:t>Dundee, Scotland, UK</a:t>
            </a:r>
            <a:endParaRPr lang="en-GB" sz="1000" kern="1200" dirty="0">
              <a:solidFill>
                <a:schemeClr val="bg1">
                  <a:lumMod val="50000"/>
                </a:schemeClr>
              </a:solidFill>
              <a:latin typeface="Open Sans Semibold"/>
              <a:ea typeface="+mn-ea"/>
              <a:cs typeface="Open Sans Semibold"/>
            </a:endParaRPr>
          </a:p>
        </p:txBody>
      </p:sp>
      <p:pic>
        <p:nvPicPr>
          <p:cNvPr id="18" name="Picture 17" descr="Uo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11" y="5583500"/>
            <a:ext cx="945525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1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Title – black background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F94C27-CCD8-744C-9E80-37C6A9C00E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Glencoe-Software-icon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42" y="6503035"/>
            <a:ext cx="249174" cy="2286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68400"/>
            <a:ext cx="5410200" cy="2578100"/>
          </a:xfrm>
        </p:spPr>
        <p:txBody>
          <a:bodyPr/>
          <a:lstStyle>
            <a:lvl1pPr marL="0" indent="0">
              <a:buClr>
                <a:srgbClr val="133476"/>
              </a:buClr>
              <a:buSzPct val="110000"/>
              <a:buFont typeface="Courier New"/>
              <a:buNone/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rgbClr val="95AFAC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0E2264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06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232900" cy="881062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Click to edit Slide Title – ideal for screenshots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6437312"/>
            <a:ext cx="8123717" cy="425450"/>
          </a:xfrm>
        </p:spPr>
        <p:txBody>
          <a:bodyPr>
            <a:normAutofit/>
          </a:bodyPr>
          <a:lstStyle>
            <a:lvl1pPr marL="0" indent="0">
              <a:buClr>
                <a:srgbClr val="133476"/>
              </a:buClr>
              <a:buSzPct val="110000"/>
              <a:buFont typeface="Courier New"/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/>
              </a:defRPr>
            </a:lvl1pPr>
            <a:lvl2pPr marL="742950" indent="-285750">
              <a:buClr>
                <a:srgbClr val="95AFAC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0E2264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Footer text for screenshot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3717" y="6437312"/>
            <a:ext cx="720436" cy="365125"/>
          </a:xfrm>
        </p:spPr>
        <p:txBody>
          <a:bodyPr/>
          <a:lstStyle/>
          <a:p>
            <a:fld id="{01F94C27-CCD8-744C-9E80-37C6A9C00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7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22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B0C52F-8184-EB44-9CD6-1278276FDB52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de-DE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ext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77714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B0C52F-8184-EB44-9CD6-1278276FDB52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ext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202370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B0C52F-8184-EB44-9CD6-1278276FDB52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de-DE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68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B0C52F-8184-EB44-9CD6-1278276FDB52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de-DE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0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3B0C52F-8184-EB44-9CD6-1278276FDB52}" type="slidenum">
              <a:rPr lang="de-DE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65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HelveticaNeueLT Pro 45 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HelveticaNeueLT Pro 45 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B0C52F-8184-EB44-9CD6-1278276FDB52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de-DE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8560741" y="65569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prstClr val="black"/>
              </a:solidFill>
              <a:latin typeface="Calibri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4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B0C52F-8184-EB44-9CD6-1278276FDB52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de-DE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ext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77714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>
            <a:alphaModFix amt="3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800" b="0" i="0" cap="all" baseline="0"/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tO</a:t>
            </a:r>
            <a:r>
              <a:rPr lang="en-US" dirty="0" smtClean="0"/>
              <a:t> Edit Section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Glencoe-Software-icon.png"/>
          <p:cNvPicPr>
            <a:picLocks noChangeAspect="1"/>
          </p:cNvPicPr>
          <p:nvPr userDrawn="1"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91" y="-965200"/>
            <a:ext cx="6437052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85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B0C52F-8184-EB44-9CD6-1278276FDB52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ext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202370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B0C52F-8184-EB44-9CD6-1278276FDB52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de-DE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68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B0C52F-8184-EB44-9CD6-1278276FDB52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de-DE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0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3B0C52F-8184-EB44-9CD6-1278276FDB52}" type="slidenum">
              <a:rPr lang="de-DE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65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HelveticaNeueLT Pro 45 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HelveticaNeueLT Pro 45 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B0C52F-8184-EB44-9CD6-1278276FDB52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de-DE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8560741" y="65569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prstClr val="black"/>
              </a:solidFill>
              <a:latin typeface="Calibri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4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B0C52F-8184-EB44-9CD6-1278276FDB52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de-DE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ext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77714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B0C52F-8184-EB44-9CD6-1278276FDB52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ext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202370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B0C52F-8184-EB44-9CD6-1278276FDB52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de-DE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68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B0C52F-8184-EB44-9CD6-1278276FDB52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de-DE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0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3B0C52F-8184-EB44-9CD6-1278276FDB52}" type="slidenum">
              <a:rPr lang="de-DE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6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rotWithShape="1">
          <a:blip r:embed="rId2">
            <a:alphaModFix amt="3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800" b="0" i="0" cap="all" baseline="0"/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tO</a:t>
            </a:r>
            <a:r>
              <a:rPr lang="en-US" dirty="0" smtClean="0"/>
              <a:t> Edit Section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me-icon.png"/>
          <p:cNvPicPr>
            <a:picLocks noChangeAspect="1"/>
          </p:cNvPicPr>
          <p:nvPr userDrawn="1"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300" y="-685800"/>
            <a:ext cx="6740434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39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HelveticaNeueLT Pro 45 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HelveticaNeueLT Pro 45 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B0C52F-8184-EB44-9CD6-1278276FDB52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de-DE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8560741" y="65569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prstClr val="black"/>
              </a:solidFill>
              <a:latin typeface="Calibri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4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/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lencoe-Software-icon.png"/>
          <p:cNvPicPr>
            <a:picLocks noChangeAspect="1"/>
          </p:cNvPicPr>
          <p:nvPr userDrawn="1"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91" y="-965200"/>
            <a:ext cx="6437052" cy="5897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28700"/>
            <a:ext cx="8699500" cy="5403850"/>
          </a:xfrm>
        </p:spPr>
        <p:txBody>
          <a:bodyPr/>
          <a:lstStyle>
            <a:lvl1pPr marL="342900" indent="-342900">
              <a:buClr>
                <a:srgbClr val="133476"/>
              </a:buClr>
              <a:buSzPct val="110000"/>
              <a:buFont typeface="Courier New"/>
              <a:buChar char="o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95AFAC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0E2264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this slide w/ Glencoe Software background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4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/ OM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me-icon.png"/>
          <p:cNvPicPr>
            <a:picLocks noChangeAspect="1"/>
          </p:cNvPicPr>
          <p:nvPr userDrawn="1"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300" y="-685800"/>
            <a:ext cx="6740434" cy="5897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28700"/>
            <a:ext cx="8699500" cy="5403850"/>
          </a:xfrm>
        </p:spPr>
        <p:txBody>
          <a:bodyPr/>
          <a:lstStyle>
            <a:lvl1pPr marL="342900" indent="-342900">
              <a:buClr>
                <a:srgbClr val="133476"/>
              </a:buClr>
              <a:buSzPct val="110000"/>
              <a:buFont typeface="Courier New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95AFAC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0E2264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this slide w/ OME background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4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Clr>
                <a:srgbClr val="133476"/>
              </a:buClr>
              <a:buSzPct val="110000"/>
              <a:buFont typeface="Courier New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95AFAC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0E2264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this slide w/ no background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6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168400"/>
            <a:ext cx="4038600" cy="5264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168400"/>
            <a:ext cx="4038600" cy="5264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2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4432"/>
            <a:ext cx="8229600" cy="62592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Slide Title – white background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5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/ bg">
    <p:bg>
      <p:bgPr>
        <a:blipFill rotWithShape="1"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4432"/>
            <a:ext cx="8229600" cy="6259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 – blue background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theme" Target="../theme/theme4.xml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99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this and Liza cries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3300"/>
            <a:ext cx="8229600" cy="5429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3717" y="6432550"/>
            <a:ext cx="7204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5AFAC"/>
                </a:solidFill>
                <a:latin typeface="Montserrat"/>
              </a:defRPr>
            </a:lvl1pPr>
          </a:lstStyle>
          <a:p>
            <a:fld id="{01F94C27-CCD8-744C-9E80-37C6A9C00E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9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5" r:id="rId3"/>
    <p:sldLayoutId id="2147483659" r:id="rId4"/>
    <p:sldLayoutId id="2147483664" r:id="rId5"/>
    <p:sldLayoutId id="2147483650" r:id="rId6"/>
    <p:sldLayoutId id="2147483652" r:id="rId7"/>
    <p:sldLayoutId id="2147483654" r:id="rId8"/>
    <p:sldLayoutId id="2147483663" r:id="rId9"/>
    <p:sldLayoutId id="2147483658" r:id="rId10"/>
    <p:sldLayoutId id="2147483662" r:id="rId11"/>
    <p:sldLayoutId id="2147483655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0" i="0" kern="1200" cap="none" spc="0" baseline="0">
          <a:solidFill>
            <a:srgbClr val="133476"/>
          </a:solidFill>
          <a:effectLst>
            <a:outerShdw blurRad="127000" dist="38100" dir="5400000" algn="tl" rotWithShape="0">
              <a:schemeClr val="tx1">
                <a:lumMod val="65000"/>
                <a:lumOff val="35000"/>
                <a:alpha val="25000"/>
              </a:schemeClr>
            </a:outerShdw>
          </a:effectLst>
          <a:latin typeface="Montserra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ct val="20000"/>
        </a:spcBef>
        <a:buClr>
          <a:srgbClr val="0E2264"/>
        </a:buClr>
        <a:buSzPct val="110000"/>
        <a:buFont typeface="Courier New"/>
        <a:buChar char="o"/>
        <a:defRPr sz="2400" kern="1200" baseline="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50000"/>
        </a:lnSpc>
        <a:spcBef>
          <a:spcPct val="20000"/>
        </a:spcBef>
        <a:buClr>
          <a:srgbClr val="95AFAC"/>
        </a:buClr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50000"/>
        </a:lnSpc>
        <a:spcBef>
          <a:spcPct val="20000"/>
        </a:spcBef>
        <a:buClr>
          <a:srgbClr val="0E2264"/>
        </a:buClr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50000"/>
        </a:lnSpc>
        <a:spcBef>
          <a:spcPct val="20000"/>
        </a:spcBef>
        <a:buClr>
          <a:srgbClr val="95AFAC"/>
        </a:buClr>
        <a:buFont typeface="Courier New"/>
        <a:buChar char="o"/>
        <a:defRPr sz="2000" kern="120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>
              <a:lumMod val="75000"/>
              <a:lumOff val="25000"/>
            </a:schemeClr>
          </a:solidFill>
          <a:latin typeface="Open San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85421" y="105312"/>
            <a:ext cx="6287912" cy="619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6553200" y="645982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>
                    <a:lumMod val="50000"/>
                  </a:schemeClr>
                </a:solidFill>
                <a:latin typeface="HelveticaNeueLT Pro 45 Lt"/>
                <a:cs typeface="HelveticaNeueLT Pro 45 Lt"/>
              </a:defRPr>
            </a:lvl1pPr>
          </a:lstStyle>
          <a:p>
            <a:fld id="{831A72FB-7829-4D4A-9A4F-2DF914CF6DB8}" type="slidenum">
              <a:rPr lang="de-DE" smtClean="0">
                <a:solidFill>
                  <a:prstClr val="white">
                    <a:lumMod val="50000"/>
                  </a:prstClr>
                </a:solidFill>
                <a:ea typeface="MS PGothic" charset="0"/>
              </a:rPr>
              <a:pPr/>
              <a:t>‹#›</a:t>
            </a:fld>
            <a:endParaRPr lang="de-DE" dirty="0">
              <a:solidFill>
                <a:prstClr val="white">
                  <a:lumMod val="50000"/>
                </a:prstClr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3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1800" b="0" i="0" kern="1200" cap="all" spc="100" baseline="0">
          <a:solidFill>
            <a:schemeClr val="tx1">
              <a:lumMod val="75000"/>
              <a:lumOff val="25000"/>
            </a:schemeClr>
          </a:solidFill>
          <a:latin typeface="HelveticaNeueLT Pro 45 Lt"/>
          <a:ea typeface="+mj-ea"/>
          <a:cs typeface="HelveticaNeueLT Pro 45 L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900" b="0" i="0" kern="1200">
          <a:solidFill>
            <a:schemeClr val="tx1">
              <a:lumMod val="65000"/>
              <a:lumOff val="35000"/>
            </a:schemeClr>
          </a:solidFill>
          <a:latin typeface="HelveticaNeueLT Pro 45 Lt"/>
          <a:ea typeface="+mn-ea"/>
          <a:cs typeface="HelveticaNeueLT Pro 45 L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>
              <a:lumMod val="65000"/>
              <a:lumOff val="35000"/>
            </a:schemeClr>
          </a:solidFill>
          <a:latin typeface="HelveticaNeueLT Pro 45 Lt"/>
          <a:ea typeface="+mn-ea"/>
          <a:cs typeface="HelveticaNeueLT Pro 45 L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HelveticaNeueLT Pro 45 Lt"/>
          <a:ea typeface="+mn-ea"/>
          <a:cs typeface="HelveticaNeueLT Pro 45 L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>
              <a:lumMod val="65000"/>
              <a:lumOff val="35000"/>
            </a:schemeClr>
          </a:solidFill>
          <a:latin typeface="HelveticaNeueLT Pro 45 Lt"/>
          <a:ea typeface="+mn-ea"/>
          <a:cs typeface="HelveticaNeueLT Pro 45 L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85421" y="105312"/>
            <a:ext cx="6287912" cy="619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6553200" y="645982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>
                    <a:lumMod val="50000"/>
                  </a:schemeClr>
                </a:solidFill>
                <a:latin typeface="HelveticaNeueLT Pro 45 Lt"/>
                <a:cs typeface="HelveticaNeueLT Pro 45 Lt"/>
              </a:defRPr>
            </a:lvl1pPr>
          </a:lstStyle>
          <a:p>
            <a:fld id="{831A72FB-7829-4D4A-9A4F-2DF914CF6DB8}" type="slidenum">
              <a:rPr lang="de-DE" smtClean="0">
                <a:solidFill>
                  <a:prstClr val="white">
                    <a:lumMod val="50000"/>
                  </a:prstClr>
                </a:solidFill>
                <a:ea typeface="MS PGothic" charset="0"/>
              </a:rPr>
              <a:pPr/>
              <a:t>‹#›</a:t>
            </a:fld>
            <a:endParaRPr lang="de-DE" dirty="0">
              <a:solidFill>
                <a:prstClr val="white">
                  <a:lumMod val="50000"/>
                </a:prstClr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3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1800" b="0" i="0" kern="1200" cap="all" spc="100" baseline="0">
          <a:solidFill>
            <a:schemeClr val="tx1">
              <a:lumMod val="75000"/>
              <a:lumOff val="25000"/>
            </a:schemeClr>
          </a:solidFill>
          <a:latin typeface="HelveticaNeueLT Pro 45 Lt"/>
          <a:ea typeface="+mj-ea"/>
          <a:cs typeface="HelveticaNeueLT Pro 45 L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900" b="0" i="0" kern="1200">
          <a:solidFill>
            <a:schemeClr val="tx1">
              <a:lumMod val="65000"/>
              <a:lumOff val="35000"/>
            </a:schemeClr>
          </a:solidFill>
          <a:latin typeface="HelveticaNeueLT Pro 45 Lt"/>
          <a:ea typeface="+mn-ea"/>
          <a:cs typeface="HelveticaNeueLT Pro 45 L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>
              <a:lumMod val="65000"/>
              <a:lumOff val="35000"/>
            </a:schemeClr>
          </a:solidFill>
          <a:latin typeface="HelveticaNeueLT Pro 45 Lt"/>
          <a:ea typeface="+mn-ea"/>
          <a:cs typeface="HelveticaNeueLT Pro 45 L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HelveticaNeueLT Pro 45 Lt"/>
          <a:ea typeface="+mn-ea"/>
          <a:cs typeface="HelveticaNeueLT Pro 45 L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>
              <a:lumMod val="65000"/>
              <a:lumOff val="35000"/>
            </a:schemeClr>
          </a:solidFill>
          <a:latin typeface="HelveticaNeueLT Pro 45 Lt"/>
          <a:ea typeface="+mn-ea"/>
          <a:cs typeface="HelveticaNeueLT Pro 45 L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85421" y="105312"/>
            <a:ext cx="6287912" cy="619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6553200" y="645982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>
                    <a:lumMod val="50000"/>
                  </a:schemeClr>
                </a:solidFill>
                <a:latin typeface="HelveticaNeueLT Pro 45 Lt"/>
                <a:cs typeface="HelveticaNeueLT Pro 45 Lt"/>
              </a:defRPr>
            </a:lvl1pPr>
          </a:lstStyle>
          <a:p>
            <a:fld id="{831A72FB-7829-4D4A-9A4F-2DF914CF6DB8}" type="slidenum">
              <a:rPr lang="de-DE" smtClean="0">
                <a:solidFill>
                  <a:prstClr val="white">
                    <a:lumMod val="50000"/>
                  </a:prstClr>
                </a:solidFill>
                <a:ea typeface="MS PGothic" charset="0"/>
              </a:rPr>
              <a:pPr/>
              <a:t>‹#›</a:t>
            </a:fld>
            <a:endParaRPr lang="de-DE" dirty="0">
              <a:solidFill>
                <a:prstClr val="white">
                  <a:lumMod val="50000"/>
                </a:prstClr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3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1800" b="0" i="0" kern="1200" cap="all" spc="100" baseline="0">
          <a:solidFill>
            <a:schemeClr val="tx1">
              <a:lumMod val="75000"/>
              <a:lumOff val="25000"/>
            </a:schemeClr>
          </a:solidFill>
          <a:latin typeface="HelveticaNeueLT Pro 45 Lt"/>
          <a:ea typeface="+mj-ea"/>
          <a:cs typeface="HelveticaNeueLT Pro 45 L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900" b="0" i="0" kern="1200">
          <a:solidFill>
            <a:schemeClr val="tx1">
              <a:lumMod val="65000"/>
              <a:lumOff val="35000"/>
            </a:schemeClr>
          </a:solidFill>
          <a:latin typeface="HelveticaNeueLT Pro 45 Lt"/>
          <a:ea typeface="+mn-ea"/>
          <a:cs typeface="HelveticaNeueLT Pro 45 L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>
              <a:lumMod val="65000"/>
              <a:lumOff val="35000"/>
            </a:schemeClr>
          </a:solidFill>
          <a:latin typeface="HelveticaNeueLT Pro 45 Lt"/>
          <a:ea typeface="+mn-ea"/>
          <a:cs typeface="HelveticaNeueLT Pro 45 L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HelveticaNeueLT Pro 45 Lt"/>
          <a:ea typeface="+mn-ea"/>
          <a:cs typeface="HelveticaNeueLT Pro 45 L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>
              <a:lumMod val="65000"/>
              <a:lumOff val="35000"/>
            </a:schemeClr>
          </a:solidFill>
          <a:latin typeface="HelveticaNeueLT Pro 45 Lt"/>
          <a:ea typeface="+mn-ea"/>
          <a:cs typeface="HelveticaNeueLT Pro 45 L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DR/idr-metadata/blob/master/idr0026-weigelin-immunotherapy/patterns/3.49.6-3.140922_11-33-57.00.pattern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idr.openmicroscopy.org/webclient/?show=image-326166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microscopy/bioformats/blob/metadata54/components/formats-gpl/src/loci/formats/in/ScreenReader.java" TargetMode="External"/><Relationship Id="rId4" Type="http://schemas.openxmlformats.org/officeDocument/2006/relationships/hyperlink" Target="https://github.com/sbesson/idr0000-lastname-example/tree/screens_training/screens/README.md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data.broadinstitute.org/bbbc/BBBC021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github.com/sbesson/idr0000-lastname-example/tree/screens_training/screens" TargetMode="External"/><Relationship Id="rId3" Type="http://schemas.openxmlformats.org/officeDocument/2006/relationships/hyperlink" Target="https://artifacts.openmicroscopy.org/artifactory/maven/idr/bioformats_package/0.4.1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DR/idr-metadata/blob/0.4.3/idr0033-rohban-pathways/screens/41744.screen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idr.openmicroscopy.org/webclient/?show=plate-595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DR/idr-metadata/blob/0.4.3/pyidr" TargetMode="External"/><Relationship Id="rId4" Type="http://schemas.openxmlformats.org/officeDocument/2006/relationships/hyperlink" Target="https://github.com/IDR/idr-metadata/blob/0.4.3/scripts/check_screen.py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github.com/openmicroscopy/idr-metadat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docs.openmicroscopy.org/ome-model/5.5.7/ome-tiff/file-structure.html%23companion-file-vs-master-ome-tiff-fil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github.com/openmicroscopy/bioformats/blob/v5.7.1/components/formats-bsd/src/loci/formats/in/FilePatternReader.java" TargetMode="External"/><Relationship Id="rId3" Type="http://schemas.openxmlformats.org/officeDocument/2006/relationships/hyperlink" Target="documentation%20pag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github.com/sbesson/idr0000-lastname-example/tree/screens_training/pattern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docs.openmicroscopy.org/bio-formats/5.7.1/formats/pattern-file.html" TargetMode="External"/><Relationship Id="rId3" Type="http://schemas.openxmlformats.org/officeDocument/2006/relationships/hyperlink" Target="https://github.com/openmicroscopy/bioformats/blob/v5.7.1/components/formats-bsd/src/loci/formats/AxisGuesser.jav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813" y="680510"/>
            <a:ext cx="8765851" cy="14700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D8082C"/>
                </a:solidFill>
              </a:rPr>
              <a:t>O</a:t>
            </a:r>
            <a:r>
              <a:rPr lang="en-US" sz="3200" dirty="0" smtClean="0">
                <a:solidFill>
                  <a:srgbClr val="0E7655"/>
                </a:solidFill>
              </a:rPr>
              <a:t>M</a:t>
            </a:r>
            <a:r>
              <a:rPr lang="en-US" sz="3200" dirty="0" smtClean="0">
                <a:solidFill>
                  <a:srgbClr val="1377C5"/>
                </a:solidFill>
              </a:rPr>
              <a:t>E</a:t>
            </a:r>
            <a:r>
              <a:rPr lang="en-US" sz="3200" dirty="0" smtClean="0"/>
              <a:t> 2017 Team Training</a:t>
            </a:r>
            <a:br>
              <a:rPr lang="en-US" sz="3200" dirty="0" smtClean="0"/>
            </a:br>
            <a:r>
              <a:rPr lang="en-US" sz="2700" dirty="0" smtClean="0"/>
              <a:t>Pattern and Screen files</a:t>
            </a:r>
            <a:endParaRPr lang="en-US" sz="27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09963"/>
            <a:ext cx="6400800" cy="1752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 err="1" smtClean="0"/>
              <a:t>Sébastien</a:t>
            </a:r>
            <a:r>
              <a:rPr lang="en-US" sz="2000" dirty="0" smtClean="0"/>
              <a:t> Besson</a:t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100000"/>
              </a:lnSpc>
            </a:pPr>
            <a:r>
              <a:rPr lang="en-US" sz="2000" dirty="0" smtClean="0"/>
              <a:t>OME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437312"/>
            <a:ext cx="8123717" cy="425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0E2264"/>
              </a:buClr>
              <a:buSzPct val="110000"/>
              <a:buFont typeface="Courier New"/>
              <a:buNone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95AFAC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0E2264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95AFAC"/>
              </a:buClr>
              <a:buFont typeface="Courier New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7412" y="59465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15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Pattern files in production (IDR 0026)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884"/>
            <a:ext cx="8699500" cy="5403850"/>
          </a:xfrm>
        </p:spPr>
        <p:txBody>
          <a:bodyPr>
            <a:no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pPr marL="0" indent="0" algn="ctr">
              <a:buNone/>
            </a:pPr>
            <a:r>
              <a:rPr lang="en-US" sz="1800" dirty="0" smtClean="0">
                <a:hlinkClick r:id="rId2"/>
              </a:rPr>
              <a:t>https:</a:t>
            </a:r>
            <a:r>
              <a:rPr lang="en-US" sz="1800" dirty="0">
                <a:hlinkClick r:id="rId2"/>
              </a:rPr>
              <a:t>//idr.openmicroscopy.org/webclient/?show=image-3261661</a:t>
            </a:r>
            <a:r>
              <a:rPr lang="en-US" sz="1800" dirty="0"/>
              <a:t>  </a:t>
            </a:r>
            <a:endParaRPr lang="en-US" sz="1800" dirty="0" smtClean="0"/>
          </a:p>
          <a:p>
            <a:r>
              <a:rPr lang="en-US" sz="1800" dirty="0" smtClean="0"/>
              <a:t>4 channels, 60 </a:t>
            </a:r>
            <a:r>
              <a:rPr lang="en-US" sz="1800" dirty="0" err="1" smtClean="0"/>
              <a:t>timepoints</a:t>
            </a:r>
            <a:r>
              <a:rPr lang="en-US" sz="1800" dirty="0" smtClean="0"/>
              <a:t>, 24 Z-sections distributed across 240 TIFF files</a:t>
            </a:r>
            <a:endParaRPr lang="en-US" sz="1800" dirty="0"/>
          </a:p>
          <a:p>
            <a:r>
              <a:rPr lang="en-US" sz="1800" dirty="0" smtClean="0">
                <a:hlinkClick r:id="rId3"/>
              </a:rPr>
              <a:t>Pattern file</a:t>
            </a:r>
            <a:endParaRPr lang="en-US" sz="18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 marL="457200" lvl="1" indent="0">
              <a:buNone/>
            </a:pPr>
            <a:endParaRPr lang="en-US" sz="1200" dirty="0" smtClean="0"/>
          </a:p>
          <a:p>
            <a:endParaRPr lang="en-US" sz="1600" dirty="0" smtClean="0"/>
          </a:p>
          <a:p>
            <a:endParaRPr lang="en-US" sz="14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  <a:p>
            <a:endParaRPr lang="en-US" sz="16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04300" y="6591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Open Sans"/>
            </a:endParaRPr>
          </a:p>
        </p:txBody>
      </p:sp>
      <p:pic>
        <p:nvPicPr>
          <p:cNvPr id="7" name="Picture 6" descr="Screen Shot 2017-10-25 at 19.32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28" y="826337"/>
            <a:ext cx="5378824" cy="350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8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Screen files: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884"/>
            <a:ext cx="8699500" cy="5403850"/>
          </a:xfrm>
        </p:spPr>
        <p:txBody>
          <a:bodyPr>
            <a:noAutofit/>
          </a:bodyPr>
          <a:lstStyle/>
          <a:p>
            <a:r>
              <a:rPr lang="en-US" sz="1800" dirty="0" smtClean="0"/>
              <a:t>Application: </a:t>
            </a:r>
            <a:r>
              <a:rPr lang="en-US" sz="1800" dirty="0" smtClean="0"/>
              <a:t>High-Content Screening</a:t>
            </a:r>
            <a:r>
              <a:rPr lang="en-US" sz="1800" dirty="0" smtClean="0"/>
              <a:t> datasets </a:t>
            </a:r>
            <a:r>
              <a:rPr lang="en-US" sz="1800" dirty="0" err="1" smtClean="0"/>
              <a:t>e.g.</a:t>
            </a:r>
            <a:r>
              <a:rPr lang="en-US" sz="1800" dirty="0" err="1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://data.broadinstitute.org/bbbc/BBBC021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r>
              <a:rPr lang="en-US" sz="1800" dirty="0" smtClean="0"/>
              <a:t>Goal: </a:t>
            </a:r>
            <a:r>
              <a:rPr lang="en-US" sz="1800" dirty="0" smtClean="0"/>
              <a:t>specify the HCS layout in </a:t>
            </a:r>
            <a:r>
              <a:rPr lang="en-US" sz="1800" dirty="0" smtClean="0"/>
              <a:t>machine-readable format</a:t>
            </a:r>
          </a:p>
          <a:p>
            <a:r>
              <a:rPr lang="en-US" sz="1800" dirty="0" smtClean="0"/>
              <a:t>Library: IDR </a:t>
            </a:r>
            <a:r>
              <a:rPr lang="en-US" sz="1800" dirty="0"/>
              <a:t>Bio-Formats </a:t>
            </a:r>
            <a:r>
              <a:rPr lang="en-US" sz="1800" dirty="0" smtClean="0"/>
              <a:t>(</a:t>
            </a:r>
            <a:r>
              <a:rPr lang="en-US" sz="1800" dirty="0" smtClean="0"/>
              <a:t>metadata branches)</a:t>
            </a:r>
            <a:endParaRPr lang="en-US" sz="1800" b="1" dirty="0" smtClean="0"/>
          </a:p>
          <a:p>
            <a:r>
              <a:rPr lang="en-US" sz="1800" dirty="0" smtClean="0"/>
              <a:t>Reader: </a:t>
            </a:r>
            <a:r>
              <a:rPr lang="en-US" sz="1800" dirty="0" smtClean="0">
                <a:hlinkClick r:id="rId3"/>
              </a:rPr>
              <a:t>ScreenReader</a:t>
            </a:r>
            <a:endParaRPr lang="en-US" sz="1800" dirty="0" smtClean="0"/>
          </a:p>
          <a:p>
            <a:r>
              <a:rPr lang="en-US" sz="1800" dirty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Format s</a:t>
            </a:r>
            <a:r>
              <a:rPr lang="en-US" sz="1800" dirty="0" smtClean="0"/>
              <a:t>pecification: see </a:t>
            </a:r>
            <a:r>
              <a:rPr lang="en-US" sz="1800" dirty="0" smtClean="0">
                <a:hlinkClick r:id="rId4"/>
              </a:rPr>
              <a:t>README.md</a:t>
            </a:r>
            <a:r>
              <a:rPr lang="en-US" sz="1800" dirty="0" smtClean="0"/>
              <a:t> </a:t>
            </a:r>
            <a:r>
              <a:rPr lang="en-US" sz="1800" dirty="0" smtClean="0"/>
              <a:t>for a minimal description of the format and some minimal examples</a:t>
            </a:r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04300" y="6591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1634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Screen file: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884"/>
            <a:ext cx="8699500" cy="5403850"/>
          </a:xfrm>
        </p:spPr>
        <p:txBody>
          <a:bodyPr>
            <a:noAutofit/>
          </a:bodyPr>
          <a:lstStyle/>
          <a:p>
            <a:r>
              <a:rPr lang="en-US" sz="1800" dirty="0"/>
              <a:t>See </a:t>
            </a:r>
            <a:r>
              <a:rPr lang="en-US" sz="1800" dirty="0">
                <a:hlinkClick r:id="rId2"/>
              </a:rPr>
              <a:t>https://github.com/sbesson/idr0000-lastname-example/tree/screens_training/screens</a:t>
            </a:r>
            <a:r>
              <a:rPr lang="en-US" sz="1800" dirty="0"/>
              <a:t> </a:t>
            </a:r>
          </a:p>
          <a:p>
            <a:r>
              <a:rPr lang="en-US" sz="1800" dirty="0" smtClean="0"/>
              <a:t>Use </a:t>
            </a:r>
            <a:r>
              <a:rPr lang="en-US" sz="1800" dirty="0" smtClean="0">
                <a:hlinkClick r:id="rId3"/>
              </a:rPr>
              <a:t>IDR </a:t>
            </a:r>
            <a:r>
              <a:rPr lang="en-US" sz="1800" dirty="0" smtClean="0">
                <a:hlinkClick r:id="rId3"/>
              </a:rPr>
              <a:t>Bio</a:t>
            </a:r>
            <a:r>
              <a:rPr lang="en-US" sz="1800" dirty="0">
                <a:hlinkClick r:id="rId3"/>
              </a:rPr>
              <a:t>-</a:t>
            </a:r>
            <a:r>
              <a:rPr lang="en-US" sz="1800" dirty="0" smtClean="0">
                <a:hlinkClick r:id="rId3"/>
              </a:rPr>
              <a:t>Formats (0.4.1</a:t>
            </a:r>
            <a:r>
              <a:rPr lang="en-US" sz="1800" dirty="0" smtClean="0"/>
              <a:t>) </a:t>
            </a:r>
            <a:r>
              <a:rPr lang="en-US" sz="1800" dirty="0" smtClean="0"/>
              <a:t>JAR with the existing clients (command-line tools, </a:t>
            </a:r>
            <a:r>
              <a:rPr lang="en-US" sz="1800" dirty="0" err="1" smtClean="0"/>
              <a:t>ImageJ</a:t>
            </a:r>
            <a:r>
              <a:rPr lang="en-US" sz="1800" dirty="0" smtClean="0"/>
              <a:t>/Fiji)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1 well, 1 field</a:t>
            </a:r>
          </a:p>
          <a:p>
            <a:r>
              <a:rPr lang="en-US" sz="1800" dirty="0" smtClean="0"/>
              <a:t>4 wells, 1 field</a:t>
            </a:r>
          </a:p>
          <a:p>
            <a:r>
              <a:rPr lang="en-US" sz="1800" dirty="0" smtClean="0"/>
              <a:t>4 wells, 2 </a:t>
            </a:r>
            <a:r>
              <a:rPr lang="en-US" sz="1800" dirty="0" smtClean="0"/>
              <a:t>fields</a:t>
            </a:r>
            <a:endParaRPr lang="en-US" sz="1800" dirty="0"/>
          </a:p>
          <a:p>
            <a:r>
              <a:rPr lang="en-US" sz="1800" dirty="0" smtClean="0"/>
              <a:t>48 wells, 2 fields, </a:t>
            </a:r>
            <a:r>
              <a:rPr lang="en-US" sz="1800" dirty="0" smtClean="0"/>
              <a:t>sparse </a:t>
            </a:r>
            <a:endParaRPr lang="en-US" sz="1800" dirty="0" smtClean="0"/>
          </a:p>
          <a:p>
            <a:r>
              <a:rPr lang="en-US" sz="1800" dirty="0" smtClean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BBBC021</a:t>
            </a:r>
            <a:endParaRPr lang="en-US" sz="18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  <a:p>
            <a:endParaRPr lang="en-US" sz="18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04300" y="6591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3640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Screen files in production (IDR 0033)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884"/>
            <a:ext cx="8699500" cy="5403850"/>
          </a:xfrm>
        </p:spPr>
        <p:txBody>
          <a:bodyPr>
            <a:no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pPr marL="0" indent="0" algn="ctr">
              <a:buNone/>
            </a:pPr>
            <a:r>
              <a:rPr lang="en-US" sz="1800" dirty="0">
                <a:hlinkClick r:id="rId2"/>
              </a:rPr>
              <a:t>https://idr.openmicroscopy.org/webclient/?show=plate-</a:t>
            </a:r>
            <a:r>
              <a:rPr lang="en-US" sz="1800" dirty="0" smtClean="0">
                <a:hlinkClick r:id="rId2"/>
              </a:rPr>
              <a:t>5958</a:t>
            </a:r>
            <a:endParaRPr lang="en-US" sz="1800" dirty="0" smtClean="0"/>
          </a:p>
          <a:p>
            <a:r>
              <a:rPr lang="en-US" sz="1800" dirty="0" smtClean="0"/>
              <a:t>16 rows, 24 columns, 9 fields (each field image is a pattern file)</a:t>
            </a:r>
          </a:p>
          <a:p>
            <a:r>
              <a:rPr lang="en-US" sz="1800" dirty="0">
                <a:hlinkClick r:id="rId3"/>
              </a:rPr>
              <a:t>Screen </a:t>
            </a:r>
            <a:r>
              <a:rPr lang="en-US" sz="1800" dirty="0" smtClean="0">
                <a:hlinkClick r:id="rId3"/>
              </a:rPr>
              <a:t>file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endParaRPr lang="en-US" sz="1600" dirty="0" smtClean="0"/>
          </a:p>
          <a:p>
            <a:endParaRPr lang="en-US" sz="14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  <a:p>
            <a:endParaRPr lang="en-US" sz="16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04300" y="6591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Open Sans"/>
            </a:endParaRPr>
          </a:p>
        </p:txBody>
      </p:sp>
      <p:pic>
        <p:nvPicPr>
          <p:cNvPr id="6" name="Picture 5" descr="Screen Shot 2017-10-27 at 11.39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02" y="982884"/>
            <a:ext cx="6248673" cy="403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7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Screen &amp; pattern files: generation at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884"/>
            <a:ext cx="8699500" cy="5403850"/>
          </a:xfrm>
        </p:spPr>
        <p:txBody>
          <a:bodyPr>
            <a:noAutofit/>
          </a:bodyPr>
          <a:lstStyle/>
          <a:p>
            <a:r>
              <a:rPr lang="en-US" sz="1800" dirty="0" smtClean="0">
                <a:hlinkClick r:id="rId2"/>
              </a:rPr>
              <a:t>idr</a:t>
            </a:r>
            <a:r>
              <a:rPr lang="en-US" sz="1800" dirty="0" smtClean="0">
                <a:hlinkClick r:id="rId2"/>
              </a:rPr>
              <a:t>-</a:t>
            </a:r>
            <a:r>
              <a:rPr lang="en-US" sz="1800" dirty="0" smtClean="0">
                <a:hlinkClick r:id="rId2"/>
              </a:rPr>
              <a:t>metadata</a:t>
            </a:r>
            <a:r>
              <a:rPr lang="en-US" sz="1800" dirty="0" smtClean="0"/>
              <a:t> repository contains both the tools/scripts and the metadata files</a:t>
            </a:r>
          </a:p>
          <a:p>
            <a:r>
              <a:rPr lang="en-US" sz="1800" dirty="0" smtClean="0"/>
              <a:t>1.3 K screen files, 150 pattern files (0.4.3 tag)</a:t>
            </a:r>
            <a:endParaRPr lang="en-US" sz="1800" dirty="0" smtClean="0"/>
          </a:p>
          <a:p>
            <a:r>
              <a:rPr lang="en-US" sz="1800" dirty="0" smtClean="0"/>
              <a:t>Tools</a:t>
            </a:r>
          </a:p>
          <a:p>
            <a:pPr lvl="1"/>
            <a:r>
              <a:rPr lang="en-US" sz="1600" dirty="0" smtClean="0"/>
              <a:t>Top-level </a:t>
            </a:r>
            <a:r>
              <a:rPr lang="en-US" sz="1600" dirty="0" smtClean="0">
                <a:hlinkClick r:id="rId3"/>
              </a:rPr>
              <a:t>Python </a:t>
            </a:r>
            <a:r>
              <a:rPr lang="en-US" sz="1600" dirty="0" smtClean="0">
                <a:hlinkClick r:id="rId3"/>
              </a:rPr>
              <a:t>library</a:t>
            </a:r>
            <a:r>
              <a:rPr lang="en-US" sz="1600" dirty="0" smtClean="0"/>
              <a:t>: </a:t>
            </a:r>
            <a:r>
              <a:rPr lang="en-US" sz="1600" dirty="0" err="1" smtClean="0"/>
              <a:t>pyidr.file_pattern</a:t>
            </a:r>
            <a:r>
              <a:rPr lang="en-US" sz="1600" dirty="0" smtClean="0"/>
              <a:t>, </a:t>
            </a:r>
            <a:r>
              <a:rPr lang="en-US" sz="1600" dirty="0" err="1" smtClean="0"/>
              <a:t>pyidr.screenio</a:t>
            </a:r>
            <a:endParaRPr lang="en-US" sz="1600" dirty="0" smtClean="0"/>
          </a:p>
          <a:p>
            <a:pPr lvl="1"/>
            <a:r>
              <a:rPr lang="en-US" sz="1600" dirty="0" smtClean="0"/>
              <a:t>Per-study file generation scripts: </a:t>
            </a:r>
            <a:r>
              <a:rPr lang="en-US" sz="1600" dirty="0" err="1" smtClean="0"/>
              <a:t>make_patterns.py</a:t>
            </a:r>
            <a:r>
              <a:rPr lang="en-US" sz="1600" dirty="0" smtClean="0"/>
              <a:t>, </a:t>
            </a:r>
            <a:r>
              <a:rPr lang="en-US" sz="1600" dirty="0" err="1" smtClean="0"/>
              <a:t>generate_screens</a:t>
            </a:r>
            <a:r>
              <a:rPr lang="en-US" sz="1600" dirty="0" smtClean="0"/>
              <a:t>/</a:t>
            </a:r>
            <a:endParaRPr lang="en-US" sz="1600" dirty="0" smtClean="0"/>
          </a:p>
          <a:p>
            <a:pPr lvl="1"/>
            <a:r>
              <a:rPr lang="en-US" sz="1600" dirty="0" smtClean="0"/>
              <a:t>Screen format validation script: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4"/>
              </a:rPr>
              <a:t>check_screen.py</a:t>
            </a:r>
            <a:endParaRPr lang="en-US" sz="1600" dirty="0" smtClean="0"/>
          </a:p>
          <a:p>
            <a:r>
              <a:rPr lang="en-US" sz="1800" dirty="0" err="1" smtClean="0"/>
              <a:t>screenY</a:t>
            </a:r>
            <a:r>
              <a:rPr lang="en-US" sz="1800" dirty="0" smtClean="0"/>
              <a:t>/</a:t>
            </a:r>
            <a:r>
              <a:rPr lang="en-US" sz="1800" dirty="0" err="1" smtClean="0"/>
              <a:t>idrXXX-</a:t>
            </a:r>
            <a:r>
              <a:rPr lang="en-US" sz="1800" dirty="0" err="1"/>
              <a:t>screenY-</a:t>
            </a:r>
            <a:r>
              <a:rPr lang="en-US" sz="1800" dirty="0" err="1" smtClean="0"/>
              <a:t>plates.tsv</a:t>
            </a:r>
            <a:r>
              <a:rPr lang="en-US" sz="1800" dirty="0" smtClean="0"/>
              <a:t>: additional </a:t>
            </a:r>
            <a:r>
              <a:rPr lang="en-US" sz="1800" dirty="0" smtClean="0"/>
              <a:t>level for grouping plate specified by screen files </a:t>
            </a:r>
            <a:r>
              <a:rPr lang="en-US" sz="1800" dirty="0" smtClean="0"/>
              <a:t>in a </a:t>
            </a:r>
            <a:r>
              <a:rPr lang="en-US" sz="1800" dirty="0" err="1" smtClean="0"/>
              <a:t>screem</a:t>
            </a:r>
            <a:r>
              <a:rPr lang="en-US" sz="1800" dirty="0" smtClean="0"/>
              <a:t> for each study</a:t>
            </a:r>
          </a:p>
          <a:p>
            <a:r>
              <a:rPr lang="en-US" sz="1800" dirty="0" smtClean="0"/>
              <a:t>IDR import step</a:t>
            </a:r>
            <a:endParaRPr lang="en-US" sz="18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04300" y="6591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6088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884"/>
            <a:ext cx="8699500" cy="5403850"/>
          </a:xfrm>
        </p:spPr>
        <p:txBody>
          <a:bodyPr>
            <a:noAutofit/>
          </a:bodyPr>
          <a:lstStyle/>
          <a:p>
            <a:r>
              <a:rPr lang="en-US" sz="1800" dirty="0" smtClean="0"/>
              <a:t>Screen </a:t>
            </a:r>
            <a:r>
              <a:rPr lang="en-US" sz="1800" dirty="0" smtClean="0"/>
              <a:t>reader/format currently </a:t>
            </a:r>
            <a:r>
              <a:rPr lang="en-US" sz="1800" dirty="0" smtClean="0"/>
              <a:t>IDR-only</a:t>
            </a:r>
          </a:p>
          <a:p>
            <a:pPr lvl="1"/>
            <a:r>
              <a:rPr lang="en-US" sz="1600" dirty="0" smtClean="0"/>
              <a:t>Solution </a:t>
            </a:r>
            <a:r>
              <a:rPr lang="en-US" sz="1600" dirty="0" smtClean="0"/>
              <a:t>for real</a:t>
            </a:r>
            <a:r>
              <a:rPr lang="en-US" sz="1600" dirty="0" smtClean="0"/>
              <a:t>-life </a:t>
            </a:r>
            <a:r>
              <a:rPr lang="en-US" sz="1600" dirty="0" smtClean="0"/>
              <a:t>multi</a:t>
            </a:r>
            <a:r>
              <a:rPr lang="en-US" sz="1600" dirty="0" smtClean="0"/>
              <a:t>-dimensional HCS datasets</a:t>
            </a:r>
          </a:p>
          <a:p>
            <a:pPr lvl="1"/>
            <a:r>
              <a:rPr lang="en-US" sz="1600" dirty="0" smtClean="0"/>
              <a:t>Existing reader + utility library/</a:t>
            </a:r>
            <a:r>
              <a:rPr lang="en-US" sz="1600" dirty="0" smtClean="0"/>
              <a:t>scripts</a:t>
            </a:r>
            <a:endParaRPr lang="en-US" sz="1600" dirty="0" smtClean="0"/>
          </a:p>
          <a:p>
            <a:pPr lvl="1"/>
            <a:r>
              <a:rPr lang="en-US" sz="1600" dirty="0" smtClean="0"/>
              <a:t>Cost of </a:t>
            </a:r>
            <a:r>
              <a:rPr lang="en-US" sz="1600" dirty="0" smtClean="0"/>
              <a:t>maintained a Bio</a:t>
            </a:r>
            <a:r>
              <a:rPr lang="en-US" sz="1600" dirty="0" smtClean="0"/>
              <a:t>-</a:t>
            </a:r>
            <a:r>
              <a:rPr lang="en-US" sz="1600" dirty="0" smtClean="0"/>
              <a:t>Formats fork/branch</a:t>
            </a:r>
            <a:endParaRPr lang="en-US" sz="1600" dirty="0" smtClean="0"/>
          </a:p>
          <a:p>
            <a:r>
              <a:rPr lang="en-US" sz="1800" dirty="0" err="1" smtClean="0"/>
              <a:t>Backporting</a:t>
            </a:r>
            <a:r>
              <a:rPr lang="en-US" sz="1800" dirty="0" smtClean="0"/>
              <a:t> </a:t>
            </a:r>
            <a:r>
              <a:rPr lang="en-US" sz="1800" dirty="0" err="1" smtClean="0"/>
              <a:t>ScreenReader</a:t>
            </a:r>
            <a:r>
              <a:rPr lang="en-US" sz="1800" dirty="0" smtClean="0"/>
              <a:t> </a:t>
            </a:r>
            <a:r>
              <a:rPr lang="en-US" sz="1800" dirty="0" smtClean="0"/>
              <a:t>to the </a:t>
            </a:r>
            <a:r>
              <a:rPr lang="en-US" sz="1800" dirty="0" smtClean="0"/>
              <a:t>mainline</a:t>
            </a:r>
            <a:endParaRPr lang="en-US" sz="1800" dirty="0" smtClean="0"/>
          </a:p>
          <a:p>
            <a:pPr lvl="1"/>
            <a:r>
              <a:rPr lang="en-US" sz="1600" dirty="0" smtClean="0"/>
              <a:t>Another metadata file format to support</a:t>
            </a:r>
          </a:p>
          <a:p>
            <a:pPr lvl="1"/>
            <a:r>
              <a:rPr lang="en-US" sz="1600" dirty="0" smtClean="0"/>
              <a:t>Based on poorly specified INI format</a:t>
            </a:r>
            <a:endParaRPr lang="en-US" sz="1600" dirty="0" smtClean="0"/>
          </a:p>
          <a:p>
            <a:pPr lvl="1"/>
            <a:r>
              <a:rPr lang="en-US" sz="1600" dirty="0" smtClean="0"/>
              <a:t>Versioning</a:t>
            </a:r>
          </a:p>
          <a:p>
            <a:pPr lvl="1"/>
            <a:r>
              <a:rPr lang="en-US" sz="1600" dirty="0" smtClean="0"/>
              <a:t>Licensing</a:t>
            </a:r>
          </a:p>
          <a:p>
            <a:pPr lvl="1"/>
            <a:r>
              <a:rPr lang="en-US" sz="1600" dirty="0" smtClean="0"/>
              <a:t>Performance issues</a:t>
            </a:r>
          </a:p>
          <a:p>
            <a:pPr lvl="1"/>
            <a:endParaRPr lang="en-US" sz="1800" dirty="0"/>
          </a:p>
          <a:p>
            <a:endParaRPr lang="en-US" sz="1800" dirty="0" smtClean="0"/>
          </a:p>
          <a:p>
            <a:endParaRPr lang="en-US" sz="18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  <a:p>
            <a:endParaRPr lang="en-US" sz="18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04300" y="6591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2308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884"/>
            <a:ext cx="8699500" cy="5403850"/>
          </a:xfrm>
        </p:spPr>
        <p:txBody>
          <a:bodyPr>
            <a:noAutofit/>
          </a:bodyPr>
          <a:lstStyle/>
          <a:p>
            <a:pPr marL="342900" lvl="1" indent="-342900">
              <a:buClr>
                <a:srgbClr val="133476"/>
              </a:buClr>
              <a:buSzPct val="110000"/>
              <a:buFont typeface="Courier New"/>
              <a:buChar char="o"/>
            </a:pP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ScreenReader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translates .screen metadata into OME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XML</a:t>
            </a:r>
          </a:p>
          <a:p>
            <a:pPr marL="342900" lvl="1" indent="-342900">
              <a:buClr>
                <a:srgbClr val="133476"/>
              </a:buClr>
              <a:buSzPct val="110000"/>
              <a:buFont typeface="Courier New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IDR: most of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pixel data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expressed in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TIFF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 HDF5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format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dirty="0" smtClean="0"/>
              <a:t>Possibility: </a:t>
            </a:r>
            <a:r>
              <a:rPr lang="en-US" sz="1800" dirty="0" smtClean="0"/>
              <a:t>convert .screen files into companion OME-XML files</a:t>
            </a:r>
          </a:p>
          <a:p>
            <a:r>
              <a:rPr lang="en-US" sz="1800" dirty="0" smtClean="0"/>
              <a:t>Current limitations of the OME companion format</a:t>
            </a:r>
          </a:p>
          <a:p>
            <a:pPr lvl="1"/>
            <a:r>
              <a:rPr lang="en-US" sz="1800" dirty="0" smtClean="0"/>
              <a:t>only works with strict OME-TIFF file</a:t>
            </a:r>
          </a:p>
          <a:p>
            <a:pPr lvl="1"/>
            <a:r>
              <a:rPr lang="en-US" sz="1800" dirty="0" smtClean="0"/>
              <a:t>metadata file must be suffixed as .</a:t>
            </a:r>
            <a:r>
              <a:rPr lang="en-US" sz="1800" dirty="0" err="1" smtClean="0"/>
              <a:t>companion.ome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binary files must </a:t>
            </a:r>
            <a:r>
              <a:rPr lang="en-US" sz="1800" dirty="0" smtClean="0"/>
              <a:t>link back </a:t>
            </a:r>
            <a:r>
              <a:rPr lang="en-US" sz="1800" dirty="0" smtClean="0"/>
              <a:t>to the companion</a:t>
            </a:r>
            <a:r>
              <a:rPr lang="en-US" sz="1800" dirty="0"/>
              <a:t> </a:t>
            </a:r>
            <a:r>
              <a:rPr lang="en-US" sz="1800" dirty="0" smtClean="0"/>
              <a:t>file</a:t>
            </a:r>
          </a:p>
          <a:p>
            <a:r>
              <a:rPr lang="en-US" sz="1800" dirty="0" smtClean="0"/>
              <a:t>Design requirements</a:t>
            </a:r>
            <a:endParaRPr lang="en-US" sz="1800" dirty="0" smtClean="0"/>
          </a:p>
          <a:p>
            <a:pPr lvl="1"/>
            <a:r>
              <a:rPr lang="en-US" sz="1800" dirty="0" smtClean="0"/>
              <a:t>Relaxed version </a:t>
            </a:r>
            <a:r>
              <a:rPr lang="en-US" sz="1800" dirty="0"/>
              <a:t>of the </a:t>
            </a:r>
            <a:r>
              <a:rPr lang="en-US" sz="1800" dirty="0" smtClean="0">
                <a:hlinkClick r:id="rId2"/>
              </a:rPr>
              <a:t>companion OME file specification</a:t>
            </a:r>
            <a:r>
              <a:rPr lang="en-US" sz="1800" dirty="0" smtClean="0"/>
              <a:t> </a:t>
            </a:r>
            <a:r>
              <a:rPr lang="mr-IN" sz="1800" dirty="0" smtClean="0"/>
              <a:t>–</a:t>
            </a:r>
            <a:r>
              <a:rPr lang="en-US" sz="1800" dirty="0" smtClean="0"/>
              <a:t> </a:t>
            </a:r>
            <a:r>
              <a:rPr lang="en-US" sz="1800" dirty="0" smtClean="0"/>
              <a:t>initial investigation by Simone</a:t>
            </a:r>
            <a:endParaRPr lang="en-US" sz="1800" dirty="0" smtClean="0"/>
          </a:p>
          <a:p>
            <a:pPr lvl="1"/>
            <a:r>
              <a:rPr lang="en-US" sz="1800" dirty="0" smtClean="0"/>
              <a:t>Support for HDF data at the model level</a:t>
            </a:r>
          </a:p>
          <a:p>
            <a:endParaRPr lang="en-US" sz="1800" dirty="0" smtClean="0"/>
          </a:p>
          <a:p>
            <a:endParaRPr lang="en-US" sz="18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  <a:p>
            <a:endParaRPr lang="en-US" sz="18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04300" y="6591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1127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2362"/>
            <a:ext cx="8699500" cy="5403850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en-US" dirty="0" smtClean="0"/>
              <a:t>The </a:t>
            </a:r>
            <a:r>
              <a:rPr lang="en-US" dirty="0"/>
              <a:t>Problem</a:t>
            </a:r>
          </a:p>
          <a:p>
            <a:r>
              <a:rPr lang="en-US" dirty="0" smtClean="0"/>
              <a:t>Pattern files</a:t>
            </a:r>
          </a:p>
          <a:p>
            <a:r>
              <a:rPr lang="en-US" dirty="0" smtClean="0"/>
              <a:t>Screen files</a:t>
            </a:r>
          </a:p>
          <a:p>
            <a:r>
              <a:rPr lang="en-US" dirty="0" smtClean="0"/>
              <a:t>Limitations and next steps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04300" y="6591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9583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9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o-forma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560"/>
            <a:ext cx="9144000" cy="5860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BIO-FORMATS:</a:t>
            </a:r>
            <a:br>
              <a:rPr lang="en-US" dirty="0" smtClean="0"/>
            </a:br>
            <a:r>
              <a:rPr lang="en-US" dirty="0" smtClean="0"/>
              <a:t>Proprietary File Conversion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9962" y="6371029"/>
            <a:ext cx="7750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</a:pPr>
            <a:r>
              <a:rPr lang="en-GB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Wingdings" panose="05000000000000000000" pitchFamily="2" charset="2"/>
              </a:rPr>
              <a:t> A</a:t>
            </a:r>
            <a:r>
              <a:rPr lang="en-GB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pps using Bio-Formats were started </a:t>
            </a:r>
            <a:r>
              <a:rPr lang="en-GB" sz="16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&gt;100,000 </a:t>
            </a:r>
            <a:r>
              <a:rPr lang="en-GB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times </a:t>
            </a:r>
            <a:r>
              <a:rPr lang="en-GB" sz="16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per day </a:t>
            </a:r>
            <a:r>
              <a:rPr lang="en-GB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 2015 </a:t>
            </a:r>
            <a:r>
              <a:rPr lang="en-GB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Wingdings" panose="05000000000000000000" pitchFamily="2" charset="2"/>
              </a:rPr>
              <a:t></a:t>
            </a:r>
            <a:endParaRPr lang="en-GB" sz="1600" kern="0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9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Multi-file imaging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884"/>
            <a:ext cx="8699500" cy="5403850"/>
          </a:xfrm>
        </p:spPr>
        <p:txBody>
          <a:bodyPr>
            <a:noAutofit/>
          </a:bodyPr>
          <a:lstStyle/>
          <a:p>
            <a:r>
              <a:rPr lang="en-US" sz="1800" dirty="0" smtClean="0"/>
              <a:t>Bio-Formats for </a:t>
            </a:r>
            <a:r>
              <a:rPr lang="en-US" sz="1800" dirty="0" smtClean="0"/>
              <a:t>imaging formats composed of multiple files</a:t>
            </a:r>
            <a:endParaRPr lang="en-US" sz="1800" dirty="0" smtClean="0"/>
          </a:p>
          <a:p>
            <a:r>
              <a:rPr lang="en-US" sz="1800" dirty="0"/>
              <a:t>R</a:t>
            </a:r>
            <a:r>
              <a:rPr lang="en-US" sz="1800" dirty="0" smtClean="0"/>
              <a:t>eader initialization includes the detection of all files required for the metadata and pixel data</a:t>
            </a:r>
          </a:p>
          <a:p>
            <a:pPr lvl="1"/>
            <a:r>
              <a:rPr lang="en-US" sz="1600" dirty="0" err="1" smtClean="0"/>
              <a:t>IFormatReader.getUsedFiles</a:t>
            </a:r>
            <a:r>
              <a:rPr lang="en-US" sz="1600" dirty="0"/>
              <a:t>(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err="1" smtClean="0"/>
              <a:t>IFormatReader.getSeriesUsedFiles</a:t>
            </a:r>
            <a:r>
              <a:rPr lang="en-US" sz="1600" dirty="0" smtClean="0"/>
              <a:t>(</a:t>
            </a:r>
            <a:r>
              <a:rPr lang="en-US" sz="1600" dirty="0" err="1" smtClean="0"/>
              <a:t>boolean</a:t>
            </a:r>
            <a:r>
              <a:rPr lang="en-US" sz="1600" dirty="0" smtClean="0"/>
              <a:t>)</a:t>
            </a:r>
          </a:p>
          <a:p>
            <a:r>
              <a:rPr lang="en-US" sz="1800" dirty="0" smtClean="0"/>
              <a:t>File grouping implemented per reader based on:</a:t>
            </a:r>
          </a:p>
          <a:p>
            <a:pPr lvl="1"/>
            <a:r>
              <a:rPr lang="en-US" sz="1600" dirty="0" smtClean="0"/>
              <a:t>the information from a file header (OME-TIFF)</a:t>
            </a:r>
            <a:endParaRPr lang="en-US" sz="1600" dirty="0"/>
          </a:p>
          <a:p>
            <a:pPr lvl="1"/>
            <a:r>
              <a:rPr lang="en-US" sz="1600" dirty="0" smtClean="0"/>
              <a:t>the information from a metadata file (Operetta)</a:t>
            </a:r>
          </a:p>
          <a:p>
            <a:pPr lvl="1"/>
            <a:r>
              <a:rPr lang="en-US" sz="1600" dirty="0" smtClean="0"/>
              <a:t>The file format specification</a:t>
            </a:r>
            <a:endParaRPr lang="en-US" sz="16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  <a:p>
            <a:endParaRPr lang="en-US" sz="18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04300" y="6591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572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Patterns &amp; screens: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884"/>
            <a:ext cx="8699500" cy="5403850"/>
          </a:xfrm>
        </p:spPr>
        <p:txBody>
          <a:bodyPr>
            <a:noAutofit/>
          </a:bodyPr>
          <a:lstStyle/>
          <a:p>
            <a:r>
              <a:rPr lang="en-US" sz="1800" dirty="0"/>
              <a:t>Problem: </a:t>
            </a:r>
            <a:r>
              <a:rPr lang="en-US" sz="1800" dirty="0" smtClean="0"/>
              <a:t>acquired data with missing format metadata</a:t>
            </a:r>
            <a:r>
              <a:rPr lang="en-US" sz="1800" dirty="0"/>
              <a:t>/specification </a:t>
            </a:r>
            <a:r>
              <a:rPr lang="en-US" sz="1800" dirty="0" smtClean="0"/>
              <a:t>and implicit file grouping conventions based </a:t>
            </a:r>
            <a:r>
              <a:rPr lang="en-US" sz="1800" dirty="0"/>
              <a:t>on the </a:t>
            </a:r>
            <a:r>
              <a:rPr lang="en-US" sz="1800" dirty="0" smtClean="0"/>
              <a:t>folder hierarchy </a:t>
            </a:r>
            <a:r>
              <a:rPr lang="en-US" sz="1800" dirty="0"/>
              <a:t>and file </a:t>
            </a:r>
            <a:r>
              <a:rPr lang="en-US" sz="1800" dirty="0" smtClean="0"/>
              <a:t>names</a:t>
            </a:r>
            <a:br>
              <a:rPr lang="en-US" sz="1800" dirty="0" smtClean="0"/>
            </a:br>
            <a:endParaRPr lang="en-US" sz="1800" dirty="0" smtClean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  <a:p>
            <a:r>
              <a:rPr lang="en-US" sz="1800" dirty="0" smtClean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Requires </a:t>
            </a:r>
            <a:r>
              <a:rPr lang="en-US" sz="1800" b="1" dirty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additional</a:t>
            </a:r>
            <a:r>
              <a:rPr lang="en-US" sz="1800" dirty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metadata to </a:t>
            </a:r>
            <a:r>
              <a:rPr lang="en-US" sz="1800" dirty="0" smtClean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/>
            </a:r>
            <a:br>
              <a:rPr lang="en-US" sz="1800" dirty="0" smtClean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</a:br>
            <a:r>
              <a:rPr lang="en-US" sz="1800" dirty="0" smtClean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1- determine the </a:t>
            </a:r>
            <a:r>
              <a:rPr lang="en-US" sz="1800" dirty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image </a:t>
            </a:r>
            <a:r>
              <a:rPr lang="en-US" sz="1800" dirty="0" smtClean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metadata (core dimensions, HCS)</a:t>
            </a:r>
            <a:br>
              <a:rPr lang="en-US" sz="1800" dirty="0" smtClean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</a:br>
            <a:r>
              <a:rPr lang="en-US" sz="1800" dirty="0" smtClean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2- map the files required for accessing the pixel data</a:t>
            </a:r>
            <a:br>
              <a:rPr lang="en-US" sz="1800" dirty="0" smtClean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</a:br>
            <a:endParaRPr lang="en-US" sz="18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  <a:p>
            <a:r>
              <a:rPr lang="en-US" sz="1800" dirty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Current </a:t>
            </a:r>
            <a:r>
              <a:rPr lang="en-US" sz="1800" dirty="0" smtClean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solutions: </a:t>
            </a:r>
            <a:r>
              <a:rPr lang="en-US" sz="1800" dirty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pattern </a:t>
            </a:r>
            <a:r>
              <a:rPr lang="en-US" sz="1800" dirty="0" smtClean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and </a:t>
            </a:r>
            <a:r>
              <a:rPr lang="en-US" sz="1800" dirty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screen files </a:t>
            </a:r>
            <a:r>
              <a:rPr lang="en-US" sz="1800" dirty="0" smtClean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and their </a:t>
            </a:r>
            <a:r>
              <a:rPr lang="en-US" sz="1800" dirty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associated readers</a:t>
            </a:r>
          </a:p>
          <a:p>
            <a:r>
              <a:rPr lang="en-US" sz="1800" dirty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Used </a:t>
            </a:r>
            <a:r>
              <a:rPr lang="en-US" sz="1800" dirty="0" smtClean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in practice by </a:t>
            </a:r>
            <a:r>
              <a:rPr lang="en-US" sz="1800" b="1" dirty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a third </a:t>
            </a:r>
            <a:r>
              <a:rPr lang="en-US" sz="1800" dirty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of the current production IDR </a:t>
            </a:r>
            <a:r>
              <a:rPr lang="en-US" sz="1800" dirty="0" smtClean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studies</a:t>
            </a:r>
            <a:endParaRPr lang="en-US" sz="18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04300" y="6591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2575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Pattern files: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884"/>
            <a:ext cx="8699500" cy="5403850"/>
          </a:xfrm>
        </p:spPr>
        <p:txBody>
          <a:bodyPr>
            <a:noAutofit/>
          </a:bodyPr>
          <a:lstStyle/>
          <a:p>
            <a:r>
              <a:rPr lang="en-US" sz="1800" dirty="0" smtClean="0"/>
              <a:t>Applications: multi-series multi-dimensional (ZCT) imaging data</a:t>
            </a:r>
          </a:p>
          <a:p>
            <a:r>
              <a:rPr lang="en-US" sz="1800" dirty="0" smtClean="0"/>
              <a:t>Goal</a:t>
            </a:r>
            <a:r>
              <a:rPr lang="en-US" sz="1800" b="1" dirty="0" smtClean="0"/>
              <a:t>: </a:t>
            </a:r>
            <a:r>
              <a:rPr lang="en-US" sz="1800" dirty="0" smtClean="0"/>
              <a:t>group files based on their filename </a:t>
            </a:r>
            <a:endParaRPr lang="en-US" sz="1800" dirty="0" smtClean="0"/>
          </a:p>
          <a:p>
            <a:r>
              <a:rPr lang="en-US" sz="1800" dirty="0" smtClean="0"/>
              <a:t>Library: Bio-Formats 5.1.0 and above</a:t>
            </a:r>
          </a:p>
          <a:p>
            <a:r>
              <a:rPr lang="en-US" sz="1800" dirty="0" smtClean="0"/>
              <a:t>Reader</a:t>
            </a:r>
            <a:r>
              <a:rPr lang="en-US" sz="1800" dirty="0" smtClean="0"/>
              <a:t>: </a:t>
            </a:r>
            <a:r>
              <a:rPr lang="en-US" sz="1800" dirty="0" smtClean="0">
                <a:hlinkClick r:id="rId2"/>
              </a:rPr>
              <a:t>FilePatternReader</a:t>
            </a:r>
            <a:endParaRPr lang="en-US" sz="1800" dirty="0" smtClean="0"/>
          </a:p>
          <a:p>
            <a:r>
              <a:rPr lang="en-US" sz="1800" dirty="0" smtClean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Format specification: see </a:t>
            </a:r>
            <a:r>
              <a:rPr lang="en-US" sz="1800" dirty="0" smtClean="0">
                <a:latin typeface="Open Sans Semibold" pitchFamily="34" charset="0"/>
                <a:ea typeface="Open Sans Semibold" pitchFamily="34" charset="0"/>
                <a:cs typeface="Open Sans Semibold" pitchFamily="34" charset="0"/>
                <a:hlinkClick r:id="rId3" action="ppaction://hlinkfile"/>
              </a:rPr>
              <a:t>documentation page</a:t>
            </a:r>
            <a:endParaRPr lang="en-US" sz="1800" b="1" dirty="0" smtClean="0"/>
          </a:p>
          <a:p>
            <a:endParaRPr lang="en-US" sz="1800" dirty="0" smtClean="0"/>
          </a:p>
          <a:p>
            <a:r>
              <a:rPr lang="en-US" sz="1800" dirty="0" smtClean="0"/>
              <a:t>Generalized to any format supported by Bio-Formats, most typically TIFF or PNG files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  <a:p>
            <a:endParaRPr lang="en-US" sz="18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04300" y="6591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3828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Pattern files: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884"/>
            <a:ext cx="8699500" cy="5403850"/>
          </a:xfrm>
        </p:spPr>
        <p:txBody>
          <a:bodyPr>
            <a:noAutofit/>
          </a:bodyPr>
          <a:lstStyle/>
          <a:p>
            <a:r>
              <a:rPr lang="en-US" sz="1800" dirty="0" smtClean="0"/>
              <a:t>See </a:t>
            </a:r>
            <a:r>
              <a:rPr lang="en-US" sz="1800" dirty="0">
                <a:hlinkClick r:id="rId2"/>
              </a:rPr>
              <a:t>https://github.com/sbesson/idr0000-lastname-example/tree/screens_training/</a:t>
            </a:r>
            <a:r>
              <a:rPr lang="en-US" sz="1800" dirty="0" smtClean="0">
                <a:hlinkClick r:id="rId2"/>
              </a:rPr>
              <a:t>patterns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r>
              <a:rPr lang="en-US" sz="1800" dirty="0" smtClean="0"/>
              <a:t>Requires Bio</a:t>
            </a:r>
            <a:r>
              <a:rPr lang="en-US" sz="1800" dirty="0"/>
              <a:t>-Formats </a:t>
            </a:r>
            <a:r>
              <a:rPr lang="en-US" sz="1800" dirty="0" smtClean="0"/>
              <a:t>5.x (</a:t>
            </a:r>
            <a:r>
              <a:rPr lang="en-US" sz="1800" dirty="0"/>
              <a:t>command-line tools, </a:t>
            </a:r>
            <a:r>
              <a:rPr lang="en-US" sz="1800" dirty="0" err="1" smtClean="0"/>
              <a:t>ImageJ</a:t>
            </a:r>
            <a:r>
              <a:rPr lang="en-US" sz="1800" dirty="0" smtClean="0"/>
              <a:t>/Fiji</a:t>
            </a:r>
            <a:r>
              <a:rPr lang="mr-IN" sz="1800" dirty="0" smtClean="0"/>
              <a:t>…</a:t>
            </a:r>
            <a:r>
              <a:rPr lang="en-GB" sz="1800" dirty="0" smtClean="0"/>
              <a:t>)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Time-series experiment</a:t>
            </a:r>
          </a:p>
          <a:p>
            <a:r>
              <a:rPr lang="en-US" sz="1800" dirty="0" smtClean="0"/>
              <a:t>Multi-channel experiment</a:t>
            </a:r>
          </a:p>
          <a:p>
            <a:r>
              <a:rPr lang="en-US" sz="1800" dirty="0" smtClean="0"/>
              <a:t>Multi-dimensional experiment</a:t>
            </a:r>
          </a:p>
          <a:p>
            <a:endParaRPr lang="en-US" sz="18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  <a:p>
            <a:endParaRPr lang="en-US" sz="18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04300" y="6591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56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Pattern files: format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884"/>
            <a:ext cx="8699500" cy="540385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See </a:t>
            </a:r>
            <a:r>
              <a:rPr lang="en-US" sz="1800" dirty="0">
                <a:latin typeface="Open Sans Semibold" pitchFamily="34" charset="0"/>
                <a:ea typeface="Open Sans Semibold" pitchFamily="34" charset="0"/>
                <a:cs typeface="Open Sans Semibold" pitchFamily="34" charset="0"/>
                <a:hlinkClick r:id="rId2"/>
              </a:rPr>
              <a:t>https://docs.openmicroscopy.org/bio-formats/5.7.1/formats/pattern-file.html</a:t>
            </a:r>
            <a:r>
              <a:rPr lang="en-US" sz="1800" dirty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</a:t>
            </a:r>
          </a:p>
          <a:p>
            <a:r>
              <a:rPr lang="en-US" sz="1800" dirty="0" smtClean="0"/>
              <a:t>Single file ending with .pattern containing a single line of text</a:t>
            </a:r>
          </a:p>
          <a:p>
            <a:r>
              <a:rPr lang="en-US" sz="1800" dirty="0" smtClean="0"/>
              <a:t>Patterns must be grouped between &lt;&gt; symbols</a:t>
            </a:r>
          </a:p>
          <a:p>
            <a:pPr lvl="1"/>
            <a:r>
              <a:rPr lang="en-US" sz="1800" dirty="0" smtClean="0"/>
              <a:t>Range of integers incl. step increments e.g. &lt;0-10&gt;, &lt;0-10:2&gt;</a:t>
            </a:r>
          </a:p>
          <a:p>
            <a:pPr lvl="1"/>
            <a:r>
              <a:rPr lang="en-US" sz="1800" dirty="0" smtClean="0"/>
              <a:t>List of values e.g. &lt;</a:t>
            </a:r>
            <a:r>
              <a:rPr lang="en-US" sz="1800" dirty="0" err="1" smtClean="0"/>
              <a:t>red,green,blue</a:t>
            </a:r>
            <a:r>
              <a:rPr lang="en-US" sz="1800" dirty="0" smtClean="0"/>
              <a:t>&gt;</a:t>
            </a:r>
          </a:p>
          <a:p>
            <a:r>
              <a:rPr lang="en-US" sz="1800" dirty="0"/>
              <a:t>Assumes dimensions (XYZCT) can be concatenated</a:t>
            </a:r>
          </a:p>
          <a:p>
            <a:r>
              <a:rPr lang="en-US" sz="1800" dirty="0" smtClean="0"/>
              <a:t>Pattern prefix forces the </a:t>
            </a:r>
            <a:r>
              <a:rPr lang="en-US" sz="1800" dirty="0"/>
              <a:t>dimension </a:t>
            </a:r>
            <a:r>
              <a:rPr lang="en-US" sz="1800" dirty="0" smtClean="0"/>
              <a:t>- see </a:t>
            </a:r>
            <a:r>
              <a:rPr lang="en-US" sz="1800" dirty="0" smtClean="0">
                <a:hlinkClick r:id="rId3"/>
              </a:rPr>
              <a:t>AxisGuesser</a:t>
            </a:r>
            <a:endParaRPr lang="en-US" sz="1800" dirty="0" smtClean="0"/>
          </a:p>
          <a:p>
            <a:pPr lvl="1"/>
            <a:r>
              <a:rPr lang="en-US" sz="1800" dirty="0" smtClean="0"/>
              <a:t>Channel: c, </a:t>
            </a:r>
            <a:r>
              <a:rPr lang="en-US" sz="1800" dirty="0" err="1" smtClean="0"/>
              <a:t>ch</a:t>
            </a:r>
            <a:r>
              <a:rPr lang="en-US" sz="1800" dirty="0" smtClean="0"/>
              <a:t>, w, wavelength</a:t>
            </a:r>
          </a:p>
          <a:p>
            <a:pPr lvl="1"/>
            <a:r>
              <a:rPr lang="en-US" sz="1800" dirty="0" err="1" smtClean="0"/>
              <a:t>Timepoint</a:t>
            </a:r>
            <a:r>
              <a:rPr lang="en-US" sz="1800" dirty="0" smtClean="0"/>
              <a:t>: t, </a:t>
            </a:r>
            <a:r>
              <a:rPr lang="en-US" sz="1800" dirty="0" err="1" smtClean="0"/>
              <a:t>tl</a:t>
            </a:r>
            <a:r>
              <a:rPr lang="en-US" sz="1800" dirty="0" smtClean="0"/>
              <a:t>, </a:t>
            </a:r>
            <a:r>
              <a:rPr lang="en-US" sz="1800" dirty="0" err="1" smtClean="0"/>
              <a:t>tp</a:t>
            </a:r>
            <a:r>
              <a:rPr lang="en-US" sz="1800" dirty="0" smtClean="0"/>
              <a:t>, time</a:t>
            </a:r>
          </a:p>
          <a:p>
            <a:pPr lvl="1"/>
            <a:r>
              <a:rPr lang="en-US" sz="1800" dirty="0" smtClean="0"/>
              <a:t>Z sections: </a:t>
            </a:r>
            <a:r>
              <a:rPr lang="en-US" sz="1800" dirty="0" err="1" smtClean="0"/>
              <a:t>fp</a:t>
            </a:r>
            <a:r>
              <a:rPr lang="en-US" sz="1800" dirty="0" smtClean="0"/>
              <a:t>, sec, z, </a:t>
            </a:r>
            <a:r>
              <a:rPr lang="en-US" sz="1800" dirty="0" err="1" smtClean="0"/>
              <a:t>zs</a:t>
            </a:r>
            <a:r>
              <a:rPr lang="en-US" sz="1800" dirty="0" smtClean="0"/>
              <a:t>, focal, </a:t>
            </a:r>
            <a:r>
              <a:rPr lang="en-US" sz="1800" dirty="0" err="1" smtClean="0"/>
              <a:t>focalplane</a:t>
            </a:r>
            <a:endParaRPr lang="en-US" sz="1800" dirty="0" smtClean="0"/>
          </a:p>
          <a:p>
            <a:pPr lvl="1"/>
            <a:r>
              <a:rPr lang="en-US" sz="1800" dirty="0" smtClean="0"/>
              <a:t>Series: s, series, </a:t>
            </a:r>
            <a:r>
              <a:rPr lang="en-US" sz="1800" dirty="0" err="1" smtClean="0"/>
              <a:t>sp</a:t>
            </a:r>
            <a:endParaRPr lang="en-US" sz="1800" dirty="0" smtClean="0"/>
          </a:p>
          <a:p>
            <a:pPr marL="0" indent="0">
              <a:buNone/>
            </a:pPr>
            <a:endParaRPr lang="en-US" sz="16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  <a:p>
            <a:endParaRPr lang="en-US" sz="1600" dirty="0" smtClean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04300" y="6591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9917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ME_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OME_2017.potx</Template>
  <TotalTime>26623</TotalTime>
  <Words>846</Words>
  <Application>Microsoft Macintosh PowerPoint</Application>
  <PresentationFormat>On-screen Show (4:3)</PresentationFormat>
  <Paragraphs>152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OME_2017</vt:lpstr>
      <vt:lpstr>3_Benutzerdefiniertes Design</vt:lpstr>
      <vt:lpstr>4_Benutzerdefiniertes Design</vt:lpstr>
      <vt:lpstr>5_Benutzerdefiniertes Design</vt:lpstr>
      <vt:lpstr>OME 2017 Team Training Pattern and Screen files</vt:lpstr>
      <vt:lpstr>Talk Outline</vt:lpstr>
      <vt:lpstr>The Problem</vt:lpstr>
      <vt:lpstr>BIO-FORMATS: Proprietary File Conversion</vt:lpstr>
      <vt:lpstr>Multi-file imaging formats</vt:lpstr>
      <vt:lpstr>Patterns &amp; screens: overview</vt:lpstr>
      <vt:lpstr>Pattern files: introduction</vt:lpstr>
      <vt:lpstr>Pattern files: examples</vt:lpstr>
      <vt:lpstr>Pattern files: format specification</vt:lpstr>
      <vt:lpstr>Pattern files in production (IDR 0026)</vt:lpstr>
      <vt:lpstr>Screen files: introduction</vt:lpstr>
      <vt:lpstr>Screen file: examples</vt:lpstr>
      <vt:lpstr>Screen files in production (IDR 0033)</vt:lpstr>
      <vt:lpstr>Screen &amp; pattern files: generation at scale</vt:lpstr>
      <vt:lpstr>Next steps</vt:lpstr>
      <vt:lpstr>Next steps</vt:lpstr>
    </vt:vector>
  </TitlesOfParts>
  <Company>Glencoe Software,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Liza Unson</dc:creator>
  <cp:lastModifiedBy>Sebastien Besson</cp:lastModifiedBy>
  <cp:revision>727</cp:revision>
  <cp:lastPrinted>2015-12-07T14:48:08Z</cp:lastPrinted>
  <dcterms:created xsi:type="dcterms:W3CDTF">2012-10-24T07:08:34Z</dcterms:created>
  <dcterms:modified xsi:type="dcterms:W3CDTF">2017-10-31T12:35:05Z</dcterms:modified>
</cp:coreProperties>
</file>