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wdp" ContentType="image/vnd.ms-photo"/>
  <Default Extension="tif" ContentType="image/tiff"/>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charts/chart3.xml" ContentType="application/vnd.openxmlformats-officedocument.drawingml.chart+xml"/>
  <Override PartName="/ppt/tags/tag3.xml" ContentType="application/vnd.openxmlformats-officedocument.presentationml.tag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61" r:id="rId1"/>
  </p:sldMasterIdLst>
  <p:notesMasterIdLst>
    <p:notesMasterId r:id="rId27"/>
  </p:notesMasterIdLst>
  <p:handoutMasterIdLst>
    <p:handoutMasterId r:id="rId28"/>
  </p:handoutMasterIdLst>
  <p:sldIdLst>
    <p:sldId id="256" r:id="rId2"/>
    <p:sldId id="322" r:id="rId3"/>
    <p:sldId id="333" r:id="rId4"/>
    <p:sldId id="385" r:id="rId5"/>
    <p:sldId id="344" r:id="rId6"/>
    <p:sldId id="342" r:id="rId7"/>
    <p:sldId id="324" r:id="rId8"/>
    <p:sldId id="363" r:id="rId9"/>
    <p:sldId id="379" r:id="rId10"/>
    <p:sldId id="346" r:id="rId11"/>
    <p:sldId id="376" r:id="rId12"/>
    <p:sldId id="356" r:id="rId13"/>
    <p:sldId id="370" r:id="rId14"/>
    <p:sldId id="362" r:id="rId15"/>
    <p:sldId id="380" r:id="rId16"/>
    <p:sldId id="360" r:id="rId17"/>
    <p:sldId id="374" r:id="rId18"/>
    <p:sldId id="361" r:id="rId19"/>
    <p:sldId id="354" r:id="rId20"/>
    <p:sldId id="355" r:id="rId21"/>
    <p:sldId id="364" r:id="rId22"/>
    <p:sldId id="365" r:id="rId23"/>
    <p:sldId id="297" r:id="rId24"/>
    <p:sldId id="331" r:id="rId25"/>
    <p:sldId id="386" r:id="rId26"/>
  </p:sldIdLst>
  <p:sldSz cx="9144000" cy="6858000" type="screen4x3"/>
  <p:notesSz cx="6858000" cy="9144000"/>
  <p:defaultTex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3FFA1"/>
    <a:srgbClr val="DCEDEA"/>
    <a:srgbClr val="F9FF8C"/>
    <a:srgbClr val="EDE16A"/>
    <a:srgbClr val="F0F000"/>
    <a:srgbClr val="5BD347"/>
    <a:srgbClr val="DFE3ED"/>
    <a:srgbClr val="DDECE9"/>
    <a:srgbClr val="F9DEE2"/>
    <a:srgbClr val="B0B5B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90651C3A-4460-11DB-9652-00E08161165F}">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731" autoAdjust="0"/>
    <p:restoredTop sz="80000" autoAdjust="0"/>
  </p:normalViewPr>
  <p:slideViewPr>
    <p:cSldViewPr snapToGrid="0" snapToObjects="1">
      <p:cViewPr>
        <p:scale>
          <a:sx n="75" d="100"/>
          <a:sy n="75" d="100"/>
        </p:scale>
        <p:origin x="-1192" y="-80"/>
      </p:cViewPr>
      <p:guideLst>
        <p:guide orient="horz" pos="1933"/>
        <p:guide pos="4347"/>
      </p:guideLst>
    </p:cSldViewPr>
  </p:slid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notesMaster" Target="notesMasters/notesMaster1.xml"/><Relationship Id="rId28" Type="http://schemas.openxmlformats.org/officeDocument/2006/relationships/handoutMaster" Target="handoutMasters/handoutMaster1.xml"/><Relationship Id="rId29" Type="http://schemas.openxmlformats.org/officeDocument/2006/relationships/printerSettings" Target="printerSettings/printerSettings1.bin"/><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charts/_rels/chart1.xml.rels><?xml version="1.0" encoding="UTF-8" standalone="yes"?>
<Relationships xmlns="http://schemas.openxmlformats.org/package/2006/relationships"><Relationship Id="rId1" Type="http://schemas.openxmlformats.org/officeDocument/2006/relationships/oleObject" Target="Workbook4"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Macintosh%20HD:Users:gabry:Desktop:simplified%20table_EW-1.xlsx" TargetMode="External"/></Relationships>
</file>

<file path=ppt/charts/_rels/chart3.xml.rels><?xml version="1.0" encoding="UTF-8" standalone="yes"?>
<Relationships xmlns="http://schemas.openxmlformats.org/package/2006/relationships"><Relationship Id="rId1" Type="http://schemas.openxmlformats.org/officeDocument/2006/relationships/oleObject" Target="Macintosh%20HD:Users:exwilliams:Desktop:bioimaging:IDRDataSets:idr0013-neumann-mitocheck:making_processed_files:MitocheckPhenotypesCMPO.xlsb"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9"/>
    </mc:Choice>
    <mc:Fallback>
      <c:style val="19"/>
    </mc:Fallback>
  </mc:AlternateContent>
  <c:chart>
    <c:autoTitleDeleted val="1"/>
    <c:plotArea>
      <c:layout/>
      <c:doughnutChart>
        <c:varyColors val="1"/>
        <c:ser>
          <c:idx val="0"/>
          <c:order val="0"/>
          <c:explosion val="12"/>
          <c:dLbls>
            <c:dLbl>
              <c:idx val="0"/>
              <c:layout>
                <c:manualLayout>
                  <c:x val="-0.00371002882137357"/>
                  <c:y val="0.0"/>
                </c:manualLayout>
              </c:layout>
              <c:tx>
                <c:rich>
                  <a:bodyPr/>
                  <a:lstStyle/>
                  <a:p>
                    <a:r>
                      <a:rPr lang="en-US" sz="1400" dirty="0" smtClean="0"/>
                      <a:t>Loading, 13</a:t>
                    </a:r>
                    <a:endParaRPr lang="en-US" dirty="0"/>
                  </a:p>
                </c:rich>
              </c:tx>
              <c:showLegendKey val="0"/>
              <c:showVal val="1"/>
              <c:showCatName val="1"/>
              <c:showSerName val="0"/>
              <c:showPercent val="0"/>
              <c:showBubbleSize val="0"/>
            </c:dLbl>
            <c:dLbl>
              <c:idx val="1"/>
              <c:layout/>
              <c:tx>
                <c:rich>
                  <a:bodyPr/>
                  <a:lstStyle/>
                  <a:p>
                    <a:r>
                      <a:rPr lang="en-US" sz="1400" dirty="0"/>
                      <a:t>On the way, </a:t>
                    </a:r>
                    <a:r>
                      <a:rPr lang="en-US" sz="1400" dirty="0" smtClean="0"/>
                      <a:t>7</a:t>
                    </a:r>
                    <a:endParaRPr lang="en-US" dirty="0"/>
                  </a:p>
                </c:rich>
              </c:tx>
              <c:showLegendKey val="0"/>
              <c:showVal val="1"/>
              <c:showCatName val="1"/>
              <c:showSerName val="0"/>
              <c:showPercent val="0"/>
              <c:showBubbleSize val="0"/>
            </c:dLbl>
            <c:showLegendKey val="0"/>
            <c:showVal val="1"/>
            <c:showCatName val="1"/>
            <c:showSerName val="0"/>
            <c:showPercent val="0"/>
            <c:showBubbleSize val="0"/>
            <c:showLeaderLines val="1"/>
          </c:dLbls>
          <c:cat>
            <c:strRef>
              <c:f>Sheet1!$A$1:$A$2</c:f>
              <c:strCache>
                <c:ptCount val="2"/>
                <c:pt idx="0">
                  <c:v>Loaded</c:v>
                </c:pt>
                <c:pt idx="1">
                  <c:v>On the way</c:v>
                </c:pt>
              </c:strCache>
            </c:strRef>
          </c:cat>
          <c:val>
            <c:numRef>
              <c:f>Sheet1!$B$1:$B$2</c:f>
              <c:numCache>
                <c:formatCode>General</c:formatCode>
                <c:ptCount val="2"/>
                <c:pt idx="0">
                  <c:v>15.0</c:v>
                </c:pt>
                <c:pt idx="1">
                  <c:v>4.0</c:v>
                </c:pt>
              </c:numCache>
            </c:numRef>
          </c:val>
        </c:ser>
        <c:dLbls>
          <c:showLegendKey val="0"/>
          <c:showVal val="1"/>
          <c:showCatName val="1"/>
          <c:showSerName val="0"/>
          <c:showPercent val="0"/>
          <c:showBubbleSize val="0"/>
          <c:showLeaderLines val="1"/>
        </c:dLbls>
        <c:firstSliceAng val="0"/>
        <c:holeSize val="50"/>
      </c:doughnut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pieChart>
        <c:varyColors val="1"/>
        <c:ser>
          <c:idx val="0"/>
          <c:order val="0"/>
          <c:cat>
            <c:strRef>
              <c:f>Sheet2!$C$1:$C$5</c:f>
              <c:strCache>
                <c:ptCount val="5"/>
                <c:pt idx="0">
                  <c:v>S. pombe</c:v>
                </c:pt>
                <c:pt idx="1">
                  <c:v>H. sapiens</c:v>
                </c:pt>
                <c:pt idx="2">
                  <c:v>S. cerevisiae</c:v>
                </c:pt>
                <c:pt idx="3">
                  <c:v>D. melanogaster</c:v>
                </c:pt>
                <c:pt idx="4">
                  <c:v>Plankton</c:v>
                </c:pt>
              </c:strCache>
            </c:strRef>
          </c:cat>
          <c:val>
            <c:numRef>
              <c:f>Sheet2!$D$1:$D$5</c:f>
              <c:numCache>
                <c:formatCode>General</c:formatCode>
                <c:ptCount val="5"/>
                <c:pt idx="0">
                  <c:v>1.0</c:v>
                </c:pt>
                <c:pt idx="1">
                  <c:v>8.0</c:v>
                </c:pt>
                <c:pt idx="2">
                  <c:v>3.0</c:v>
                </c:pt>
                <c:pt idx="3">
                  <c:v>2.0</c:v>
                </c:pt>
                <c:pt idx="4">
                  <c:v>1.0</c:v>
                </c:pt>
              </c:numCache>
            </c:numRef>
          </c:val>
        </c:ser>
        <c:dLbls>
          <c:showLegendKey val="0"/>
          <c:showVal val="0"/>
          <c:showCatName val="0"/>
          <c:showSerName val="0"/>
          <c:showPercent val="0"/>
          <c:showBubbleSize val="0"/>
          <c:showLeaderLines val="1"/>
        </c:dLbls>
        <c:firstSliceAng val="0"/>
      </c:pieChart>
    </c:plotArea>
    <c:legend>
      <c:legendPos val="r"/>
      <c:legendEntry>
        <c:idx val="4"/>
        <c:txPr>
          <a:bodyPr/>
          <a:lstStyle/>
          <a:p>
            <a:pPr>
              <a:defRPr sz="1600"/>
            </a:pPr>
            <a:endParaRPr lang="en-US"/>
          </a:p>
        </c:txPr>
      </c:legendEntry>
      <c:layout>
        <c:manualLayout>
          <c:xMode val="edge"/>
          <c:yMode val="edge"/>
          <c:x val="0.612156944441884"/>
          <c:y val="0.0983100029163021"/>
          <c:w val="0.367030859611291"/>
          <c:h val="0.821898512685914"/>
        </c:manualLayout>
      </c:layout>
      <c:overlay val="0"/>
      <c:txPr>
        <a:bodyPr/>
        <a:lstStyle/>
        <a:p>
          <a:pPr>
            <a:defRPr sz="1600"/>
          </a:pPr>
          <a:endParaRPr lang="en-US"/>
        </a:p>
      </c:txPr>
    </c:legend>
    <c:plotVisOnly val="1"/>
    <c:dispBlanksAs val="gap"/>
    <c:showDLblsOverMax val="0"/>
  </c:chart>
  <c:txPr>
    <a:bodyPr/>
    <a:lstStyle/>
    <a:p>
      <a:pPr>
        <a:defRPr sz="1800"/>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18"/>
    </mc:Choice>
    <mc:Fallback>
      <c:style val="18"/>
    </mc:Fallback>
  </mc:AlternateContent>
  <c:chart>
    <c:autoTitleDeleted val="0"/>
    <c:plotArea>
      <c:layout/>
      <c:barChart>
        <c:barDir val="col"/>
        <c:grouping val="clustered"/>
        <c:varyColors val="0"/>
        <c:ser>
          <c:idx val="0"/>
          <c:order val="0"/>
          <c:spPr>
            <a:solidFill>
              <a:schemeClr val="accent6">
                <a:lumMod val="75000"/>
              </a:schemeClr>
            </a:solidFill>
          </c:spPr>
          <c:invertIfNegative val="0"/>
          <c:cat>
            <c:strRef>
              <c:f>'[1]some stats'!$A$2:$A$15</c:f>
              <c:strCache>
                <c:ptCount val="14"/>
                <c:pt idx="0">
                  <c:v>protein localization</c:v>
                </c:pt>
                <c:pt idx="1">
                  <c:v>cytoskeleton</c:v>
                </c:pt>
                <c:pt idx="2">
                  <c:v>mitotic cell cycle</c:v>
                </c:pt>
                <c:pt idx="3">
                  <c:v>regulation of cell shape</c:v>
                </c:pt>
                <c:pt idx="4">
                  <c:v>other</c:v>
                </c:pt>
                <c:pt idx="5">
                  <c:v>nucleus</c:v>
                </c:pt>
                <c:pt idx="6">
                  <c:v>cell motility</c:v>
                </c:pt>
                <c:pt idx="7">
                  <c:v>cell proliferation</c:v>
                </c:pt>
                <c:pt idx="8">
                  <c:v>DNA damage response</c:v>
                </c:pt>
                <c:pt idx="9">
                  <c:v>protein secretion</c:v>
                </c:pt>
                <c:pt idx="10">
                  <c:v>regulation of cell size</c:v>
                </c:pt>
                <c:pt idx="11">
                  <c:v>intracellular component</c:v>
                </c:pt>
                <c:pt idx="12">
                  <c:v>cell death</c:v>
                </c:pt>
                <c:pt idx="13">
                  <c:v>cell junction</c:v>
                </c:pt>
              </c:strCache>
            </c:strRef>
          </c:cat>
          <c:val>
            <c:numRef>
              <c:f>'[1]some stats'!$B$2:$B$15</c:f>
              <c:numCache>
                <c:formatCode>General</c:formatCode>
                <c:ptCount val="14"/>
                <c:pt idx="0">
                  <c:v>34.0</c:v>
                </c:pt>
                <c:pt idx="1">
                  <c:v>27.0</c:v>
                </c:pt>
                <c:pt idx="2">
                  <c:v>17.0</c:v>
                </c:pt>
                <c:pt idx="3">
                  <c:v>14.0</c:v>
                </c:pt>
                <c:pt idx="4">
                  <c:v>12.0</c:v>
                </c:pt>
                <c:pt idx="5">
                  <c:v>11.0</c:v>
                </c:pt>
                <c:pt idx="6">
                  <c:v>3.0</c:v>
                </c:pt>
                <c:pt idx="7">
                  <c:v>3.0</c:v>
                </c:pt>
                <c:pt idx="8">
                  <c:v>3.0</c:v>
                </c:pt>
                <c:pt idx="9">
                  <c:v>3.0</c:v>
                </c:pt>
                <c:pt idx="10">
                  <c:v>3.0</c:v>
                </c:pt>
                <c:pt idx="11">
                  <c:v>2.0</c:v>
                </c:pt>
                <c:pt idx="12">
                  <c:v>1.0</c:v>
                </c:pt>
                <c:pt idx="13">
                  <c:v>1.0</c:v>
                </c:pt>
              </c:numCache>
            </c:numRef>
          </c:val>
        </c:ser>
        <c:dLbls>
          <c:showLegendKey val="0"/>
          <c:showVal val="0"/>
          <c:showCatName val="0"/>
          <c:showSerName val="0"/>
          <c:showPercent val="0"/>
          <c:showBubbleSize val="0"/>
        </c:dLbls>
        <c:gapWidth val="150"/>
        <c:axId val="2142491096"/>
        <c:axId val="2142494008"/>
      </c:barChart>
      <c:catAx>
        <c:axId val="2142491096"/>
        <c:scaling>
          <c:orientation val="minMax"/>
        </c:scaling>
        <c:delete val="0"/>
        <c:axPos val="b"/>
        <c:majorTickMark val="out"/>
        <c:minorTickMark val="none"/>
        <c:tickLblPos val="nextTo"/>
        <c:txPr>
          <a:bodyPr/>
          <a:lstStyle/>
          <a:p>
            <a:pPr>
              <a:defRPr sz="1400"/>
            </a:pPr>
            <a:endParaRPr lang="en-US"/>
          </a:p>
        </c:txPr>
        <c:crossAx val="2142494008"/>
        <c:crosses val="autoZero"/>
        <c:auto val="1"/>
        <c:lblAlgn val="ctr"/>
        <c:lblOffset val="100"/>
        <c:noMultiLvlLbl val="0"/>
      </c:catAx>
      <c:valAx>
        <c:axId val="2142494008"/>
        <c:scaling>
          <c:orientation val="minMax"/>
        </c:scaling>
        <c:delete val="0"/>
        <c:axPos val="l"/>
        <c:majorGridlines>
          <c:spPr>
            <a:ln>
              <a:noFill/>
            </a:ln>
          </c:spPr>
        </c:majorGridlines>
        <c:title>
          <c:tx>
            <c:rich>
              <a:bodyPr rot="-5400000" vert="horz"/>
              <a:lstStyle/>
              <a:p>
                <a:pPr>
                  <a:defRPr/>
                </a:pPr>
                <a:r>
                  <a:rPr lang="en-US"/>
                  <a:t>Number of Phenotypes</a:t>
                </a:r>
              </a:p>
            </c:rich>
          </c:tx>
          <c:layout/>
          <c:overlay val="0"/>
        </c:title>
        <c:numFmt formatCode="General" sourceLinked="1"/>
        <c:majorTickMark val="out"/>
        <c:minorTickMark val="none"/>
        <c:tickLblPos val="nextTo"/>
        <c:crossAx val="2142491096"/>
        <c:crosses val="autoZero"/>
        <c:crossBetween val="between"/>
      </c:valAx>
    </c:plotArea>
    <c:plotVisOnly val="1"/>
    <c:dispBlanksAs val="gap"/>
    <c:showDLblsOverMax val="0"/>
  </c:chart>
  <c:txPr>
    <a:bodyPr/>
    <a:lstStyle/>
    <a:p>
      <a:pPr>
        <a:defRPr b="1" i="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C1A190B-AE89-9144-A35D-CE690D277F24}" type="doc">
      <dgm:prSet loTypeId="urn:microsoft.com/office/officeart/2005/8/layout/vList2" loCatId="" qsTypeId="urn:microsoft.com/office/officeart/2005/8/quickstyle/simple1" qsCatId="simple" csTypeId="urn:microsoft.com/office/officeart/2005/8/colors/accent1_2" csCatId="accent1" phldr="1"/>
      <dgm:spPr/>
      <dgm:t>
        <a:bodyPr/>
        <a:lstStyle/>
        <a:p>
          <a:endParaRPr lang="en-US"/>
        </a:p>
      </dgm:t>
    </dgm:pt>
    <dgm:pt modelId="{0627F382-C30D-3F44-888C-00E285416B04}">
      <dgm:prSet custT="1"/>
      <dgm:spPr/>
      <dgm:t>
        <a:bodyPr/>
        <a:lstStyle/>
        <a:p>
          <a:pPr rtl="0"/>
          <a:r>
            <a:rPr lang="en-US" sz="3200" b="0" i="0" u="sng" baseline="0" dirty="0" smtClean="0"/>
            <a:t>https://</a:t>
          </a:r>
          <a:r>
            <a:rPr lang="en-US" sz="3200" b="0" i="0" u="sng" baseline="0" dirty="0" err="1" smtClean="0"/>
            <a:t>idr-demo.openmicroscopy.org</a:t>
          </a:r>
          <a:r>
            <a:rPr lang="en-US" sz="3200" b="0" i="0" u="sng" baseline="0" dirty="0" smtClean="0"/>
            <a:t>/</a:t>
          </a:r>
          <a:endParaRPr lang="en-US" sz="3200" dirty="0"/>
        </a:p>
      </dgm:t>
    </dgm:pt>
    <dgm:pt modelId="{D65EB86B-434A-6E47-B874-6A228A929FFC}" type="parTrans" cxnId="{CD0CD36B-2BCB-FC4B-8FAB-A43F46A4EA24}">
      <dgm:prSet/>
      <dgm:spPr/>
      <dgm:t>
        <a:bodyPr/>
        <a:lstStyle/>
        <a:p>
          <a:endParaRPr lang="en-US"/>
        </a:p>
      </dgm:t>
    </dgm:pt>
    <dgm:pt modelId="{042CEBB6-38BD-1043-AA59-54DDFD0D5D87}" type="sibTrans" cxnId="{CD0CD36B-2BCB-FC4B-8FAB-A43F46A4EA24}">
      <dgm:prSet/>
      <dgm:spPr/>
      <dgm:t>
        <a:bodyPr/>
        <a:lstStyle/>
        <a:p>
          <a:endParaRPr lang="en-US"/>
        </a:p>
      </dgm:t>
    </dgm:pt>
    <dgm:pt modelId="{579FCF96-9CB4-4B47-92DD-D974BDB6FBD9}">
      <dgm:prSet custT="1"/>
      <dgm:spPr/>
      <dgm:t>
        <a:bodyPr/>
        <a:lstStyle/>
        <a:p>
          <a:pPr rtl="0"/>
          <a:r>
            <a:rPr lang="en-US" sz="3200" b="0" i="0" u="sng" baseline="0" smtClean="0"/>
            <a:t>https://idr-demo.openmicroscopy.org/mito/</a:t>
          </a:r>
          <a:endParaRPr lang="en-US" sz="3200" dirty="0"/>
        </a:p>
      </dgm:t>
    </dgm:pt>
    <dgm:pt modelId="{B8C11366-2B50-3B49-B580-23C2D3179640}" type="parTrans" cxnId="{DA14743B-2ED0-9642-9327-D138844E146D}">
      <dgm:prSet/>
      <dgm:spPr/>
      <dgm:t>
        <a:bodyPr/>
        <a:lstStyle/>
        <a:p>
          <a:endParaRPr lang="en-US"/>
        </a:p>
      </dgm:t>
    </dgm:pt>
    <dgm:pt modelId="{1541DE86-6FE4-604F-8D6C-D7BCDFEE081B}" type="sibTrans" cxnId="{DA14743B-2ED0-9642-9327-D138844E146D}">
      <dgm:prSet/>
      <dgm:spPr/>
      <dgm:t>
        <a:bodyPr/>
        <a:lstStyle/>
        <a:p>
          <a:endParaRPr lang="en-US"/>
        </a:p>
      </dgm:t>
    </dgm:pt>
    <dgm:pt modelId="{DD47EC3A-B2E0-8A48-B8C3-F6F7FB0F1D2A}">
      <dgm:prSet custT="1"/>
      <dgm:spPr/>
      <dgm:t>
        <a:bodyPr/>
        <a:lstStyle/>
        <a:p>
          <a:pPr rtl="0"/>
          <a:r>
            <a:rPr lang="en-US" sz="3200" b="0" i="0" u="sng" baseline="0" dirty="0" smtClean="0"/>
            <a:t>https://</a:t>
          </a:r>
          <a:r>
            <a:rPr lang="en-US" sz="3200" b="0" i="0" u="sng" baseline="0" dirty="0" err="1" smtClean="0"/>
            <a:t>idr-demo.openmicroscopy.org</a:t>
          </a:r>
          <a:r>
            <a:rPr lang="en-US" sz="3200" b="0" i="0" u="sng" baseline="0" dirty="0" smtClean="0"/>
            <a:t>/</a:t>
          </a:r>
          <a:r>
            <a:rPr lang="en-US" sz="3200" b="0" i="0" u="sng" baseline="0" dirty="0" err="1" smtClean="0"/>
            <a:t>tara</a:t>
          </a:r>
          <a:r>
            <a:rPr lang="en-US" sz="3200" b="0" i="0" u="sng" baseline="0" dirty="0" smtClean="0"/>
            <a:t>/</a:t>
          </a:r>
          <a:endParaRPr lang="en-US" sz="3200" dirty="0"/>
        </a:p>
      </dgm:t>
    </dgm:pt>
    <dgm:pt modelId="{6429D8D0-DA3B-3F47-89C9-C3D2D8D4046C}" type="parTrans" cxnId="{35887430-08A6-8342-AADA-3A706C7B45A0}">
      <dgm:prSet/>
      <dgm:spPr/>
      <dgm:t>
        <a:bodyPr/>
        <a:lstStyle/>
        <a:p>
          <a:endParaRPr lang="en-US"/>
        </a:p>
      </dgm:t>
    </dgm:pt>
    <dgm:pt modelId="{B0D9275B-013A-8946-8DA4-2F253FB15CC4}" type="sibTrans" cxnId="{35887430-08A6-8342-AADA-3A706C7B45A0}">
      <dgm:prSet/>
      <dgm:spPr/>
      <dgm:t>
        <a:bodyPr/>
        <a:lstStyle/>
        <a:p>
          <a:endParaRPr lang="en-US"/>
        </a:p>
      </dgm:t>
    </dgm:pt>
    <dgm:pt modelId="{B6A5B3C1-B9D9-FA47-9B3E-4D326F47BF07}" type="pres">
      <dgm:prSet presAssocID="{3C1A190B-AE89-9144-A35D-CE690D277F24}" presName="linear" presStyleCnt="0">
        <dgm:presLayoutVars>
          <dgm:animLvl val="lvl"/>
          <dgm:resizeHandles val="exact"/>
        </dgm:presLayoutVars>
      </dgm:prSet>
      <dgm:spPr/>
      <dgm:t>
        <a:bodyPr/>
        <a:lstStyle/>
        <a:p>
          <a:endParaRPr lang="en-US"/>
        </a:p>
      </dgm:t>
    </dgm:pt>
    <dgm:pt modelId="{38C92A3D-026E-4D45-AF5F-2AC078B9CA1C}" type="pres">
      <dgm:prSet presAssocID="{0627F382-C30D-3F44-888C-00E285416B04}" presName="parentText" presStyleLbl="node1" presStyleIdx="0" presStyleCnt="3" custLinFactY="-11755" custLinFactNeighborY="-100000">
        <dgm:presLayoutVars>
          <dgm:chMax val="0"/>
          <dgm:bulletEnabled val="1"/>
        </dgm:presLayoutVars>
      </dgm:prSet>
      <dgm:spPr/>
      <dgm:t>
        <a:bodyPr/>
        <a:lstStyle/>
        <a:p>
          <a:endParaRPr lang="en-US"/>
        </a:p>
      </dgm:t>
    </dgm:pt>
    <dgm:pt modelId="{D3186980-C706-D440-9CEC-DFEFB083D1B9}" type="pres">
      <dgm:prSet presAssocID="{042CEBB6-38BD-1043-AA59-54DDFD0D5D87}" presName="spacer" presStyleCnt="0"/>
      <dgm:spPr/>
    </dgm:pt>
    <dgm:pt modelId="{4FFA6DDE-F4D7-4042-B7F0-1DDDEF27C0A8}" type="pres">
      <dgm:prSet presAssocID="{579FCF96-9CB4-4B47-92DD-D974BDB6FBD9}" presName="parentText" presStyleLbl="node1" presStyleIdx="1" presStyleCnt="3" custLinFactY="-11755" custLinFactNeighborY="-100000">
        <dgm:presLayoutVars>
          <dgm:chMax val="0"/>
          <dgm:bulletEnabled val="1"/>
        </dgm:presLayoutVars>
      </dgm:prSet>
      <dgm:spPr/>
      <dgm:t>
        <a:bodyPr/>
        <a:lstStyle/>
        <a:p>
          <a:endParaRPr lang="en-US"/>
        </a:p>
      </dgm:t>
    </dgm:pt>
    <dgm:pt modelId="{3496C1A2-6128-2A41-934D-5DEF44B4C0A4}" type="pres">
      <dgm:prSet presAssocID="{1541DE86-6FE4-604F-8D6C-D7BCDFEE081B}" presName="spacer" presStyleCnt="0"/>
      <dgm:spPr/>
    </dgm:pt>
    <dgm:pt modelId="{0E5BF59D-DC0E-D041-BB7E-F7353B13116B}" type="pres">
      <dgm:prSet presAssocID="{DD47EC3A-B2E0-8A48-B8C3-F6F7FB0F1D2A}" presName="parentText" presStyleLbl="node1" presStyleIdx="2" presStyleCnt="3" custLinFactY="-11755" custLinFactNeighborY="-100000">
        <dgm:presLayoutVars>
          <dgm:chMax val="0"/>
          <dgm:bulletEnabled val="1"/>
        </dgm:presLayoutVars>
      </dgm:prSet>
      <dgm:spPr/>
      <dgm:t>
        <a:bodyPr/>
        <a:lstStyle/>
        <a:p>
          <a:endParaRPr lang="en-US"/>
        </a:p>
      </dgm:t>
    </dgm:pt>
  </dgm:ptLst>
  <dgm:cxnLst>
    <dgm:cxn modelId="{CD0CD36B-2BCB-FC4B-8FAB-A43F46A4EA24}" srcId="{3C1A190B-AE89-9144-A35D-CE690D277F24}" destId="{0627F382-C30D-3F44-888C-00E285416B04}" srcOrd="0" destOrd="0" parTransId="{D65EB86B-434A-6E47-B874-6A228A929FFC}" sibTransId="{042CEBB6-38BD-1043-AA59-54DDFD0D5D87}"/>
    <dgm:cxn modelId="{4E9B1C85-3701-E645-B530-6A3A608B9DF0}" type="presOf" srcId="{3C1A190B-AE89-9144-A35D-CE690D277F24}" destId="{B6A5B3C1-B9D9-FA47-9B3E-4D326F47BF07}" srcOrd="0" destOrd="0" presId="urn:microsoft.com/office/officeart/2005/8/layout/vList2"/>
    <dgm:cxn modelId="{F8D01F98-2414-C346-A7DB-561165E652F8}" type="presOf" srcId="{0627F382-C30D-3F44-888C-00E285416B04}" destId="{38C92A3D-026E-4D45-AF5F-2AC078B9CA1C}" srcOrd="0" destOrd="0" presId="urn:microsoft.com/office/officeart/2005/8/layout/vList2"/>
    <dgm:cxn modelId="{35887430-08A6-8342-AADA-3A706C7B45A0}" srcId="{3C1A190B-AE89-9144-A35D-CE690D277F24}" destId="{DD47EC3A-B2E0-8A48-B8C3-F6F7FB0F1D2A}" srcOrd="2" destOrd="0" parTransId="{6429D8D0-DA3B-3F47-89C9-C3D2D8D4046C}" sibTransId="{B0D9275B-013A-8946-8DA4-2F253FB15CC4}"/>
    <dgm:cxn modelId="{FAA0C55E-66B8-0442-969F-8A72FE83BEC8}" type="presOf" srcId="{DD47EC3A-B2E0-8A48-B8C3-F6F7FB0F1D2A}" destId="{0E5BF59D-DC0E-D041-BB7E-F7353B13116B}" srcOrd="0" destOrd="0" presId="urn:microsoft.com/office/officeart/2005/8/layout/vList2"/>
    <dgm:cxn modelId="{DA14743B-2ED0-9642-9327-D138844E146D}" srcId="{3C1A190B-AE89-9144-A35D-CE690D277F24}" destId="{579FCF96-9CB4-4B47-92DD-D974BDB6FBD9}" srcOrd="1" destOrd="0" parTransId="{B8C11366-2B50-3B49-B580-23C2D3179640}" sibTransId="{1541DE86-6FE4-604F-8D6C-D7BCDFEE081B}"/>
    <dgm:cxn modelId="{650FDE49-CC64-E54B-B595-C6449C52B880}" type="presOf" srcId="{579FCF96-9CB4-4B47-92DD-D974BDB6FBD9}" destId="{4FFA6DDE-F4D7-4042-B7F0-1DDDEF27C0A8}" srcOrd="0" destOrd="0" presId="urn:microsoft.com/office/officeart/2005/8/layout/vList2"/>
    <dgm:cxn modelId="{831EA18F-E267-CB4A-849D-D2D6D808C1EF}" type="presParOf" srcId="{B6A5B3C1-B9D9-FA47-9B3E-4D326F47BF07}" destId="{38C92A3D-026E-4D45-AF5F-2AC078B9CA1C}" srcOrd="0" destOrd="0" presId="urn:microsoft.com/office/officeart/2005/8/layout/vList2"/>
    <dgm:cxn modelId="{64962B64-3660-8742-A1B6-070ADED6E1FD}" type="presParOf" srcId="{B6A5B3C1-B9D9-FA47-9B3E-4D326F47BF07}" destId="{D3186980-C706-D440-9CEC-DFEFB083D1B9}" srcOrd="1" destOrd="0" presId="urn:microsoft.com/office/officeart/2005/8/layout/vList2"/>
    <dgm:cxn modelId="{7A394A97-E5AC-5F49-BF99-DF8A6424E2DF}" type="presParOf" srcId="{B6A5B3C1-B9D9-FA47-9B3E-4D326F47BF07}" destId="{4FFA6DDE-F4D7-4042-B7F0-1DDDEF27C0A8}" srcOrd="2" destOrd="0" presId="urn:microsoft.com/office/officeart/2005/8/layout/vList2"/>
    <dgm:cxn modelId="{F1160BD1-C873-A240-828D-6E0303983C19}" type="presParOf" srcId="{B6A5B3C1-B9D9-FA47-9B3E-4D326F47BF07}" destId="{3496C1A2-6128-2A41-934D-5DEF44B4C0A4}" srcOrd="3" destOrd="0" presId="urn:microsoft.com/office/officeart/2005/8/layout/vList2"/>
    <dgm:cxn modelId="{CB2D72F5-AADE-3640-B02E-7E91130C4BC1}" type="presParOf" srcId="{B6A5B3C1-B9D9-FA47-9B3E-4D326F47BF07}" destId="{0E5BF59D-DC0E-D041-BB7E-F7353B13116B}"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8C92A3D-026E-4D45-AF5F-2AC078B9CA1C}">
      <dsp:nvSpPr>
        <dsp:cNvPr id="0" name=""/>
        <dsp:cNvSpPr/>
      </dsp:nvSpPr>
      <dsp:spPr>
        <a:xfrm>
          <a:off x="0" y="235465"/>
          <a:ext cx="8361553"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b="0" i="0" u="sng" kern="1200" baseline="0" dirty="0" smtClean="0"/>
            <a:t>https://</a:t>
          </a:r>
          <a:r>
            <a:rPr lang="en-US" sz="3200" b="0" i="0" u="sng" kern="1200" baseline="0" dirty="0" err="1" smtClean="0"/>
            <a:t>idr-demo.openmicroscopy.org</a:t>
          </a:r>
          <a:r>
            <a:rPr lang="en-US" sz="3200" b="0" i="0" u="sng" kern="1200" baseline="0" dirty="0" smtClean="0"/>
            <a:t>/</a:t>
          </a:r>
          <a:endParaRPr lang="en-US" sz="3200" kern="1200" dirty="0"/>
        </a:p>
      </dsp:txBody>
      <dsp:txXfrm>
        <a:off x="59399" y="294864"/>
        <a:ext cx="8242755" cy="1098002"/>
      </dsp:txXfrm>
    </dsp:sp>
    <dsp:sp modelId="{4FFA6DDE-F4D7-4042-B7F0-1DDDEF27C0A8}">
      <dsp:nvSpPr>
        <dsp:cNvPr id="0" name=""/>
        <dsp:cNvSpPr/>
      </dsp:nvSpPr>
      <dsp:spPr>
        <a:xfrm>
          <a:off x="0" y="1639465"/>
          <a:ext cx="8361553"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b="0" i="0" u="sng" kern="1200" baseline="0" smtClean="0"/>
            <a:t>https://idr-demo.openmicroscopy.org/mito/</a:t>
          </a:r>
          <a:endParaRPr lang="en-US" sz="3200" kern="1200" dirty="0"/>
        </a:p>
      </dsp:txBody>
      <dsp:txXfrm>
        <a:off x="59399" y="1698864"/>
        <a:ext cx="8242755" cy="1098002"/>
      </dsp:txXfrm>
    </dsp:sp>
    <dsp:sp modelId="{0E5BF59D-DC0E-D041-BB7E-F7353B13116B}">
      <dsp:nvSpPr>
        <dsp:cNvPr id="0" name=""/>
        <dsp:cNvSpPr/>
      </dsp:nvSpPr>
      <dsp:spPr>
        <a:xfrm>
          <a:off x="0" y="3043465"/>
          <a:ext cx="8361553" cy="1216800"/>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rtl="0">
            <a:lnSpc>
              <a:spcPct val="90000"/>
            </a:lnSpc>
            <a:spcBef>
              <a:spcPct val="0"/>
            </a:spcBef>
            <a:spcAft>
              <a:spcPct val="35000"/>
            </a:spcAft>
          </a:pPr>
          <a:r>
            <a:rPr lang="en-US" sz="3200" b="0" i="0" u="sng" kern="1200" baseline="0" dirty="0" smtClean="0"/>
            <a:t>https://</a:t>
          </a:r>
          <a:r>
            <a:rPr lang="en-US" sz="3200" b="0" i="0" u="sng" kern="1200" baseline="0" dirty="0" err="1" smtClean="0"/>
            <a:t>idr-demo.openmicroscopy.org</a:t>
          </a:r>
          <a:r>
            <a:rPr lang="en-US" sz="3200" b="0" i="0" u="sng" kern="1200" baseline="0" dirty="0" smtClean="0"/>
            <a:t>/</a:t>
          </a:r>
          <a:r>
            <a:rPr lang="en-US" sz="3200" b="0" i="0" u="sng" kern="1200" baseline="0" dirty="0" err="1" smtClean="0"/>
            <a:t>tara</a:t>
          </a:r>
          <a:r>
            <a:rPr lang="en-US" sz="3200" b="0" i="0" u="sng" kern="1200" baseline="0" dirty="0" smtClean="0"/>
            <a:t>/</a:t>
          </a:r>
          <a:endParaRPr lang="en-US" sz="3200" kern="1200" dirty="0"/>
        </a:p>
      </dsp:txBody>
      <dsp:txXfrm>
        <a:off x="59399" y="3102864"/>
        <a:ext cx="8242755" cy="1098002"/>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282B201-17A1-5F4C-B0A7-9BA4EDDF7022}" type="datetimeFigureOut">
              <a:rPr lang="en-US" smtClean="0"/>
              <a:t>23/11/15</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A695B38-39D3-9F4C-A515-7F3382EAB2A1}" type="slidenum">
              <a:rPr lang="en-US" smtClean="0"/>
              <a:t>‹#›</a:t>
            </a:fld>
            <a:endParaRPr lang="en-US"/>
          </a:p>
        </p:txBody>
      </p:sp>
    </p:spTree>
    <p:extLst>
      <p:ext uri="{BB962C8B-B14F-4D97-AF65-F5344CB8AC3E}">
        <p14:creationId xmlns:p14="http://schemas.microsoft.com/office/powerpoint/2010/main" val="60695978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1"/>
        <p:cNvGrpSpPr/>
        <p:nvPr/>
      </p:nvGrpSpPr>
      <p:grpSpPr>
        <a:xfrm>
          <a:off x="0" y="0"/>
          <a:ext cx="0" cy="0"/>
          <a:chOff x="0" y="0"/>
          <a:chExt cx="0" cy="0"/>
        </a:xfrm>
      </p:grpSpPr>
      <p:sp>
        <p:nvSpPr>
          <p:cNvPr id="2" name="Shape 2"/>
          <p:cNvSpPr txBox="1">
            <a:spLocks noGrp="1"/>
          </p:cNvSpPr>
          <p:nvPr>
            <p:ph type="hdr" idx="2"/>
          </p:nvPr>
        </p:nvSpPr>
        <p:spPr>
          <a:xfrm>
            <a:off x="0" y="0"/>
            <a:ext cx="2971799" cy="4572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3" name="Shape 3"/>
          <p:cNvSpPr txBox="1">
            <a:spLocks noGrp="1"/>
          </p:cNvSpPr>
          <p:nvPr>
            <p:ph type="dt" idx="10"/>
          </p:nvPr>
        </p:nvSpPr>
        <p:spPr>
          <a:xfrm>
            <a:off x="3884612" y="0"/>
            <a:ext cx="2971799" cy="457200"/>
          </a:xfrm>
          <a:prstGeom prst="rect">
            <a:avLst/>
          </a:prstGeom>
          <a:noFill/>
          <a:ln>
            <a:noFill/>
          </a:ln>
        </p:spPr>
        <p:txBody>
          <a:bodyPr lIns="91425" tIns="91425" rIns="91425" bIns="91425" anchor="t" anchorCtr="0"/>
          <a:lstStyle>
            <a:lvl1pPr marL="0" marR="0" indent="0" algn="r"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4" name="Shape 4"/>
          <p:cNvSpPr>
            <a:spLocks noGrp="1" noRot="1" noChangeAspect="1"/>
          </p:cNvSpPr>
          <p:nvPr>
            <p:ph type="sldImg" idx="3"/>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5" name="Shape 5"/>
          <p:cNvSpPr txBox="1">
            <a:spLocks noGrp="1"/>
          </p:cNvSpPr>
          <p:nvPr>
            <p:ph type="body" idx="1"/>
          </p:nvPr>
        </p:nvSpPr>
        <p:spPr>
          <a:xfrm>
            <a:off x="685800" y="4343400"/>
            <a:ext cx="5486399" cy="4114800"/>
          </a:xfrm>
          <a:prstGeom prst="rect">
            <a:avLst/>
          </a:prstGeom>
          <a:noFill/>
          <a:ln>
            <a:noFill/>
          </a:ln>
        </p:spPr>
        <p:txBody>
          <a:bodyPr lIns="91425" tIns="91425" rIns="91425" bIns="91425" anchor="t"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6" name="Shape 6"/>
          <p:cNvSpPr txBox="1">
            <a:spLocks noGrp="1"/>
          </p:cNvSpPr>
          <p:nvPr>
            <p:ph type="ftr" idx="11"/>
          </p:nvPr>
        </p:nvSpPr>
        <p:spPr>
          <a:xfrm>
            <a:off x="0" y="8685213"/>
            <a:ext cx="2971799" cy="457200"/>
          </a:xfrm>
          <a:prstGeom prst="rect">
            <a:avLst/>
          </a:prstGeom>
          <a:noFill/>
          <a:ln>
            <a:noFill/>
          </a:ln>
        </p:spPr>
        <p:txBody>
          <a:bodyPr lIns="91425" tIns="91425" rIns="91425" bIns="91425" anchor="b" anchorCtr="0"/>
          <a:lstStyle>
            <a:lvl1pPr marL="0" marR="0" indent="0" algn="l" rtl="0">
              <a:spcBef>
                <a:spcPts val="0"/>
              </a:spcBef>
              <a:defRPr/>
            </a:lvl1pPr>
            <a:lvl2pPr marL="457200" marR="0" indent="0" algn="l" rtl="0">
              <a:spcBef>
                <a:spcPts val="0"/>
              </a:spcBef>
              <a:defRPr/>
            </a:lvl2pPr>
            <a:lvl3pPr marL="914400" marR="0" indent="0" algn="l" rtl="0">
              <a:spcBef>
                <a:spcPts val="0"/>
              </a:spcBef>
              <a:defRPr/>
            </a:lvl3pPr>
            <a:lvl4pPr marL="1371600" marR="0" indent="0" algn="l" rtl="0">
              <a:spcBef>
                <a:spcPts val="0"/>
              </a:spcBef>
              <a:defRPr/>
            </a:lvl4pPr>
            <a:lvl5pPr marL="1828800" marR="0" indent="0" algn="l" rtl="0">
              <a:spcBef>
                <a:spcPts val="0"/>
              </a:spcBef>
              <a:defRPr/>
            </a:lvl5pPr>
            <a:lvl6pPr marL="2286000" marR="0" indent="0" algn="l" rtl="0">
              <a:spcBef>
                <a:spcPts val="0"/>
              </a:spcBef>
              <a:defRPr/>
            </a:lvl6pPr>
            <a:lvl7pPr marL="2743200" marR="0" indent="0" algn="l" rtl="0">
              <a:spcBef>
                <a:spcPts val="0"/>
              </a:spcBef>
              <a:defRPr/>
            </a:lvl7pPr>
            <a:lvl8pPr marL="3200400" marR="0" indent="0" algn="l" rtl="0">
              <a:spcBef>
                <a:spcPts val="0"/>
              </a:spcBef>
              <a:defRPr/>
            </a:lvl8pPr>
            <a:lvl9pPr marL="3657600" marR="0" indent="0" algn="l" rtl="0">
              <a:spcBef>
                <a:spcPts val="0"/>
              </a:spcBef>
              <a:defRPr/>
            </a:lvl9pPr>
          </a:lstStyle>
          <a:p>
            <a:endParaRPr/>
          </a:p>
        </p:txBody>
      </p:sp>
      <p:sp>
        <p:nvSpPr>
          <p:cNvPr id="7" name="Shape 7"/>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Open Sans"/>
                <a:ea typeface="Open Sans"/>
                <a:cs typeface="Open Sans"/>
                <a:sym typeface="Open Sans"/>
              </a:rPr>
              <a:t>‹#›</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62979572"/>
      </p:ext>
    </p:extLst>
  </p:cSld>
  <p:clrMap bg1="lt1" tx1="dk1" bg2="dk2" tx2="lt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Shape 71"/>
          <p:cNvSpPr txBox="1">
            <a:spLocks noGrp="1"/>
          </p:cNvSpPr>
          <p:nvPr>
            <p:ph type="body" idx="1"/>
          </p:nvPr>
        </p:nvSpPr>
        <p:spPr>
          <a:xfrm>
            <a:off x="685800" y="4343400"/>
            <a:ext cx="5486399" cy="4114800"/>
          </a:xfrm>
          <a:prstGeom prst="rect">
            <a:avLst/>
          </a:prstGeom>
        </p:spPr>
        <p:txBody>
          <a:bodyPr lIns="91425" tIns="91425" rIns="91425" bIns="91425" anchor="t" anchorCtr="0">
            <a:noAutofit/>
          </a:bodyPr>
          <a:lstStyle/>
          <a:p>
            <a:pPr>
              <a:spcBef>
                <a:spcPts val="0"/>
              </a:spcBef>
              <a:buNone/>
            </a:pPr>
            <a:endParaRPr lang="en-GB" baseline="0" dirty="0" smtClean="0"/>
          </a:p>
        </p:txBody>
      </p:sp>
      <p:sp>
        <p:nvSpPr>
          <p:cNvPr id="72" name="Shape 72"/>
          <p:cNvSpPr>
            <a:spLocks noGrp="1" noRot="1" noChangeAspect="1"/>
          </p:cNvSpPr>
          <p:nvPr>
            <p:ph type="sldImg" idx="2"/>
          </p:nvPr>
        </p:nvSpPr>
        <p:spPr>
          <a:xfrm>
            <a:off x="1143000" y="685800"/>
            <a:ext cx="4572000" cy="3429000"/>
          </a:xfrm>
          <a:custGeom>
            <a:avLst/>
            <a:gdLst/>
            <a:ahLst/>
            <a:cxnLst/>
            <a:rect l="0" t="0" r="0" b="0"/>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med" len="med"/>
            <a:tailEnd type="none" w="med" len="med"/>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11 of the studies looked at so far.  There are 133 different phenotypes and they can be divided into 13 categories ranging from the</a:t>
            </a:r>
            <a:r>
              <a:rPr lang="en-US" baseline="0" dirty="0" smtClean="0"/>
              <a:t> most common of protein localization, to cytoskeletal phenotypes, nuclear morphology, regulation of cell size and so on.</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Number of different phenotypes per study ranges from 1 to 38, mean of 12</a:t>
            </a:r>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dirty="0" smtClean="0"/>
              <a:t>6</a:t>
            </a:r>
            <a:r>
              <a:rPr lang="en-US" sz="1200" baseline="0" dirty="0" smtClean="0"/>
              <a:t> studies (more than half) have phenotypes in just one of these categories. But 3 studies are broad ranging and have phenotypes in 5 or 6 different categories. </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US" dirty="0" smtClean="0"/>
          </a:p>
          <a:p>
            <a:endParaRPr lang="en-US" dirty="0" smtClean="0"/>
          </a:p>
          <a:p>
            <a:r>
              <a:rPr lang="en-US" dirty="0" smtClean="0"/>
              <a:t>NOTE:  Could break this down by study –</a:t>
            </a:r>
            <a:r>
              <a:rPr lang="en-US" baseline="0" dirty="0" smtClean="0"/>
              <a:t> try to show that </a:t>
            </a:r>
            <a:r>
              <a:rPr lang="en-US" baseline="0" dirty="0" err="1" smtClean="0"/>
              <a:t>sysgro</a:t>
            </a:r>
            <a:r>
              <a:rPr lang="en-US" baseline="0" dirty="0" smtClean="0"/>
              <a:t> has phenotypes across several groups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10</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4197784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But how can we search across</a:t>
            </a:r>
            <a:r>
              <a:rPr lang="en-US" baseline="0" dirty="0" smtClean="0"/>
              <a:t> studies for similar phenotypes, there are many ways to say the same thing?  </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11</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707610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12</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400335754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13</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9041040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 to you in detail now about what occupies my waking hours.  How</a:t>
            </a:r>
            <a:r>
              <a:rPr lang="en-US" baseline="0" dirty="0" smtClean="0"/>
              <a:t> do we go about tagging these phenotypes.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14</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88758269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  How</a:t>
            </a:r>
            <a:r>
              <a:rPr lang="en-US" baseline="0" dirty="0" smtClean="0"/>
              <a:t> do we go about tagging these phenotypes.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15</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8875826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Species</a:t>
            </a:r>
            <a:r>
              <a:rPr lang="en-US" baseline="0" dirty="0" smtClean="0"/>
              <a:t> neutral</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16</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10875818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84% have ontology mapping, this is probably at the maximum</a:t>
            </a:r>
            <a:r>
              <a:rPr lang="en-US" baseline="0" dirty="0" smtClean="0"/>
              <a:t> that it is appropriate to give an ontology tag</a:t>
            </a:r>
          </a:p>
          <a:p>
            <a:r>
              <a:rPr lang="en-US" baseline="0" dirty="0" smtClean="0"/>
              <a:t>So far we have 7 phenotypes than are found in more than 1 study, showing that already there is value in cross study searching</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17</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42567563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r>
              <a:rPr lang="en-US" dirty="0" smtClean="0"/>
              <a:t>- screens listed</a:t>
            </a:r>
          </a:p>
          <a:p>
            <a:r>
              <a:rPr lang="en-US" dirty="0" smtClean="0"/>
              <a:t>- select</a:t>
            </a:r>
            <a:r>
              <a:rPr lang="en-US" baseline="0" dirty="0" smtClean="0"/>
              <a:t> and plate and see images</a:t>
            </a:r>
          </a:p>
          <a:p>
            <a:r>
              <a:rPr lang="en-US" baseline="0" dirty="0" smtClean="0"/>
              <a:t>- can zoom in on an image</a:t>
            </a:r>
          </a:p>
          <a:p>
            <a:r>
              <a:rPr lang="en-US" baseline="0" dirty="0" smtClean="0"/>
              <a:t>- metadata here – what gene was knocked down, what phenotype</a:t>
            </a:r>
          </a:p>
          <a:p>
            <a:r>
              <a:rPr lang="en-US" baseline="0" dirty="0" smtClean="0"/>
              <a:t>- can search here for genes, phenotypes and ontology terms</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18</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01190521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Use ontologies in the interface and will be using the new OLS 3.0 which</a:t>
            </a:r>
            <a:r>
              <a:rPr lang="en-US" baseline="0" dirty="0" smtClean="0"/>
              <a:t> is to be soon released by EBI for this.  We will also be using the </a:t>
            </a:r>
            <a:r>
              <a:rPr lang="en-US" baseline="0" dirty="0" err="1" smtClean="0"/>
              <a:t>BioJS</a:t>
            </a:r>
            <a:r>
              <a:rPr lang="en-US" baseline="0" dirty="0" smtClean="0"/>
              <a:t> widgets for searching and showing the ontology tree.</a:t>
            </a:r>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19</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9285170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Scientific</a:t>
            </a:r>
            <a:r>
              <a:rPr lang="en-US" baseline="0" dirty="0" smtClean="0"/>
              <a:t> imaging covers a multitude of fields including cell dynamics, physiology, target validation and of course pathology</a:t>
            </a:r>
            <a:r>
              <a:rPr lang="en-US" dirty="0" smtClean="0"/>
              <a:t>.</a:t>
            </a:r>
            <a:r>
              <a:rPr lang="en-US" baseline="0" dirty="0" smtClean="0"/>
              <a:t> Imaging data is incredibly rich, in terms of measurements associated with the image and metadata associated with both images and assays. familiar with the repositories available for genetic sequences, gene expression data and proteomics but there is no repository</a:t>
            </a:r>
            <a:r>
              <a:rPr lang="en-US" dirty="0" smtClean="0"/>
              <a:t> which</a:t>
            </a:r>
            <a:r>
              <a:rPr lang="en-US" baseline="0" dirty="0" smtClean="0"/>
              <a:t> covers the wide</a:t>
            </a:r>
            <a:r>
              <a:rPr lang="en-US" dirty="0" smtClean="0"/>
              <a:t> spectrum of image</a:t>
            </a:r>
            <a:r>
              <a:rPr lang="en-US" baseline="0" dirty="0" smtClean="0"/>
              <a:t> data shown here..</a:t>
            </a:r>
            <a:endParaRPr lang="en-US" dirty="0"/>
          </a:p>
        </p:txBody>
      </p:sp>
      <p:sp>
        <p:nvSpPr>
          <p:cNvPr id="4" name="Slide Number Placeholder 3"/>
          <p:cNvSpPr>
            <a:spLocks noGrp="1"/>
          </p:cNvSpPr>
          <p:nvPr>
            <p:ph type="sldNum" sz="quarter" idx="10"/>
          </p:nvPr>
        </p:nvSpPr>
        <p:spPr/>
        <p:txBody>
          <a:bodyPr/>
          <a:lstStyle/>
          <a:p>
            <a:fld id="{E1608BA4-66E1-904F-A445-BC1AC8A59436}" type="slidenum">
              <a:rPr lang="en-US" smtClean="0"/>
              <a:pPr/>
              <a:t>2</a:t>
            </a:fld>
            <a:endParaRPr lang="en-US"/>
          </a:p>
        </p:txBody>
      </p:sp>
    </p:spTree>
    <p:extLst>
      <p:ext uri="{BB962C8B-B14F-4D97-AF65-F5344CB8AC3E}">
        <p14:creationId xmlns:p14="http://schemas.microsoft.com/office/powerpoint/2010/main" val="7169551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ontology</a:t>
            </a:r>
            <a:r>
              <a:rPr lang="en-US" baseline="0" dirty="0" smtClean="0"/>
              <a:t> branch structure can help to group phenotypes into meaningful categories.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20</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6314031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scale</a:t>
            </a:r>
            <a:r>
              <a:rPr lang="en-US" baseline="0" dirty="0" smtClean="0"/>
              <a:t> up the amount of data we will make use of tools such as </a:t>
            </a:r>
            <a:r>
              <a:rPr lang="en-US" baseline="0" dirty="0" err="1" smtClean="0"/>
              <a:t>zooma</a:t>
            </a:r>
            <a:r>
              <a:rPr lang="en-US" baseline="0" dirty="0" smtClean="0"/>
              <a:t> which can suggest appropriate ontology terms based on previous mappings</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21</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03819760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Light sheet microscopy</a:t>
            </a:r>
            <a:r>
              <a:rPr lang="en-US" baseline="0" dirty="0" smtClean="0"/>
              <a:t> </a:t>
            </a:r>
            <a:r>
              <a:rPr lang="en-US" dirty="0" smtClean="0"/>
              <a:t>- less damaging, embryos developing, Open</a:t>
            </a:r>
            <a:r>
              <a:rPr lang="en-US" baseline="0" dirty="0" smtClean="0"/>
              <a:t> Microscopy Environment </a:t>
            </a:r>
            <a:r>
              <a:rPr lang="en-US" baseline="0" dirty="0" err="1" smtClean="0"/>
              <a:t>deveopment</a:t>
            </a:r>
            <a:r>
              <a:rPr lang="en-US" baseline="0" dirty="0" smtClean="0"/>
              <a:t> team is currently working on improving the tools for annotating regions of interest which will be useful for these images. </a:t>
            </a:r>
            <a:endParaRPr lang="en-US" dirty="0" smtClean="0"/>
          </a:p>
          <a:p>
            <a:r>
              <a:rPr lang="en-US" dirty="0" smtClean="0"/>
              <a:t>Super-Resolution Microscopy</a:t>
            </a:r>
            <a:r>
              <a:rPr lang="en-US" baseline="0" dirty="0" smtClean="0"/>
              <a:t> </a:t>
            </a:r>
            <a:r>
              <a:rPr lang="en-US" dirty="0" smtClean="0"/>
              <a:t>- visualize organelles and molecules</a:t>
            </a:r>
          </a:p>
          <a:p>
            <a:r>
              <a:rPr lang="en-US" dirty="0" smtClean="0"/>
              <a:t>"3D-SIM-4 Anaphase 3 color" by </a:t>
            </a:r>
            <a:r>
              <a:rPr lang="en-US" dirty="0" err="1" smtClean="0"/>
              <a:t>Lothar</a:t>
            </a:r>
            <a:r>
              <a:rPr lang="en-US" dirty="0" smtClean="0"/>
              <a:t> </a:t>
            </a:r>
            <a:r>
              <a:rPr lang="en-US" dirty="0" err="1" smtClean="0"/>
              <a:t>Schermelleh</a:t>
            </a:r>
            <a:r>
              <a:rPr lang="en-US" dirty="0" smtClean="0"/>
              <a:t> - </a:t>
            </a:r>
            <a:r>
              <a:rPr lang="en-US" dirty="0" err="1" smtClean="0"/>
              <a:t>Lothar</a:t>
            </a:r>
            <a:r>
              <a:rPr lang="en-US" dirty="0" smtClean="0"/>
              <a:t> </a:t>
            </a:r>
            <a:r>
              <a:rPr lang="en-US" dirty="0" err="1" smtClean="0"/>
              <a:t>Schermelleh</a:t>
            </a:r>
            <a:r>
              <a:rPr lang="en-US" dirty="0" smtClean="0"/>
              <a:t>. Licensed under CC BY-SA 3.0 via Commons - https://</a:t>
            </a:r>
            <a:r>
              <a:rPr lang="en-US" dirty="0" err="1" smtClean="0"/>
              <a:t>commons.wikimedia.org</a:t>
            </a:r>
            <a:r>
              <a:rPr lang="en-US" dirty="0" smtClean="0"/>
              <a:t>/wiki/File:3D-SIM-4_Anaphase_3_color.jpg#/media/File:3D-SIM-4_Anaphase_3_color.jpg</a:t>
            </a:r>
          </a:p>
          <a:p>
            <a:endParaRPr lang="en-US" dirty="0" smtClean="0"/>
          </a:p>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22</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9323344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23</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63652863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24</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91869294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25</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0307943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motivation</a:t>
            </a:r>
            <a:r>
              <a:rPr lang="en-US" baseline="0" dirty="0" smtClean="0"/>
              <a:t> for an Image Data Repository is 4 fold:</a:t>
            </a:r>
          </a:p>
          <a:p>
            <a:pPr lvl="0"/>
            <a:r>
              <a:rPr lang="en-US" dirty="0" smtClean="0"/>
              <a:t>Data transparency and re-usability</a:t>
            </a:r>
            <a:r>
              <a:rPr lang="en-US" baseline="0" dirty="0" smtClean="0"/>
              <a:t> - </a:t>
            </a:r>
            <a:r>
              <a:rPr lang="en-US" dirty="0" smtClean="0"/>
              <a:t>Raw data related to publications can be made available</a:t>
            </a:r>
          </a:p>
          <a:p>
            <a:pPr marL="0" marR="0" lvl="0" indent="0" algn="l" defTabSz="457200" rtl="0" eaLnBrk="1" fontAlgn="auto" latinLnBrk="0" hangingPunct="1">
              <a:lnSpc>
                <a:spcPct val="100000"/>
              </a:lnSpc>
              <a:spcBef>
                <a:spcPts val="0"/>
              </a:spcBef>
              <a:spcAft>
                <a:spcPts val="0"/>
              </a:spcAft>
              <a:buClrTx/>
              <a:buSzTx/>
              <a:buFontTx/>
              <a:buNone/>
              <a:tabLst/>
              <a:defRPr/>
            </a:pPr>
            <a:r>
              <a:rPr lang="en-US" dirty="0" smtClean="0"/>
              <a:t>Benchmark datasets</a:t>
            </a:r>
            <a:r>
              <a:rPr lang="en-US" baseline="0" dirty="0" smtClean="0"/>
              <a:t> </a:t>
            </a:r>
            <a:r>
              <a:rPr lang="en-US" dirty="0" smtClean="0"/>
              <a:t>- establishing good design, protocols and standards</a:t>
            </a:r>
          </a:p>
          <a:p>
            <a:pPr lvl="0"/>
            <a:r>
              <a:rPr lang="en-US" dirty="0" smtClean="0"/>
              <a:t>Integration of datasets</a:t>
            </a:r>
            <a:r>
              <a:rPr lang="en-US" baseline="0" dirty="0" smtClean="0"/>
              <a:t> - </a:t>
            </a:r>
            <a:r>
              <a:rPr lang="en-US" dirty="0" smtClean="0"/>
              <a:t>allow cross dataset querying of genes and phenotypes</a:t>
            </a:r>
          </a:p>
          <a:p>
            <a:pPr lvl="0"/>
            <a:r>
              <a:rPr lang="en-US" dirty="0" smtClean="0"/>
              <a:t>Discovery – enabling novel analyses and combining of datasets</a:t>
            </a:r>
          </a:p>
          <a:p>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3</a:t>
            </a:fld>
            <a:endParaRPr lang="en-US" sz="1200" b="0" i="0" u="none" strike="noStrike" cap="none" baseline="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3992977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OME</a:t>
            </a:r>
            <a:r>
              <a:rPr lang="en-US" baseline="0" dirty="0" smtClean="0"/>
              <a:t> team along with EBI and a group in Cambridge are working on a BBSRC project to build a prototype IDR. </a:t>
            </a:r>
            <a:r>
              <a:rPr lang="en-US" dirty="0" smtClean="0"/>
              <a:t>IDR is built upon OMERO server</a:t>
            </a:r>
            <a:r>
              <a:rPr lang="en-US" baseline="0" dirty="0" smtClean="0"/>
              <a:t> system </a:t>
            </a:r>
            <a:r>
              <a:rPr lang="en-US" dirty="0" smtClean="0"/>
              <a:t>and </a:t>
            </a:r>
            <a:r>
              <a:rPr lang="en-US" dirty="0" err="1" smtClean="0"/>
              <a:t>bioformats</a:t>
            </a:r>
            <a:r>
              <a:rPr lang="en-US" dirty="0" smtClean="0"/>
              <a:t> image reader software , both established, actively developed and open source.</a:t>
            </a:r>
            <a:r>
              <a:rPr lang="en-US" baseline="0" dirty="0" smtClean="0"/>
              <a:t>  We are obtaining published datasets, mainly high content screens. The data will go through EBI’s </a:t>
            </a:r>
            <a:r>
              <a:rPr lang="en-US" baseline="0" dirty="0" err="1" smtClean="0"/>
              <a:t>BioStudies</a:t>
            </a:r>
            <a:r>
              <a:rPr lang="en-US" baseline="0" dirty="0" smtClean="0"/>
              <a:t> database and into the IDR. The images and curated metadata are stored in OMERO and then they will be available for analysis in a cloud </a:t>
            </a:r>
            <a:r>
              <a:rPr lang="en-US" baseline="0" dirty="0" err="1" smtClean="0"/>
              <a:t>enviornment</a:t>
            </a:r>
            <a:r>
              <a:rPr lang="en-US" baseline="0" dirty="0" smtClean="0"/>
              <a:t> or for querying by gene or phenotype through a web interface.  The Cambridge group, led by Rafael Carazo are developing a tool for visual data exploration.  Euro-</a:t>
            </a:r>
            <a:r>
              <a:rPr lang="en-US" baseline="0" dirty="0" err="1" smtClean="0"/>
              <a:t>BioImaging</a:t>
            </a:r>
            <a:r>
              <a:rPr lang="en-US" baseline="0" dirty="0" smtClean="0"/>
              <a:t> will be able to consume the data from the IDR.</a:t>
            </a:r>
            <a:endParaRPr lang="en-US" dirty="0" smtClean="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4</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3827414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Starting </a:t>
            </a:r>
            <a:r>
              <a:rPr lang="en-US" baseline="0" dirty="0" smtClean="0"/>
              <a:t>with HCS data.  This</a:t>
            </a:r>
            <a:r>
              <a:rPr lang="en-US" dirty="0" smtClean="0"/>
              <a:t> type of imaging study is particularly rich</a:t>
            </a:r>
            <a:r>
              <a:rPr lang="en-US" baseline="0" dirty="0" smtClean="0"/>
              <a:t> in metadata and analytical results.  Briefly, many genes in parallel are knocked down by RNAi, knocked out or modified so that the proteins they produce are tagged and can be visualized. Studies are carried out in plates where each well contains cells with a different knocked down or tagged gene and then the effect is studied under a certain condition such as cell division.  </a:t>
            </a:r>
          </a:p>
          <a:p>
            <a:r>
              <a:rPr lang="en-US" baseline="0" dirty="0" smtClean="0"/>
              <a:t>The effect on the cells can be looked at manually or using software analysis tools.  The cells or structures such as nuclei are first identified using a process called segmentation and then different measurements, called features, can be taken of the cells. From this cells can be classified into different groups and phenotypes such as elongated cells, or longer time spent in metaphase, or protein localization to a particular subcellular structure can be determined.  Here is an image from a dataset in IDR showing cells identified by segmentation.</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5</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05751380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baseline="0" dirty="0" smtClean="0"/>
              <a:t>A lot of different HCS studies have been performed and each have their own publication, but its difficult to compare results between them.  We know that studies can be compared at the gene level, we think that they can be compared at the phenotype level and this is what I’m going to talk to you about today.  The IDR will also give a platform for exploring whether meaningful analyses can be made using feature level data.  So one of the main reasons behind the IDR is to capture all of this metadata and store it in a coherent way so that it can be a resource for data comparison and exploration.</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6</a:t>
            </a:fld>
            <a:endParaRPr lang="en-US" sz="1200" b="0" i="0" u="none" strike="noStrike" cap="none" baseline="0" dirty="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9797459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first 9 months how much data have we collected ..</a:t>
            </a:r>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7</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1330362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studies we are working on are quite diverse.  3 look at the DNA damage response, 3 involve looking at protein expression patterns but in very different situations, others are looking at chromosome condensation, the conservation of the </a:t>
            </a:r>
            <a:r>
              <a:rPr lang="en-US" baseline="0" dirty="0" err="1" smtClean="0"/>
              <a:t>actinome</a:t>
            </a:r>
            <a:r>
              <a:rPr lang="en-US" baseline="0" dirty="0" smtClean="0"/>
              <a:t> in Drosophila and humans, the cell secretory pathways and genes that affect cell morphology. </a:t>
            </a:r>
            <a:endParaRPr lang="en-US" dirty="0"/>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8</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02283429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idx="10"/>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chemeClr val="dk1"/>
                </a:solidFill>
                <a:latin typeface="Open Sans"/>
                <a:ea typeface="Open Sans"/>
                <a:cs typeface="Open Sans"/>
                <a:sym typeface="Open Sans"/>
              </a:rPr>
              <a:t>9</a:t>
            </a:fld>
            <a:endParaRPr lang="en-US" sz="1200" b="0" i="0" u="none" strike="noStrike" cap="none" baseline="0">
              <a:solidFill>
                <a:schemeClr val="dk1"/>
              </a:solidFill>
              <a:latin typeface="Open Sans"/>
              <a:ea typeface="Open Sans"/>
              <a:cs typeface="Open Sans"/>
              <a:sym typeface="Open Sans"/>
            </a:endParaRPr>
          </a:p>
        </p:txBody>
      </p:sp>
    </p:spTree>
    <p:extLst>
      <p:ext uri="{BB962C8B-B14F-4D97-AF65-F5344CB8AC3E}">
        <p14:creationId xmlns:p14="http://schemas.microsoft.com/office/powerpoint/2010/main" val="25700535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5" Type="http://schemas.openxmlformats.org/officeDocument/2006/relationships/image" Target="../media/image4.png"/><Relationship Id="rId6" Type="http://schemas.openxmlformats.org/officeDocument/2006/relationships/image" Target="../media/image5.jp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 Id="rId3"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bg>
      <p:bgPr>
        <a:blipFill rotWithShape="1">
          <a:blip r:embed="rId2">
            <a:alphaModFix amt="80000"/>
          </a:blip>
          <a:tile tx="0" ty="0" sx="100000" sy="100000" flip="none" algn="tl"/>
        </a:blipFill>
        <a:effectLst/>
      </p:bgPr>
    </p:bg>
    <p:spTree>
      <p:nvGrpSpPr>
        <p:cNvPr id="1" name="Shape 13"/>
        <p:cNvGrpSpPr/>
        <p:nvPr/>
      </p:nvGrpSpPr>
      <p:grpSpPr>
        <a:xfrm>
          <a:off x="0" y="0"/>
          <a:ext cx="0" cy="0"/>
          <a:chOff x="0" y="0"/>
          <a:chExt cx="0" cy="0"/>
        </a:xfrm>
      </p:grpSpPr>
      <p:sp>
        <p:nvSpPr>
          <p:cNvPr id="14" name="Shape 14"/>
          <p:cNvSpPr/>
          <p:nvPr/>
        </p:nvSpPr>
        <p:spPr>
          <a:xfrm>
            <a:off x="0" y="5112226"/>
            <a:ext cx="9144000" cy="1745774"/>
          </a:xfrm>
          <a:prstGeom prst="rect">
            <a:avLst/>
          </a:prstGeom>
          <a:solidFill>
            <a:srgbClr val="F0F4F8"/>
          </a:solidFill>
          <a:ln>
            <a:noFill/>
          </a:ln>
        </p:spPr>
        <p:txBody>
          <a:bodyPr lIns="91425" tIns="45700" rIns="91425" bIns="45700" anchor="ctr" anchorCtr="0">
            <a:noAutofit/>
          </a:bodyPr>
          <a:lstStyle/>
          <a:p>
            <a:pPr marL="0" marR="0" lvl="0" indent="0" algn="ctr" rtl="0">
              <a:spcBef>
                <a:spcPts val="0"/>
              </a:spcBef>
              <a:buNone/>
            </a:pPr>
            <a:endParaRPr sz="1800" b="0" i="0" u="none" strike="noStrike" cap="none" baseline="0">
              <a:solidFill>
                <a:schemeClr val="lt1"/>
              </a:solidFill>
              <a:latin typeface="Open Sans"/>
              <a:ea typeface="Open Sans"/>
              <a:cs typeface="Open Sans"/>
              <a:sym typeface="Open Sans"/>
            </a:endParaRPr>
          </a:p>
        </p:txBody>
      </p:sp>
      <p:pic>
        <p:nvPicPr>
          <p:cNvPr id="15" name="Shape 15"/>
          <p:cNvPicPr preferRelativeResize="0"/>
          <p:nvPr/>
        </p:nvPicPr>
        <p:blipFill rotWithShape="1">
          <a:blip r:embed="rId3">
            <a:alphaModFix/>
          </a:blip>
          <a:srcRect/>
          <a:stretch/>
        </p:blipFill>
        <p:spPr>
          <a:xfrm>
            <a:off x="722743" y="4073501"/>
            <a:ext cx="7815957" cy="1041580"/>
          </a:xfrm>
          <a:prstGeom prst="rect">
            <a:avLst/>
          </a:prstGeom>
          <a:noFill/>
          <a:ln>
            <a:noFill/>
          </a:ln>
        </p:spPr>
      </p:pic>
      <p:sp>
        <p:nvSpPr>
          <p:cNvPr id="16" name="Shape 16"/>
          <p:cNvSpPr txBox="1">
            <a:spLocks noGrp="1"/>
          </p:cNvSpPr>
          <p:nvPr>
            <p:ph type="ctrTitle" hasCustomPrompt="1"/>
          </p:nvPr>
        </p:nvSpPr>
        <p:spPr>
          <a:xfrm>
            <a:off x="185846" y="1263208"/>
            <a:ext cx="8765851" cy="1470024"/>
          </a:xfrm>
          <a:prstGeom prst="rect">
            <a:avLst/>
          </a:prstGeom>
          <a:noFill/>
          <a:ln>
            <a:noFill/>
          </a:ln>
        </p:spPr>
        <p:txBody>
          <a:bodyPr lIns="91425" tIns="91425" rIns="91425" bIns="91425" anchor="ctr" anchorCtr="0"/>
          <a:lstStyle>
            <a:lvl1pPr marL="0" marR="0" indent="0" algn="ctr" rtl="0">
              <a:spcBef>
                <a:spcPts val="0"/>
              </a:spcBef>
              <a:buClr>
                <a:srgbClr val="133476"/>
              </a:buClr>
              <a:buFont typeface="Montserrat"/>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GB" dirty="0" smtClean="0"/>
              <a:t> </a:t>
            </a:r>
            <a:endParaRPr dirty="0"/>
          </a:p>
        </p:txBody>
      </p:sp>
      <p:sp>
        <p:nvSpPr>
          <p:cNvPr id="17" name="Shape 17"/>
          <p:cNvSpPr txBox="1">
            <a:spLocks noGrp="1"/>
          </p:cNvSpPr>
          <p:nvPr>
            <p:ph type="subTitle" idx="1"/>
          </p:nvPr>
        </p:nvSpPr>
        <p:spPr>
          <a:xfrm>
            <a:off x="1371600" y="3349351"/>
            <a:ext cx="6400799" cy="1752600"/>
          </a:xfrm>
          <a:prstGeom prst="rect">
            <a:avLst/>
          </a:prstGeom>
          <a:noFill/>
          <a:ln>
            <a:noFill/>
          </a:ln>
        </p:spPr>
        <p:txBody>
          <a:bodyPr lIns="91425" tIns="91425" rIns="91425" bIns="91425" anchor="t" anchorCtr="0"/>
          <a:lstStyle>
            <a:lvl1pPr marL="0" marR="0" indent="0" algn="ctr" rtl="0">
              <a:lnSpc>
                <a:spcPct val="150000"/>
              </a:lnSpc>
              <a:spcBef>
                <a:spcPts val="480"/>
              </a:spcBef>
              <a:buClr>
                <a:srgbClr val="0E2264"/>
              </a:buClr>
              <a:buFont typeface="Courier New"/>
              <a:buNone/>
              <a:defRPr/>
            </a:lvl1pPr>
            <a:lvl2pPr marL="457200" marR="0" indent="0" algn="ctr" rtl="0">
              <a:lnSpc>
                <a:spcPct val="150000"/>
              </a:lnSpc>
              <a:spcBef>
                <a:spcPts val="400"/>
              </a:spcBef>
              <a:buClr>
                <a:srgbClr val="95AFAC"/>
              </a:buClr>
              <a:buFont typeface="Arial"/>
              <a:buNone/>
              <a:defRPr/>
            </a:lvl2pPr>
            <a:lvl3pPr marL="914400" marR="0" indent="0" algn="ctr" rtl="0">
              <a:lnSpc>
                <a:spcPct val="150000"/>
              </a:lnSpc>
              <a:spcBef>
                <a:spcPts val="400"/>
              </a:spcBef>
              <a:buClr>
                <a:srgbClr val="0E2264"/>
              </a:buClr>
              <a:buFont typeface="Arial"/>
              <a:buNone/>
              <a:defRPr/>
            </a:lvl3pPr>
            <a:lvl4pPr marL="1371600" marR="0" indent="0" algn="ctr" rtl="0">
              <a:lnSpc>
                <a:spcPct val="150000"/>
              </a:lnSpc>
              <a:spcBef>
                <a:spcPts val="400"/>
              </a:spcBef>
              <a:buClr>
                <a:srgbClr val="95AFAC"/>
              </a:buClr>
              <a:buFont typeface="Courier New"/>
              <a:buNone/>
              <a:defRPr/>
            </a:lvl4pPr>
            <a:lvl5pPr marL="1828800" marR="0" indent="0" algn="ctr" rtl="0">
              <a:spcBef>
                <a:spcPts val="480"/>
              </a:spcBef>
              <a:buClr>
                <a:srgbClr val="888888"/>
              </a:buClr>
              <a:buFont typeface="Arial"/>
              <a:buNone/>
              <a:defRPr/>
            </a:lvl5pPr>
            <a:lvl6pPr marL="2286000" marR="0" indent="0" algn="ctr" rtl="0">
              <a:spcBef>
                <a:spcPts val="400"/>
              </a:spcBef>
              <a:buClr>
                <a:srgbClr val="888888"/>
              </a:buClr>
              <a:buFont typeface="Arial"/>
              <a:buNone/>
              <a:defRPr/>
            </a:lvl6pPr>
            <a:lvl7pPr marL="2743200" marR="0" indent="0" algn="ctr" rtl="0">
              <a:spcBef>
                <a:spcPts val="400"/>
              </a:spcBef>
              <a:buClr>
                <a:srgbClr val="888888"/>
              </a:buClr>
              <a:buFont typeface="Arial"/>
              <a:buNone/>
              <a:defRPr/>
            </a:lvl7pPr>
            <a:lvl8pPr marL="3200400" marR="0" indent="0" algn="ctr" rtl="0">
              <a:spcBef>
                <a:spcPts val="400"/>
              </a:spcBef>
              <a:buClr>
                <a:srgbClr val="888888"/>
              </a:buClr>
              <a:buFont typeface="Arial"/>
              <a:buNone/>
              <a:defRPr/>
            </a:lvl8pPr>
            <a:lvl9pPr marL="3657600" marR="0" indent="0" algn="ctr" rtl="0">
              <a:spcBef>
                <a:spcPts val="400"/>
              </a:spcBef>
              <a:buClr>
                <a:srgbClr val="888888"/>
              </a:buClr>
              <a:buFont typeface="Arial"/>
              <a:buNone/>
              <a:defRPr/>
            </a:lvl9pPr>
          </a:lstStyle>
          <a:p>
            <a:endParaRPr/>
          </a:p>
        </p:txBody>
      </p:sp>
      <p:pic>
        <p:nvPicPr>
          <p:cNvPr id="4" name="Picture 3"/>
          <p:cNvPicPr>
            <a:picLocks noChangeAspect="1"/>
          </p:cNvPicPr>
          <p:nvPr userDrawn="1"/>
        </p:nvPicPr>
        <p:blipFill>
          <a:blip r:embed="rId4"/>
          <a:stretch>
            <a:fillRect/>
          </a:stretch>
        </p:blipFill>
        <p:spPr>
          <a:xfrm>
            <a:off x="6101158" y="5660325"/>
            <a:ext cx="2393594" cy="737463"/>
          </a:xfrm>
          <a:prstGeom prst="rect">
            <a:avLst/>
          </a:prstGeom>
        </p:spPr>
      </p:pic>
      <p:pic>
        <p:nvPicPr>
          <p:cNvPr id="3" name="Picture 2"/>
          <p:cNvPicPr>
            <a:picLocks noChangeAspect="1"/>
          </p:cNvPicPr>
          <p:nvPr userDrawn="1"/>
        </p:nvPicPr>
        <p:blipFill>
          <a:blip r:embed="rId5"/>
          <a:stretch>
            <a:fillRect/>
          </a:stretch>
        </p:blipFill>
        <p:spPr>
          <a:xfrm>
            <a:off x="3768535" y="5786939"/>
            <a:ext cx="1774265" cy="443566"/>
          </a:xfrm>
          <a:prstGeom prst="rect">
            <a:avLst/>
          </a:prstGeom>
        </p:spPr>
      </p:pic>
      <p:pic>
        <p:nvPicPr>
          <p:cNvPr id="5" name="Picture 4" descr="Colour logo RGB_DM.jpg"/>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639376" y="5786222"/>
            <a:ext cx="2570801" cy="534404"/>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cSld name="Title and Content - w/ OME background">
    <p:spTree>
      <p:nvGrpSpPr>
        <p:cNvPr id="1" name="Shape 22"/>
        <p:cNvGrpSpPr/>
        <p:nvPr/>
      </p:nvGrpSpPr>
      <p:grpSpPr>
        <a:xfrm>
          <a:off x="0" y="0"/>
          <a:ext cx="0" cy="0"/>
          <a:chOff x="0" y="0"/>
          <a:chExt cx="0" cy="0"/>
        </a:xfrm>
      </p:grpSpPr>
      <p:pic>
        <p:nvPicPr>
          <p:cNvPr id="23" name="Shape 23"/>
          <p:cNvPicPr preferRelativeResize="0"/>
          <p:nvPr/>
        </p:nvPicPr>
        <p:blipFill rotWithShape="1">
          <a:blip r:embed="rId2">
            <a:alphaModFix amt="11000"/>
          </a:blip>
          <a:srcRect/>
          <a:stretch/>
        </p:blipFill>
        <p:spPr>
          <a:xfrm>
            <a:off x="4042300" y="-685800"/>
            <a:ext cx="6740434" cy="5897880"/>
          </a:xfrm>
          <a:prstGeom prst="rect">
            <a:avLst/>
          </a:prstGeom>
          <a:noFill/>
          <a:ln>
            <a:noFill/>
          </a:ln>
        </p:spPr>
      </p:pic>
      <p:sp>
        <p:nvSpPr>
          <p:cNvPr id="24" name="Shape 24"/>
          <p:cNvSpPr txBox="1">
            <a:spLocks noGrp="1"/>
          </p:cNvSpPr>
          <p:nvPr>
            <p:ph type="title"/>
          </p:nvPr>
        </p:nvSpPr>
        <p:spPr>
          <a:xfrm>
            <a:off x="457200" y="7937"/>
            <a:ext cx="8229600" cy="995362"/>
          </a:xfrm>
          <a:prstGeom prst="rect">
            <a:avLst/>
          </a:prstGeom>
          <a:noFill/>
          <a:ln>
            <a:noFill/>
          </a:ln>
        </p:spPr>
        <p:txBody>
          <a:bodyPr lIns="91425" tIns="91425" rIns="91425" bIns="91425" anchor="ctr" anchorCtr="0"/>
          <a:lstStyle>
            <a:lvl1pPr algn="ctr" rtl="0">
              <a:spcBef>
                <a:spcPts val="0"/>
              </a:spcBef>
              <a:buClr>
                <a:srgbClr val="133476"/>
              </a:buClr>
              <a:buFont typeface="Montserra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5" name="Shape 25"/>
          <p:cNvSpPr txBox="1">
            <a:spLocks noGrp="1"/>
          </p:cNvSpPr>
          <p:nvPr>
            <p:ph type="body" idx="1"/>
          </p:nvPr>
        </p:nvSpPr>
        <p:spPr>
          <a:xfrm>
            <a:off x="457200" y="1028700"/>
            <a:ext cx="8699500" cy="5403850"/>
          </a:xfrm>
          <a:prstGeom prst="rect">
            <a:avLst/>
          </a:prstGeom>
          <a:noFill/>
          <a:ln>
            <a:noFill/>
          </a:ln>
        </p:spPr>
        <p:txBody>
          <a:bodyPr lIns="91425" tIns="91425" rIns="91425" bIns="91425" anchor="t" anchorCtr="0"/>
          <a:lstStyle>
            <a:lvl1pPr marL="342900" indent="-175260" rtl="0">
              <a:spcBef>
                <a:spcPts val="0"/>
              </a:spcBef>
              <a:buClr>
                <a:srgbClr val="133476"/>
              </a:buClr>
              <a:buFont typeface="Courier New"/>
              <a:buChar char="o"/>
              <a:defRPr/>
            </a:lvl1pPr>
            <a:lvl2pPr marL="742950" indent="-158750" rtl="0">
              <a:spcBef>
                <a:spcPts val="0"/>
              </a:spcBef>
              <a:buClr>
                <a:srgbClr val="95AFAC"/>
              </a:buClr>
              <a:buFont typeface="Arial"/>
              <a:buChar char="•"/>
              <a:defRPr/>
            </a:lvl2pPr>
            <a:lvl3pPr marL="1143000" indent="-101600" rtl="0">
              <a:spcBef>
                <a:spcPts val="0"/>
              </a:spcBef>
              <a:buClr>
                <a:srgbClr val="0E2264"/>
              </a:buClr>
              <a:buFont typeface="Arial"/>
              <a:buChar char="•"/>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26" name="Shape 26"/>
          <p:cNvSpPr txBox="1">
            <a:spLocks noGrp="1"/>
          </p:cNvSpPr>
          <p:nvPr>
            <p:ph type="sldNum" idx="12"/>
          </p:nvPr>
        </p:nvSpPr>
        <p:spPr>
          <a:xfrm>
            <a:off x="8123717" y="6432550"/>
            <a:ext cx="72043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95AFAC"/>
                </a:solidFill>
                <a:latin typeface="Montserrat"/>
                <a:ea typeface="Montserrat"/>
                <a:cs typeface="Montserrat"/>
                <a:sym typeface="Montserrat"/>
              </a:rPr>
              <a:t>‹#›</a:t>
            </a:fld>
            <a:endParaRPr lang="en-US" sz="1200" b="0" i="0" u="none" strike="noStrike" cap="none" baseline="0">
              <a:solidFill>
                <a:srgbClr val="95AFAC"/>
              </a:solidFill>
              <a:latin typeface="Montserrat"/>
              <a:ea typeface="Montserrat"/>
              <a:cs typeface="Montserrat"/>
              <a:sym typeface="Montserrat"/>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cSld name="Section Header">
    <p:bg>
      <p:bgPr>
        <a:blipFill rotWithShape="1">
          <a:blip r:embed="rId2">
            <a:alphaModFix amt="35000"/>
          </a:blip>
          <a:tile tx="0" ty="0" sx="100000" sy="100000" flip="none" algn="tl"/>
        </a:blipFill>
        <a:effectLst/>
      </p:bgPr>
    </p:bg>
    <p:spTree>
      <p:nvGrpSpPr>
        <p:cNvPr id="1" name="Shape 51"/>
        <p:cNvGrpSpPr/>
        <p:nvPr/>
      </p:nvGrpSpPr>
      <p:grpSpPr>
        <a:xfrm>
          <a:off x="0" y="0"/>
          <a:ext cx="0" cy="0"/>
          <a:chOff x="0" y="0"/>
          <a:chExt cx="0" cy="0"/>
        </a:xfrm>
      </p:grpSpPr>
      <p:sp>
        <p:nvSpPr>
          <p:cNvPr id="52" name="Shape 52"/>
          <p:cNvSpPr txBox="1">
            <a:spLocks noGrp="1"/>
          </p:cNvSpPr>
          <p:nvPr>
            <p:ph type="title"/>
          </p:nvPr>
        </p:nvSpPr>
        <p:spPr>
          <a:xfrm>
            <a:off x="722312" y="4406900"/>
            <a:ext cx="7772400" cy="1362075"/>
          </a:xfrm>
          <a:prstGeom prst="rect">
            <a:avLst/>
          </a:prstGeom>
          <a:noFill/>
          <a:ln>
            <a:noFill/>
          </a:ln>
        </p:spPr>
        <p:txBody>
          <a:bodyPr lIns="91425" tIns="91425" rIns="91425" bIns="91425" anchor="t" anchorCtr="0"/>
          <a:lstStyle>
            <a:lvl1pPr algn="l"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53" name="Shape 53"/>
          <p:cNvSpPr txBox="1">
            <a:spLocks noGrp="1"/>
          </p:cNvSpPr>
          <p:nvPr>
            <p:ph type="sldNum" idx="12"/>
          </p:nvPr>
        </p:nvSpPr>
        <p:spPr>
          <a:xfrm>
            <a:off x="8123717" y="6432550"/>
            <a:ext cx="72043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95AFAC"/>
                </a:solidFill>
                <a:latin typeface="Montserrat"/>
                <a:ea typeface="Montserrat"/>
                <a:cs typeface="Montserrat"/>
                <a:sym typeface="Montserrat"/>
              </a:rPr>
              <a:t>‹#›</a:t>
            </a:fld>
            <a:endParaRPr lang="en-US" sz="1200" b="0" i="0" u="none" strike="noStrike" cap="none" baseline="0">
              <a:solidFill>
                <a:srgbClr val="95AFAC"/>
              </a:solidFill>
              <a:latin typeface="Montserrat"/>
              <a:ea typeface="Montserrat"/>
              <a:cs typeface="Montserrat"/>
              <a:sym typeface="Montserrat"/>
            </a:endParaRPr>
          </a:p>
        </p:txBody>
      </p:sp>
      <p:pic>
        <p:nvPicPr>
          <p:cNvPr id="54" name="Shape 54"/>
          <p:cNvPicPr preferRelativeResize="0"/>
          <p:nvPr/>
        </p:nvPicPr>
        <p:blipFill rotWithShape="1">
          <a:blip r:embed="rId3">
            <a:alphaModFix amt="12000"/>
          </a:blip>
          <a:srcRect/>
          <a:stretch/>
        </p:blipFill>
        <p:spPr>
          <a:xfrm>
            <a:off x="4333691" y="-965200"/>
            <a:ext cx="6437052" cy="58978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Shape 59"/>
        <p:cNvGrpSpPr/>
        <p:nvPr/>
      </p:nvGrpSpPr>
      <p:grpSpPr>
        <a:xfrm>
          <a:off x="0" y="0"/>
          <a:ext cx="0" cy="0"/>
          <a:chOff x="0" y="0"/>
          <a:chExt cx="0" cy="0"/>
        </a:xfrm>
      </p:grpSpPr>
      <p:sp>
        <p:nvSpPr>
          <p:cNvPr id="60" name="Shape 60"/>
          <p:cNvSpPr txBox="1">
            <a:spLocks noGrp="1"/>
          </p:cNvSpPr>
          <p:nvPr>
            <p:ph type="title"/>
          </p:nvPr>
        </p:nvSpPr>
        <p:spPr>
          <a:xfrm>
            <a:off x="457200" y="7937"/>
            <a:ext cx="8229600" cy="995362"/>
          </a:xfrm>
          <a:prstGeom prst="rect">
            <a:avLst/>
          </a:prstGeom>
          <a:noFill/>
          <a:ln>
            <a:noFill/>
          </a:ln>
        </p:spPr>
        <p:txBody>
          <a:bodyPr lIns="91425" tIns="91425" rIns="91425" bIns="91425" anchor="ctr" anchorCtr="0"/>
          <a:lstStyle>
            <a:lvl1pPr algn="ctr" rtl="0">
              <a:spcBef>
                <a:spcPts val="0"/>
              </a:spcBef>
              <a:buClr>
                <a:srgbClr val="133476"/>
              </a:buClr>
              <a:buFont typeface="Montserrat"/>
              <a:buNone/>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1" name="Shape 61"/>
          <p:cNvSpPr txBox="1">
            <a:spLocks noGrp="1"/>
          </p:cNvSpPr>
          <p:nvPr>
            <p:ph type="body" idx="1"/>
          </p:nvPr>
        </p:nvSpPr>
        <p:spPr>
          <a:xfrm>
            <a:off x="457200" y="1168400"/>
            <a:ext cx="4038599" cy="526414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2" name="Shape 62"/>
          <p:cNvSpPr txBox="1">
            <a:spLocks noGrp="1"/>
          </p:cNvSpPr>
          <p:nvPr>
            <p:ph type="body" idx="2"/>
          </p:nvPr>
        </p:nvSpPr>
        <p:spPr>
          <a:xfrm>
            <a:off x="4648200" y="1168400"/>
            <a:ext cx="4038599" cy="5264149"/>
          </a:xfrm>
          <a:prstGeom prst="rect">
            <a:avLst/>
          </a:prstGeom>
          <a:noFill/>
          <a:ln>
            <a:noFill/>
          </a:ln>
        </p:spPr>
        <p:txBody>
          <a:bodyPr lIns="91425" tIns="91425" rIns="91425" bIns="91425" anchor="t" anchorCtr="0"/>
          <a:lstStyle>
            <a:lvl1pPr rtl="0">
              <a:spcBef>
                <a:spcPts val="0"/>
              </a:spcBef>
              <a:defRPr/>
            </a:lvl1pPr>
            <a:lvl2pPr rtl="0">
              <a:spcBef>
                <a:spcPts val="0"/>
              </a:spcBef>
              <a:defRPr/>
            </a:lvl2pPr>
            <a:lvl3pPr rtl="0">
              <a:spcBef>
                <a:spcPts val="0"/>
              </a:spcBef>
              <a:defRPr/>
            </a:lvl3pPr>
            <a:lvl4pPr rtl="0">
              <a:spcBef>
                <a:spcPts val="0"/>
              </a:spcBef>
              <a:defRPr/>
            </a:lvl4pPr>
            <a:lvl5pPr rtl="0">
              <a:spcBef>
                <a:spcPts val="0"/>
              </a:spcBef>
              <a:defRPr/>
            </a:lvl5pPr>
            <a:lvl6pPr rtl="0">
              <a:spcBef>
                <a:spcPts val="0"/>
              </a:spcBef>
              <a:defRPr/>
            </a:lvl6pPr>
            <a:lvl7pPr rtl="0">
              <a:spcBef>
                <a:spcPts val="0"/>
              </a:spcBef>
              <a:defRPr/>
            </a:lvl7pPr>
            <a:lvl8pPr rtl="0">
              <a:spcBef>
                <a:spcPts val="0"/>
              </a:spcBef>
              <a:defRPr/>
            </a:lvl8pPr>
            <a:lvl9pPr rtl="0">
              <a:spcBef>
                <a:spcPts val="0"/>
              </a:spcBef>
              <a:defRPr/>
            </a:lvl9pPr>
          </a:lstStyle>
          <a:p>
            <a:endParaRPr/>
          </a:p>
        </p:txBody>
      </p:sp>
      <p:sp>
        <p:nvSpPr>
          <p:cNvPr id="63" name="Shape 63"/>
          <p:cNvSpPr txBox="1">
            <a:spLocks noGrp="1"/>
          </p:cNvSpPr>
          <p:nvPr>
            <p:ph type="sldNum" idx="12"/>
          </p:nvPr>
        </p:nvSpPr>
        <p:spPr>
          <a:xfrm>
            <a:off x="8123717" y="6432550"/>
            <a:ext cx="72043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95AFAC"/>
                </a:solidFill>
                <a:latin typeface="Montserrat"/>
                <a:ea typeface="Montserrat"/>
                <a:cs typeface="Montserrat"/>
                <a:sym typeface="Montserrat"/>
              </a:rPr>
              <a:t>‹#›</a:t>
            </a:fld>
            <a:endParaRPr lang="en-US" sz="1200" b="0" i="0" u="none" strike="noStrike" cap="none" baseline="0">
              <a:solidFill>
                <a:srgbClr val="95AFAC"/>
              </a:solidFill>
              <a:latin typeface="Montserrat"/>
              <a:ea typeface="Montserrat"/>
              <a:cs typeface="Montserrat"/>
              <a:sym typeface="Montserrat"/>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Only (black)">
    <p:bg>
      <p:bgPr>
        <a:solidFill>
          <a:schemeClr val="tx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solidFill>
                  <a:schemeClr val="bg1"/>
                </a:solidFill>
              </a:defRPr>
            </a:lvl1pPr>
          </a:lstStyle>
          <a:p>
            <a:r>
              <a:rPr lang="en-US" dirty="0" smtClean="0"/>
              <a:t>Click to edit Slide Title – black background</a:t>
            </a:r>
            <a:endParaRPr lang="en-US" dirty="0"/>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01F94C27-CCD8-744C-9E80-37C6A9C00ED2}" type="slidenum">
              <a:rPr lang="en-US" smtClean="0"/>
              <a:pPr/>
              <a:t>‹#›</a:t>
            </a:fld>
            <a:endParaRPr lang="en-US"/>
          </a:p>
        </p:txBody>
      </p:sp>
      <p:sp>
        <p:nvSpPr>
          <p:cNvPr id="6" name="Content Placeholder 2"/>
          <p:cNvSpPr>
            <a:spLocks noGrp="1"/>
          </p:cNvSpPr>
          <p:nvPr>
            <p:ph idx="1"/>
          </p:nvPr>
        </p:nvSpPr>
        <p:spPr>
          <a:xfrm>
            <a:off x="457200" y="1168400"/>
            <a:ext cx="5410200" cy="2578100"/>
          </a:xfrm>
        </p:spPr>
        <p:txBody>
          <a:bodyPr/>
          <a:lstStyle>
            <a:lvl1pPr marL="0" indent="0">
              <a:buClr>
                <a:srgbClr val="133476"/>
              </a:buClr>
              <a:buSzPct val="110000"/>
              <a:buFont typeface="Courier New"/>
              <a:buNone/>
              <a:defRPr>
                <a:solidFill>
                  <a:schemeClr val="bg1"/>
                </a:solidFill>
              </a:defRPr>
            </a:lvl1pPr>
            <a:lvl2pPr marL="742950" indent="-285750">
              <a:buClr>
                <a:srgbClr val="95AFAC"/>
              </a:buClr>
              <a:buFont typeface="Arial"/>
              <a:buChar char="•"/>
              <a:defRPr>
                <a:solidFill>
                  <a:schemeClr val="tx1">
                    <a:lumMod val="50000"/>
                    <a:lumOff val="50000"/>
                  </a:schemeClr>
                </a:solidFill>
              </a:defRPr>
            </a:lvl2pPr>
            <a:lvl3pPr marL="1143000" indent="-228600">
              <a:buClr>
                <a:srgbClr val="0E2264"/>
              </a:buClr>
              <a:buFont typeface="Arial"/>
              <a:buChar char="•"/>
              <a:defRPr>
                <a:solidFill>
                  <a:schemeClr val="tx1">
                    <a:lumMod val="50000"/>
                    <a:lumOff val="50000"/>
                  </a:schemeClr>
                </a:solidFill>
              </a:defRPr>
            </a:lvl3pPr>
            <a:lvl4pPr>
              <a:defRPr>
                <a:solidFill>
                  <a:schemeClr val="tx1">
                    <a:lumMod val="50000"/>
                    <a:lumOff val="50000"/>
                  </a:schemeClr>
                </a:solidFill>
              </a:defRPr>
            </a:lvl4pPr>
          </a:lstStyle>
          <a:p>
            <a:pPr lvl="0"/>
            <a:r>
              <a:rPr lang="en-US" dirty="0" smtClean="0"/>
              <a:t>Click to edit Master text styles</a:t>
            </a:r>
          </a:p>
        </p:txBody>
      </p:sp>
    </p:spTree>
    <p:extLst>
      <p:ext uri="{BB962C8B-B14F-4D97-AF65-F5344CB8AC3E}">
        <p14:creationId xmlns:p14="http://schemas.microsoft.com/office/powerpoint/2010/main" val="39204993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BFB03CA0-433F-7646-9261-BA1D2E012C27}" type="datetimeFigureOut">
              <a:rPr lang="en-US" smtClean="0"/>
              <a:t>23/11/15</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p:txBody>
          <a:bodyPr/>
          <a:lstStyle/>
          <a:p>
            <a:fld id="{DE1CC6FB-E3B6-384F-A28A-089C27D47AA1}" type="slidenum">
              <a:rPr lang="en-US" smtClean="0"/>
              <a:t>‹#›</a:t>
            </a:fld>
            <a:endParaRPr lang="en-US"/>
          </a:p>
        </p:txBody>
      </p:sp>
    </p:spTree>
    <p:extLst>
      <p:ext uri="{BB962C8B-B14F-4D97-AF65-F5344CB8AC3E}">
        <p14:creationId xmlns:p14="http://schemas.microsoft.com/office/powerpoint/2010/main" val="262448623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8"/>
        <p:cNvGrpSpPr/>
        <p:nvPr/>
      </p:nvGrpSpPr>
      <p:grpSpPr>
        <a:xfrm>
          <a:off x="0" y="0"/>
          <a:ext cx="0" cy="0"/>
          <a:chOff x="0" y="0"/>
          <a:chExt cx="0" cy="0"/>
        </a:xfrm>
      </p:grpSpPr>
      <p:sp>
        <p:nvSpPr>
          <p:cNvPr id="9" name="Shape 9"/>
          <p:cNvSpPr txBox="1">
            <a:spLocks noGrp="1"/>
          </p:cNvSpPr>
          <p:nvPr>
            <p:ph type="title"/>
          </p:nvPr>
        </p:nvSpPr>
        <p:spPr>
          <a:xfrm>
            <a:off x="457200" y="7937"/>
            <a:ext cx="8229600" cy="995362"/>
          </a:xfrm>
          <a:prstGeom prst="rect">
            <a:avLst/>
          </a:prstGeom>
          <a:noFill/>
          <a:ln>
            <a:noFill/>
          </a:ln>
        </p:spPr>
        <p:txBody>
          <a:bodyPr lIns="91425" tIns="91425" rIns="91425" bIns="91425" anchor="ctr" anchorCtr="0"/>
          <a:lstStyle>
            <a:lvl1pPr marL="0" marR="0" indent="0" algn="ctr" rtl="0">
              <a:spcBef>
                <a:spcPts val="0"/>
              </a:spcBef>
              <a:buClr>
                <a:srgbClr val="133476"/>
              </a:buClr>
              <a:buFont typeface="Montserrat"/>
              <a:buNone/>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endParaRPr/>
          </a:p>
        </p:txBody>
      </p:sp>
      <p:sp>
        <p:nvSpPr>
          <p:cNvPr id="10" name="Shape 10"/>
          <p:cNvSpPr txBox="1">
            <a:spLocks noGrp="1"/>
          </p:cNvSpPr>
          <p:nvPr>
            <p:ph type="body" idx="1"/>
          </p:nvPr>
        </p:nvSpPr>
        <p:spPr>
          <a:xfrm>
            <a:off x="457200" y="1003300"/>
            <a:ext cx="8229600" cy="5429249"/>
          </a:xfrm>
          <a:prstGeom prst="rect">
            <a:avLst/>
          </a:prstGeom>
          <a:noFill/>
          <a:ln>
            <a:noFill/>
          </a:ln>
        </p:spPr>
        <p:txBody>
          <a:bodyPr lIns="91425" tIns="91425" rIns="91425" bIns="91425" anchor="t" anchorCtr="0"/>
          <a:lstStyle>
            <a:lvl1pPr marL="342900" marR="0" indent="-175260" algn="l" rtl="0">
              <a:lnSpc>
                <a:spcPct val="150000"/>
              </a:lnSpc>
              <a:spcBef>
                <a:spcPts val="480"/>
              </a:spcBef>
              <a:buClr>
                <a:srgbClr val="0E2264"/>
              </a:buClr>
              <a:buFont typeface="Courier New"/>
              <a:buChar char="o"/>
              <a:defRPr/>
            </a:lvl1pPr>
            <a:lvl2pPr marL="742950" marR="0" indent="-158750" algn="l" rtl="0">
              <a:lnSpc>
                <a:spcPct val="150000"/>
              </a:lnSpc>
              <a:spcBef>
                <a:spcPts val="400"/>
              </a:spcBef>
              <a:buClr>
                <a:srgbClr val="95AFAC"/>
              </a:buClr>
              <a:buFont typeface="Arial"/>
              <a:buChar char="•"/>
              <a:defRPr/>
            </a:lvl2pPr>
            <a:lvl3pPr marL="1143000" marR="0" indent="-101600" algn="l" rtl="0">
              <a:lnSpc>
                <a:spcPct val="150000"/>
              </a:lnSpc>
              <a:spcBef>
                <a:spcPts val="400"/>
              </a:spcBef>
              <a:buClr>
                <a:srgbClr val="0E2264"/>
              </a:buClr>
              <a:buFont typeface="Arial"/>
              <a:buChar char="•"/>
              <a:defRPr/>
            </a:lvl3pPr>
            <a:lvl4pPr marL="1600200" marR="0" indent="-101600" algn="l" rtl="0">
              <a:lnSpc>
                <a:spcPct val="150000"/>
              </a:lnSpc>
              <a:spcBef>
                <a:spcPts val="400"/>
              </a:spcBef>
              <a:buClr>
                <a:srgbClr val="95AFAC"/>
              </a:buClr>
              <a:buFont typeface="Courier New"/>
              <a:buChar char="o"/>
              <a:defRPr/>
            </a:lvl4pPr>
            <a:lvl5pPr marL="2057400" marR="0" indent="-76200" algn="l" rtl="0">
              <a:spcBef>
                <a:spcPts val="480"/>
              </a:spcBef>
              <a:buClr>
                <a:srgbClr val="3F3F3F"/>
              </a:buClr>
              <a:buFont typeface="Arial"/>
              <a:buChar char="»"/>
              <a:defRPr/>
            </a:lvl5pPr>
            <a:lvl6pPr marL="2514600" marR="0" indent="-101600" algn="l" rtl="0">
              <a:spcBef>
                <a:spcPts val="400"/>
              </a:spcBef>
              <a:buClr>
                <a:schemeClr val="dk1"/>
              </a:buClr>
              <a:buFont typeface="Arial"/>
              <a:buChar char="•"/>
              <a:defRPr/>
            </a:lvl6pPr>
            <a:lvl7pPr marL="2971800" marR="0" indent="-101600" algn="l" rtl="0">
              <a:spcBef>
                <a:spcPts val="400"/>
              </a:spcBef>
              <a:buClr>
                <a:schemeClr val="dk1"/>
              </a:buClr>
              <a:buFont typeface="Arial"/>
              <a:buChar char="•"/>
              <a:defRPr/>
            </a:lvl7pPr>
            <a:lvl8pPr marL="3429000" marR="0" indent="-101600" algn="l" rtl="0">
              <a:spcBef>
                <a:spcPts val="400"/>
              </a:spcBef>
              <a:buClr>
                <a:schemeClr val="dk1"/>
              </a:buClr>
              <a:buFont typeface="Arial"/>
              <a:buChar char="•"/>
              <a:defRPr/>
            </a:lvl8pPr>
            <a:lvl9pPr marL="3886200" marR="0" indent="-101600" algn="l" rtl="0">
              <a:spcBef>
                <a:spcPts val="400"/>
              </a:spcBef>
              <a:buClr>
                <a:schemeClr val="dk1"/>
              </a:buClr>
              <a:buFont typeface="Arial"/>
              <a:buChar char="•"/>
              <a:defRPr/>
            </a:lvl9pPr>
          </a:lstStyle>
          <a:p>
            <a:endParaRPr/>
          </a:p>
        </p:txBody>
      </p:sp>
      <p:sp>
        <p:nvSpPr>
          <p:cNvPr id="11" name="Shape 11"/>
          <p:cNvSpPr txBox="1">
            <a:spLocks noGrp="1"/>
          </p:cNvSpPr>
          <p:nvPr>
            <p:ph type="sldNum" idx="12"/>
          </p:nvPr>
        </p:nvSpPr>
        <p:spPr>
          <a:xfrm>
            <a:off x="8123717" y="6432550"/>
            <a:ext cx="720436" cy="365125"/>
          </a:xfrm>
          <a:prstGeom prst="rect">
            <a:avLst/>
          </a:prstGeom>
          <a:noFill/>
          <a:ln>
            <a:noFill/>
          </a:ln>
        </p:spPr>
        <p:txBody>
          <a:bodyPr lIns="91425" tIns="45700" rIns="91425" bIns="45700" anchor="ctr" anchorCtr="0">
            <a:noAutofit/>
          </a:bodyPr>
          <a:lstStyle/>
          <a:p>
            <a:pPr marL="0" marR="0" lvl="0" indent="0" algn="r" rtl="0">
              <a:spcBef>
                <a:spcPts val="0"/>
              </a:spcBef>
              <a:buSzPct val="25000"/>
              <a:buNone/>
            </a:pPr>
            <a:fld id="{00000000-1234-1234-1234-123412341234}" type="slidenum">
              <a:rPr lang="en-US" sz="1200" b="0" i="0" u="none" strike="noStrike" cap="none" baseline="0">
                <a:solidFill>
                  <a:srgbClr val="95AFAC"/>
                </a:solidFill>
                <a:latin typeface="Montserrat"/>
                <a:ea typeface="Montserrat"/>
                <a:cs typeface="Montserrat"/>
                <a:sym typeface="Montserrat"/>
              </a:rPr>
              <a:t>‹#›</a:t>
            </a:fld>
            <a:endParaRPr lang="en-US" sz="1200" b="0" i="0" u="none" strike="noStrike" cap="none" baseline="0" dirty="0">
              <a:solidFill>
                <a:srgbClr val="95AFAC"/>
              </a:solidFill>
              <a:latin typeface="Montserrat"/>
              <a:ea typeface="Montserrat"/>
              <a:cs typeface="Montserrat"/>
              <a:sym typeface="Montserrat"/>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6" r:id="rId3"/>
    <p:sldLayoutId id="2147483658" r:id="rId4"/>
    <p:sldLayoutId id="2147483663" r:id="rId5"/>
    <p:sldLayoutId id="2147483664" r:id="rId6"/>
  </p:sldLayoutIdLst>
  <p:hf hdr="0" ftr="0" dt="0"/>
  <p:txStyles>
    <p:title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p:titleStyle>
    <p:body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bodyStyle>
    <p:other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4" Type="http://schemas.openxmlformats.org/officeDocument/2006/relationships/chart" Target="../charts/chart3.xml"/><Relationship Id="rId5" Type="http://schemas.openxmlformats.org/officeDocument/2006/relationships/image" Target="../media/image46.png"/><Relationship Id="rId1" Type="http://schemas.openxmlformats.org/officeDocument/2006/relationships/tags" Target="../tags/tag2.xml"/><Relationship Id="rId2"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4" Type="http://schemas.openxmlformats.org/officeDocument/2006/relationships/image" Target="../media/image47.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53.png"/><Relationship Id="rId4" Type="http://schemas.microsoft.com/office/2007/relationships/hdphoto" Target="../media/hdphoto6.wdp"/><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53.png"/><Relationship Id="rId4" Type="http://schemas.microsoft.com/office/2007/relationships/hdphoto" Target="../media/hdphoto7.wdp"/><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54.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56.pn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11.png"/><Relationship Id="rId7" Type="http://schemas.openxmlformats.org/officeDocument/2006/relationships/image" Target="../media/image12.png"/><Relationship Id="rId8" Type="http://schemas.openxmlformats.org/officeDocument/2006/relationships/image" Target="../media/image13.png"/><Relationship Id="rId9" Type="http://schemas.openxmlformats.org/officeDocument/2006/relationships/image" Target="../media/image14.png"/><Relationship Id="rId1" Type="http://schemas.openxmlformats.org/officeDocument/2006/relationships/slideLayout" Target="../slideLayouts/slideLayout5.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57.png"/></Relationships>
</file>

<file path=ppt/slides/_rels/slide21.xml.rels><?xml version="1.0" encoding="UTF-8" standalone="yes"?>
<Relationships xmlns="http://schemas.openxmlformats.org/package/2006/relationships"><Relationship Id="rId3" Type="http://schemas.openxmlformats.org/officeDocument/2006/relationships/image" Target="../media/image58.png"/><Relationship Id="rId4" Type="http://schemas.openxmlformats.org/officeDocument/2006/relationships/image" Target="../media/image59.png"/><Relationship Id="rId5"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3" Type="http://schemas.openxmlformats.org/officeDocument/2006/relationships/hyperlink" Target="http://www.informatics.jax.org/mp/annotations/MP:0003708" TargetMode="External"/><Relationship Id="rId4" Type="http://schemas.openxmlformats.org/officeDocument/2006/relationships/image" Target="../media/image60.png"/><Relationship Id="rId5" Type="http://schemas.openxmlformats.org/officeDocument/2006/relationships/image" Target="../media/image61.tif"/><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9" Type="http://schemas.openxmlformats.org/officeDocument/2006/relationships/image" Target="../media/image68.png"/><Relationship Id="rId20" Type="http://schemas.openxmlformats.org/officeDocument/2006/relationships/image" Target="../media/image78.png"/><Relationship Id="rId21" Type="http://schemas.openxmlformats.org/officeDocument/2006/relationships/image" Target="../media/image79.png"/><Relationship Id="rId10" Type="http://schemas.openxmlformats.org/officeDocument/2006/relationships/image" Target="../media/image69.png"/><Relationship Id="rId11" Type="http://schemas.openxmlformats.org/officeDocument/2006/relationships/image" Target="../media/image70.png"/><Relationship Id="rId12" Type="http://schemas.openxmlformats.org/officeDocument/2006/relationships/image" Target="../media/image71.png"/><Relationship Id="rId13" Type="http://schemas.openxmlformats.org/officeDocument/2006/relationships/image" Target="../media/image72.png"/><Relationship Id="rId14" Type="http://schemas.openxmlformats.org/officeDocument/2006/relationships/image" Target="../media/image73.png"/><Relationship Id="rId15" Type="http://schemas.openxmlformats.org/officeDocument/2006/relationships/image" Target="../media/image3.png"/><Relationship Id="rId16" Type="http://schemas.openxmlformats.org/officeDocument/2006/relationships/image" Target="../media/image74.png"/><Relationship Id="rId17" Type="http://schemas.openxmlformats.org/officeDocument/2006/relationships/image" Target="../media/image75.png"/><Relationship Id="rId18" Type="http://schemas.openxmlformats.org/officeDocument/2006/relationships/image" Target="../media/image76.jpeg"/><Relationship Id="rId19" Type="http://schemas.openxmlformats.org/officeDocument/2006/relationships/image" Target="../media/image77.png"/><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2.png"/><Relationship Id="rId4" Type="http://schemas.openxmlformats.org/officeDocument/2006/relationships/image" Target="../media/image63.png"/><Relationship Id="rId5" Type="http://schemas.openxmlformats.org/officeDocument/2006/relationships/image" Target="../media/image64.png"/><Relationship Id="rId6" Type="http://schemas.openxmlformats.org/officeDocument/2006/relationships/image" Target="../media/image65.png"/><Relationship Id="rId7" Type="http://schemas.openxmlformats.org/officeDocument/2006/relationships/image" Target="../media/image66.png"/><Relationship Id="rId8" Type="http://schemas.openxmlformats.org/officeDocument/2006/relationships/image" Target="../media/image67.png"/></Relationships>
</file>

<file path=ppt/slides/_rels/slide24.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7.png"/><Relationship Id="rId6" Type="http://schemas.microsoft.com/office/2007/relationships/hdphoto" Target="../media/hdphoto1.wdp"/><Relationship Id="rId7"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9" Type="http://schemas.microsoft.com/office/2007/relationships/hdphoto" Target="../media/hdphoto4.wdp"/><Relationship Id="rId20" Type="http://schemas.openxmlformats.org/officeDocument/2006/relationships/image" Target="../media/image33.png"/><Relationship Id="rId21" Type="http://schemas.openxmlformats.org/officeDocument/2006/relationships/image" Target="../media/image34.png"/><Relationship Id="rId22" Type="http://schemas.openxmlformats.org/officeDocument/2006/relationships/image" Target="../media/image35.png"/><Relationship Id="rId23" Type="http://schemas.openxmlformats.org/officeDocument/2006/relationships/image" Target="../media/image36.png"/><Relationship Id="rId10" Type="http://schemas.openxmlformats.org/officeDocument/2006/relationships/image" Target="../media/image23.png"/><Relationship Id="rId11" Type="http://schemas.openxmlformats.org/officeDocument/2006/relationships/image" Target="../media/image24.png"/><Relationship Id="rId12" Type="http://schemas.openxmlformats.org/officeDocument/2006/relationships/image" Target="../media/image25.png"/><Relationship Id="rId13" Type="http://schemas.openxmlformats.org/officeDocument/2006/relationships/image" Target="../media/image26.png"/><Relationship Id="rId14" Type="http://schemas.openxmlformats.org/officeDocument/2006/relationships/image" Target="../media/image27.png"/><Relationship Id="rId15" Type="http://schemas.openxmlformats.org/officeDocument/2006/relationships/image" Target="../media/image28.png"/><Relationship Id="rId16" Type="http://schemas.openxmlformats.org/officeDocument/2006/relationships/image" Target="../media/image29.png"/><Relationship Id="rId17" Type="http://schemas.openxmlformats.org/officeDocument/2006/relationships/image" Target="../media/image30.png"/><Relationship Id="rId18" Type="http://schemas.openxmlformats.org/officeDocument/2006/relationships/image" Target="../media/image31.png"/><Relationship Id="rId19" Type="http://schemas.openxmlformats.org/officeDocument/2006/relationships/image" Target="../media/image32.png"/><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9.png"/><Relationship Id="rId4" Type="http://schemas.openxmlformats.org/officeDocument/2006/relationships/image" Target="../media/image20.png"/><Relationship Id="rId5" Type="http://schemas.microsoft.com/office/2007/relationships/hdphoto" Target="../media/hdphoto2.wdp"/><Relationship Id="rId6" Type="http://schemas.openxmlformats.org/officeDocument/2006/relationships/image" Target="../media/image21.png"/><Relationship Id="rId7" Type="http://schemas.microsoft.com/office/2007/relationships/hdphoto" Target="../media/hdphoto3.wdp"/><Relationship Id="rId8" Type="http://schemas.openxmlformats.org/officeDocument/2006/relationships/image" Target="../media/image22.png"/></Relationships>
</file>

<file path=ppt/slides/_rels/slide5.xml.rels><?xml version="1.0" encoding="UTF-8" standalone="yes"?>
<Relationships xmlns="http://schemas.openxmlformats.org/package/2006/relationships"><Relationship Id="rId3" Type="http://schemas.openxmlformats.org/officeDocument/2006/relationships/image" Target="../media/image37.png"/><Relationship Id="rId4" Type="http://schemas.openxmlformats.org/officeDocument/2006/relationships/image" Target="../media/image38.jpeg"/><Relationship Id="rId5" Type="http://schemas.microsoft.com/office/2007/relationships/hdphoto" Target="../media/hdphoto5.wdp"/><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4" Type="http://schemas.openxmlformats.org/officeDocument/2006/relationships/image" Target="../media/image39.png"/><Relationship Id="rId5" Type="http://schemas.openxmlformats.org/officeDocument/2006/relationships/image" Target="../media/image40.png"/><Relationship Id="rId6" Type="http://schemas.openxmlformats.org/officeDocument/2006/relationships/image" Target="../media/image41.png"/><Relationship Id="rId1" Type="http://schemas.openxmlformats.org/officeDocument/2006/relationships/tags" Target="../tags/tag1.xml"/><Relationship Id="rId2"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chart" Target="../charts/chart1.xml"/><Relationship Id="rId4" Type="http://schemas.openxmlformats.org/officeDocument/2006/relationships/chart" Target="../charts/chart2.xml"/><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 Id="rId3" Type="http://schemas.openxmlformats.org/officeDocument/2006/relationships/image" Target="../media/image42.png"/></Relationships>
</file>

<file path=ppt/slides/_rels/slide9.xml.rels><?xml version="1.0" encoding="UTF-8" standalone="yes"?>
<Relationships xmlns="http://schemas.openxmlformats.org/package/2006/relationships"><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Shape 67"/>
          <p:cNvSpPr txBox="1">
            <a:spLocks noGrp="1"/>
          </p:cNvSpPr>
          <p:nvPr>
            <p:ph type="ctrTitle"/>
          </p:nvPr>
        </p:nvSpPr>
        <p:spPr>
          <a:xfrm>
            <a:off x="200966" y="1558490"/>
            <a:ext cx="8765851" cy="1470024"/>
          </a:xfrm>
          <a:prstGeom prst="rect">
            <a:avLst/>
          </a:prstGeom>
          <a:noFill/>
          <a:ln>
            <a:noFill/>
          </a:ln>
        </p:spPr>
        <p:txBody>
          <a:bodyPr lIns="91425" tIns="45700" rIns="91425" bIns="45700" anchor="ctr" anchorCtr="0">
            <a:noAutofit/>
          </a:bodyPr>
          <a:lstStyle/>
          <a:p>
            <a:pPr lvl="0">
              <a:buSzPct val="25000"/>
            </a:pPr>
            <a:r>
              <a:rPr lang="en-US" sz="4000" b="1" dirty="0" smtClean="0"/>
              <a:t>Annotating phenotypes in the Image Data Repository</a:t>
            </a:r>
            <a:endParaRPr lang="en-US" sz="4000" b="0" i="0" u="none" strike="noStrike" cap="none" baseline="0" dirty="0">
              <a:solidFill>
                <a:srgbClr val="133476"/>
              </a:solidFill>
              <a:latin typeface="Montserrat"/>
              <a:ea typeface="Montserrat"/>
              <a:cs typeface="Montserrat"/>
              <a:sym typeface="Montserrat"/>
            </a:endParaRPr>
          </a:p>
        </p:txBody>
      </p:sp>
      <p:sp>
        <p:nvSpPr>
          <p:cNvPr id="2" name="TextBox 1"/>
          <p:cNvSpPr txBox="1"/>
          <p:nvPr/>
        </p:nvSpPr>
        <p:spPr>
          <a:xfrm>
            <a:off x="97883" y="3607164"/>
            <a:ext cx="8868934" cy="1446550"/>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L="0" lvl="0" indent="0" algn="ctr">
              <a:buClr>
                <a:srgbClr val="133476"/>
              </a:buClr>
              <a:buSzPct val="25000"/>
              <a:buFont typeface="Montserrat"/>
              <a:defRPr sz="4400" b="1"/>
            </a:lvl1pPr>
            <a:lvl2pPr marL="0" indent="0"/>
            <a:lvl3pPr marL="0" indent="0"/>
            <a:lvl4pPr marL="0" indent="0"/>
            <a:lvl5pPr marL="0" indent="0"/>
            <a:lvl6pPr marL="0" indent="0"/>
            <a:lvl7pPr marL="0" indent="0"/>
            <a:lvl8pPr marL="0" indent="0"/>
            <a:lvl9pPr marL="0" indent="0"/>
          </a:lstStyle>
          <a:p>
            <a:r>
              <a:rPr lang="en-US" sz="2400" i="1" dirty="0" smtClean="0"/>
              <a:t>Eleanor Williams, </a:t>
            </a:r>
            <a:r>
              <a:rPr lang="en-US" sz="2400" i="1" dirty="0"/>
              <a:t>PhD</a:t>
            </a:r>
          </a:p>
          <a:p>
            <a:r>
              <a:rPr lang="en-US" sz="2400" i="1" dirty="0"/>
              <a:t>University of </a:t>
            </a:r>
            <a:r>
              <a:rPr lang="en-US" sz="2400" i="1" dirty="0" smtClean="0"/>
              <a:t>Dundee &amp; </a:t>
            </a:r>
            <a:r>
              <a:rPr lang="en-US" sz="2400" i="1" dirty="0"/>
              <a:t>EMBL-</a:t>
            </a:r>
            <a:r>
              <a:rPr lang="en-US" sz="2400" i="1" dirty="0" smtClean="0"/>
              <a:t>EBI</a:t>
            </a:r>
          </a:p>
          <a:p>
            <a:r>
              <a:rPr lang="en-US" sz="1800" i="1" dirty="0" err="1" smtClean="0"/>
              <a:t>exwilliams@dundee.ac.uk</a:t>
            </a:r>
            <a:endParaRPr lang="en-US" sz="1800" i="1" dirty="0" smtClean="0"/>
          </a:p>
        </p:txBody>
      </p:sp>
    </p:spTree>
  </p:cSld>
  <p:clrMapOvr>
    <a:masterClrMapping/>
  </p:clrMapOvr>
  <p:transition xmlns:p14="http://schemas.microsoft.com/office/powerpoint/2010/main" spd="slow" advTm="3607">
    <p:cut/>
  </p:transition>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133476"/>
                </a:solidFill>
                <a:latin typeface="Montserrat"/>
                <a:ea typeface="Montserrat"/>
                <a:cs typeface="Montserrat"/>
                <a:sym typeface="Montserrat"/>
              </a:rPr>
              <a:t>What kinds of phenotypes?</a:t>
            </a:r>
            <a:endParaRPr lang="en-US" sz="3600" dirty="0"/>
          </a:p>
        </p:txBody>
      </p:sp>
      <p:sp>
        <p:nvSpPr>
          <p:cNvPr id="5" name="TextBox 4"/>
          <p:cNvSpPr txBox="1"/>
          <p:nvPr/>
        </p:nvSpPr>
        <p:spPr>
          <a:xfrm>
            <a:off x="5670860" y="1625600"/>
            <a:ext cx="3236073" cy="830997"/>
          </a:xfrm>
          <a:prstGeom prst="rect">
            <a:avLst/>
          </a:prstGeom>
          <a:noFill/>
        </p:spPr>
        <p:txBody>
          <a:bodyPr wrap="square" rtlCol="0">
            <a:spAutoFit/>
          </a:bodyPr>
          <a:lstStyle/>
          <a:p>
            <a:pPr algn="ctr"/>
            <a:r>
              <a:rPr lang="en-US" sz="2400" dirty="0" smtClean="0"/>
              <a:t>Over 130 different phenotypes</a:t>
            </a:r>
            <a:endParaRPr lang="en-US" sz="2400" dirty="0"/>
          </a:p>
        </p:txBody>
      </p:sp>
      <p:graphicFrame>
        <p:nvGraphicFramePr>
          <p:cNvPr id="8" name="Chart 7"/>
          <p:cNvGraphicFramePr>
            <a:graphicFrameLocks/>
          </p:cNvGraphicFramePr>
          <p:nvPr>
            <p:extLst>
              <p:ext uri="{D42A27DB-BD31-4B8C-83A1-F6EECF244321}">
                <p14:modId xmlns:p14="http://schemas.microsoft.com/office/powerpoint/2010/main" val="1534383969"/>
              </p:ext>
            </p:extLst>
          </p:nvPr>
        </p:nvGraphicFramePr>
        <p:xfrm>
          <a:off x="339932" y="1003299"/>
          <a:ext cx="8280400" cy="5160436"/>
        </p:xfrm>
        <a:graphic>
          <a:graphicData uri="http://schemas.openxmlformats.org/drawingml/2006/chart">
            <c:chart xmlns:c="http://schemas.openxmlformats.org/drawingml/2006/chart" xmlns:r="http://schemas.openxmlformats.org/officeDocument/2006/relationships" r:id="rId4"/>
          </a:graphicData>
        </a:graphic>
      </p:graphicFrame>
      <p:pic>
        <p:nvPicPr>
          <p:cNvPr id="3" name="Picture 2" descr="Screen Shot 2015-11-11 at 23.30.0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802000" y="1244595"/>
            <a:ext cx="1628116" cy="806450"/>
          </a:xfrm>
          <a:prstGeom prst="rect">
            <a:avLst/>
          </a:prstGeom>
        </p:spPr>
      </p:pic>
      <p:sp>
        <p:nvSpPr>
          <p:cNvPr id="4" name="TextBox 3"/>
          <p:cNvSpPr txBox="1"/>
          <p:nvPr/>
        </p:nvSpPr>
        <p:spPr>
          <a:xfrm>
            <a:off x="2370985" y="2089145"/>
            <a:ext cx="2490147" cy="523220"/>
          </a:xfrm>
          <a:prstGeom prst="rect">
            <a:avLst/>
          </a:prstGeom>
          <a:noFill/>
        </p:spPr>
        <p:txBody>
          <a:bodyPr wrap="none" rtlCol="0">
            <a:spAutoFit/>
          </a:bodyPr>
          <a:lstStyle/>
          <a:p>
            <a:pPr algn="ctr"/>
            <a:r>
              <a:rPr lang="en-US" dirty="0"/>
              <a:t>p</a:t>
            </a:r>
            <a:r>
              <a:rPr lang="en-US" dirty="0" smtClean="0"/>
              <a:t>rotein localized to nucleolus</a:t>
            </a:r>
          </a:p>
          <a:p>
            <a:pPr algn="ctr"/>
            <a:r>
              <a:rPr lang="en-US" dirty="0" smtClean="0"/>
              <a:t>Fong et al JCB 2013</a:t>
            </a:r>
            <a:endParaRPr lang="en-US" dirty="0"/>
          </a:p>
        </p:txBody>
      </p:sp>
      <p:cxnSp>
        <p:nvCxnSpPr>
          <p:cNvPr id="7" name="Straight Arrow Connector 6"/>
          <p:cNvCxnSpPr/>
          <p:nvPr/>
        </p:nvCxnSpPr>
        <p:spPr>
          <a:xfrm flipV="1">
            <a:off x="1930718" y="1625600"/>
            <a:ext cx="803867" cy="169333"/>
          </a:xfrm>
          <a:prstGeom prst="straightConnector1">
            <a:avLst/>
          </a:prstGeom>
          <a:ln>
            <a:tailEnd type="arrow"/>
          </a:ln>
        </p:spPr>
        <p:style>
          <a:lnRef idx="2">
            <a:schemeClr val="dk1"/>
          </a:lnRef>
          <a:fillRef idx="0">
            <a:schemeClr val="dk1"/>
          </a:fillRef>
          <a:effectRef idx="1">
            <a:schemeClr val="dk1"/>
          </a:effectRef>
          <a:fontRef idx="minor">
            <a:schemeClr val="tx1"/>
          </a:fontRef>
        </p:style>
      </p:cxnSp>
    </p:spTree>
    <p:custDataLst>
      <p:tags r:id="rId1"/>
    </p:custDataLst>
    <p:extLst>
      <p:ext uri="{BB962C8B-B14F-4D97-AF65-F5344CB8AC3E}">
        <p14:creationId xmlns:p14="http://schemas.microsoft.com/office/powerpoint/2010/main" val="2021760373"/>
      </p:ext>
    </p:extLst>
  </p:cSld>
  <p:clrMapOvr>
    <a:masterClrMapping/>
  </p:clrMapOvr>
  <mc:AlternateContent xmlns:mc="http://schemas.openxmlformats.org/markup-compatibility/2006" xmlns:p14="http://schemas.microsoft.com/office/powerpoint/2010/main">
    <mc:Choice Requires="p14">
      <p:transition spd="slow" p14:dur="2000" advTm="73040"/>
    </mc:Choice>
    <mc:Fallback xmlns="">
      <p:transition xmlns:p14="http://schemas.microsoft.com/office/powerpoint/2010/main" spd="slow" advTm="73040"/>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txBox="1">
            <a:spLocks/>
          </p:cNvSpPr>
          <p:nvPr/>
        </p:nvSpPr>
        <p:spPr>
          <a:xfrm>
            <a:off x="0" y="17765"/>
            <a:ext cx="9232900" cy="8810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133476"/>
              </a:buClr>
              <a:buFont typeface="Montserrat"/>
              <a:buNone/>
              <a:defRPr sz="1400" b="0" i="0" u="none" strike="noStrike" cap="none" baseline="0">
                <a:solidFill>
                  <a:srgbClr val="000000"/>
                </a:solidFill>
                <a:latin typeface="Arial"/>
                <a:ea typeface="Arial"/>
                <a:cs typeface="Arial"/>
                <a:sym typeface="Arial"/>
                <a:rtl val="0"/>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3200" dirty="0" smtClean="0">
                <a:solidFill>
                  <a:srgbClr val="133476"/>
                </a:solidFill>
                <a:latin typeface="Montserrat"/>
                <a:ea typeface="Montserrat"/>
                <a:cs typeface="Montserrat"/>
                <a:sym typeface="Montserrat"/>
              </a:rPr>
              <a:t>Same concept but different names</a:t>
            </a:r>
            <a:endParaRPr lang="en-US" sz="3200" dirty="0"/>
          </a:p>
        </p:txBody>
      </p:sp>
      <p:sp>
        <p:nvSpPr>
          <p:cNvPr id="13" name="TextBox 12"/>
          <p:cNvSpPr txBox="1"/>
          <p:nvPr/>
        </p:nvSpPr>
        <p:spPr>
          <a:xfrm>
            <a:off x="4749835" y="5172120"/>
            <a:ext cx="3296846" cy="830997"/>
          </a:xfrm>
          <a:prstGeom prst="rect">
            <a:avLst/>
          </a:prstGeom>
          <a:noFill/>
        </p:spPr>
        <p:txBody>
          <a:bodyPr wrap="none" rtlCol="0">
            <a:spAutoFit/>
          </a:bodyPr>
          <a:lstStyle/>
          <a:p>
            <a:pPr algn="ctr"/>
            <a:r>
              <a:rPr lang="en-US" sz="2400" b="1" dirty="0"/>
              <a:t>r</a:t>
            </a:r>
            <a:r>
              <a:rPr lang="en-US" sz="2400" b="1" dirty="0" smtClean="0"/>
              <a:t>ound cell phenotype</a:t>
            </a:r>
          </a:p>
          <a:p>
            <a:pPr algn="ctr"/>
            <a:r>
              <a:rPr lang="en-US" sz="2400" b="1" dirty="0"/>
              <a:t>CMPO_0000118</a:t>
            </a:r>
            <a:endParaRPr lang="en-US" sz="2400" b="1" dirty="0" smtClean="0"/>
          </a:p>
        </p:txBody>
      </p:sp>
      <p:grpSp>
        <p:nvGrpSpPr>
          <p:cNvPr id="10" name="Group 9"/>
          <p:cNvGrpSpPr/>
          <p:nvPr/>
        </p:nvGrpSpPr>
        <p:grpSpPr>
          <a:xfrm>
            <a:off x="3153672" y="1595070"/>
            <a:ext cx="2943331" cy="3105393"/>
            <a:chOff x="3217332" y="1465229"/>
            <a:chExt cx="2471535" cy="2586738"/>
          </a:xfrm>
        </p:grpSpPr>
        <p:sp>
          <p:nvSpPr>
            <p:cNvPr id="8" name="Rectangle 7"/>
            <p:cNvSpPr/>
            <p:nvPr/>
          </p:nvSpPr>
          <p:spPr>
            <a:xfrm>
              <a:off x="3217332" y="3528747"/>
              <a:ext cx="2454602" cy="523220"/>
            </a:xfrm>
            <a:prstGeom prst="rect">
              <a:avLst/>
            </a:prstGeom>
          </p:spPr>
          <p:txBody>
            <a:bodyPr wrap="square">
              <a:spAutoFit/>
            </a:bodyPr>
            <a:lstStyle/>
            <a:p>
              <a:pPr algn="ctr"/>
              <a:r>
                <a:rPr lang="en-US" dirty="0" err="1" smtClean="0"/>
                <a:t>Rohn</a:t>
              </a:r>
              <a:r>
                <a:rPr lang="en-US" dirty="0" smtClean="0"/>
                <a:t> et al, 2011 </a:t>
              </a:r>
            </a:p>
            <a:p>
              <a:pPr algn="ctr"/>
              <a:r>
                <a:rPr lang="en-US" dirty="0" err="1" smtClean="0"/>
                <a:t>siRNA</a:t>
              </a:r>
              <a:r>
                <a:rPr lang="en-US" dirty="0" smtClean="0"/>
                <a:t> knockdown of Act5C</a:t>
              </a:r>
              <a:endParaRPr lang="en-US" dirty="0"/>
            </a:p>
          </p:txBody>
        </p:sp>
        <p:pic>
          <p:nvPicPr>
            <p:cNvPr id="9" name="Picture 8" descr="Screen Shot 2015-11-09 at 23.00.35.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4265" y="1465229"/>
              <a:ext cx="2454602" cy="1952789"/>
            </a:xfrm>
            <a:prstGeom prst="rect">
              <a:avLst/>
            </a:prstGeom>
          </p:spPr>
        </p:pic>
      </p:grpSp>
      <p:sp>
        <p:nvSpPr>
          <p:cNvPr id="14" name="TextBox 13"/>
          <p:cNvSpPr txBox="1"/>
          <p:nvPr/>
        </p:nvSpPr>
        <p:spPr>
          <a:xfrm>
            <a:off x="1104241" y="3592305"/>
            <a:ext cx="1341834" cy="523220"/>
          </a:xfrm>
          <a:prstGeom prst="rect">
            <a:avLst/>
          </a:prstGeom>
          <a:noFill/>
        </p:spPr>
        <p:txBody>
          <a:bodyPr wrap="none" rtlCol="0">
            <a:spAutoFit/>
          </a:bodyPr>
          <a:lstStyle/>
          <a:p>
            <a:r>
              <a:rPr lang="en-US" sz="2800" dirty="0"/>
              <a:t>c</a:t>
            </a:r>
            <a:r>
              <a:rPr lang="en-US" sz="2800" dirty="0" smtClean="0"/>
              <a:t>ircular </a:t>
            </a:r>
            <a:endParaRPr lang="en-US" sz="2800" dirty="0"/>
          </a:p>
        </p:txBody>
      </p:sp>
      <p:sp>
        <p:nvSpPr>
          <p:cNvPr id="23" name="TextBox 22"/>
          <p:cNvSpPr txBox="1"/>
          <p:nvPr/>
        </p:nvSpPr>
        <p:spPr>
          <a:xfrm>
            <a:off x="6791270" y="1211590"/>
            <a:ext cx="703638" cy="523220"/>
          </a:xfrm>
          <a:prstGeom prst="rect">
            <a:avLst/>
          </a:prstGeom>
          <a:noFill/>
        </p:spPr>
        <p:txBody>
          <a:bodyPr wrap="none" rtlCol="0">
            <a:spAutoFit/>
          </a:bodyPr>
          <a:lstStyle/>
          <a:p>
            <a:r>
              <a:rPr lang="en-US" sz="2800" dirty="0"/>
              <a:t>o</a:t>
            </a:r>
            <a:r>
              <a:rPr lang="en-US" sz="2800" dirty="0" smtClean="0"/>
              <a:t>rb </a:t>
            </a:r>
            <a:endParaRPr lang="en-US" sz="2800" dirty="0"/>
          </a:p>
        </p:txBody>
      </p:sp>
      <p:sp>
        <p:nvSpPr>
          <p:cNvPr id="24" name="TextBox 23"/>
          <p:cNvSpPr txBox="1"/>
          <p:nvPr/>
        </p:nvSpPr>
        <p:spPr>
          <a:xfrm>
            <a:off x="508000" y="1257756"/>
            <a:ext cx="2237536" cy="1815882"/>
          </a:xfrm>
          <a:prstGeom prst="rect">
            <a:avLst/>
          </a:prstGeom>
          <a:noFill/>
        </p:spPr>
        <p:txBody>
          <a:bodyPr wrap="square" rtlCol="0">
            <a:spAutoFit/>
          </a:bodyPr>
          <a:lstStyle/>
          <a:p>
            <a:r>
              <a:rPr lang="en-US" sz="2800" dirty="0"/>
              <a:t>c</a:t>
            </a:r>
            <a:r>
              <a:rPr lang="en-US" sz="2800" dirty="0" smtClean="0"/>
              <a:t>ell shape round or non-adherent</a:t>
            </a:r>
            <a:endParaRPr lang="en-US" sz="2800" dirty="0"/>
          </a:p>
        </p:txBody>
      </p:sp>
      <p:sp>
        <p:nvSpPr>
          <p:cNvPr id="25" name="TextBox 24"/>
          <p:cNvSpPr txBox="1"/>
          <p:nvPr/>
        </p:nvSpPr>
        <p:spPr>
          <a:xfrm>
            <a:off x="1322037" y="5144482"/>
            <a:ext cx="1562046" cy="523220"/>
          </a:xfrm>
          <a:prstGeom prst="rect">
            <a:avLst/>
          </a:prstGeom>
          <a:noFill/>
        </p:spPr>
        <p:txBody>
          <a:bodyPr wrap="none" rtlCol="0">
            <a:spAutoFit/>
          </a:bodyPr>
          <a:lstStyle/>
          <a:p>
            <a:r>
              <a:rPr lang="en-US" sz="2800" dirty="0"/>
              <a:t>s</a:t>
            </a:r>
            <a:r>
              <a:rPr lang="en-US" sz="2800" dirty="0" smtClean="0"/>
              <a:t>pheroid</a:t>
            </a:r>
            <a:endParaRPr lang="en-US" sz="2800" dirty="0"/>
          </a:p>
        </p:txBody>
      </p:sp>
      <p:sp>
        <p:nvSpPr>
          <p:cNvPr id="26" name="TextBox 25"/>
          <p:cNvSpPr txBox="1"/>
          <p:nvPr/>
        </p:nvSpPr>
        <p:spPr>
          <a:xfrm>
            <a:off x="6279454" y="2982816"/>
            <a:ext cx="2619101" cy="523220"/>
          </a:xfrm>
          <a:prstGeom prst="rect">
            <a:avLst/>
          </a:prstGeom>
          <a:noFill/>
        </p:spPr>
        <p:txBody>
          <a:bodyPr wrap="none" rtlCol="0">
            <a:spAutoFit/>
          </a:bodyPr>
          <a:lstStyle/>
          <a:p>
            <a:r>
              <a:rPr lang="en-US" sz="2800" dirty="0"/>
              <a:t>l</a:t>
            </a:r>
            <a:r>
              <a:rPr lang="en-US" sz="2800" dirty="0" smtClean="0"/>
              <a:t>ow eccentricity</a:t>
            </a:r>
            <a:endParaRPr lang="en-US" sz="2800" dirty="0"/>
          </a:p>
        </p:txBody>
      </p:sp>
    </p:spTree>
    <p:custDataLst>
      <p:tags r:id="rId1"/>
    </p:custDataLst>
    <p:extLst>
      <p:ext uri="{BB962C8B-B14F-4D97-AF65-F5344CB8AC3E}">
        <p14:creationId xmlns:p14="http://schemas.microsoft.com/office/powerpoint/2010/main" val="3840483931"/>
      </p:ext>
    </p:extLst>
  </p:cSld>
  <p:clrMapOvr>
    <a:masterClrMapping/>
  </p:clrMapOvr>
  <mc:AlternateContent xmlns:mc="http://schemas.openxmlformats.org/markup-compatibility/2006" xmlns:p14="http://schemas.microsoft.com/office/powerpoint/2010/main">
    <mc:Choice Requires="p14">
      <p:transition spd="slow" p14:dur="2000" advTm="113665"/>
    </mc:Choice>
    <mc:Fallback xmlns="">
      <p:transition xmlns:p14="http://schemas.microsoft.com/office/powerpoint/2010/main" spd="slow" advTm="113665"/>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0" end="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23" grpId="0"/>
      <p:bldP spid="24" grpId="0"/>
      <p:bldP spid="25" grpId="0"/>
      <p:bldP spid="2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12</a:t>
            </a:fld>
            <a:endParaRPr lang="en-US" sz="1200" b="0" i="0" u="none" strike="noStrike" cap="none" baseline="0">
              <a:solidFill>
                <a:srgbClr val="95AFAC"/>
              </a:solidFill>
              <a:latin typeface="Montserrat"/>
              <a:ea typeface="Montserrat"/>
              <a:cs typeface="Montserrat"/>
              <a:sym typeface="Montserrat"/>
            </a:endParaRPr>
          </a:p>
        </p:txBody>
      </p:sp>
      <p:sp>
        <p:nvSpPr>
          <p:cNvPr id="5" name="Title 1"/>
          <p:cNvSpPr>
            <a:spLocks noGrp="1"/>
          </p:cNvSpPr>
          <p:nvPr>
            <p:ph type="title"/>
          </p:nvPr>
        </p:nvSpPr>
        <p:spPr>
          <a:xfrm>
            <a:off x="1168386" y="7937"/>
            <a:ext cx="8229600" cy="995362"/>
          </a:xfrm>
        </p:spPr>
        <p:txBody>
          <a:bodyPr>
            <a:normAutofit fontScale="90000"/>
          </a:bodyPr>
          <a:lstStyle/>
          <a:p>
            <a:r>
              <a:rPr lang="en-US" sz="3600" dirty="0" smtClean="0">
                <a:solidFill>
                  <a:srgbClr val="133476"/>
                </a:solidFill>
                <a:latin typeface="Montserrat"/>
                <a:ea typeface="Montserrat"/>
                <a:cs typeface="Montserrat"/>
                <a:sym typeface="Montserrat"/>
              </a:rPr>
              <a:t>Cellular Microscopy Phenotype Ontology</a:t>
            </a:r>
            <a:endParaRPr lang="en-US" sz="3600" dirty="0"/>
          </a:p>
        </p:txBody>
      </p:sp>
      <p:sp>
        <p:nvSpPr>
          <p:cNvPr id="11" name="TextBox 10"/>
          <p:cNvSpPr txBox="1"/>
          <p:nvPr/>
        </p:nvSpPr>
        <p:spPr>
          <a:xfrm>
            <a:off x="457201" y="1072714"/>
            <a:ext cx="5029200" cy="5139869"/>
          </a:xfrm>
          <a:prstGeom prst="rect">
            <a:avLst/>
          </a:prstGeom>
          <a:noFill/>
        </p:spPr>
        <p:txBody>
          <a:bodyPr wrap="square" rtlCol="0">
            <a:spAutoFit/>
          </a:bodyPr>
          <a:lstStyle/>
          <a:p>
            <a:endParaRPr lang="en-US" sz="2400" b="1" dirty="0" smtClean="0"/>
          </a:p>
          <a:p>
            <a:pPr marL="342900" lvl="7" indent="-342900">
              <a:buFont typeface="Arial"/>
              <a:buChar char="•"/>
            </a:pPr>
            <a:r>
              <a:rPr lang="en-US" sz="2800" dirty="0"/>
              <a:t>d</a:t>
            </a:r>
            <a:r>
              <a:rPr lang="en-US" sz="2800" dirty="0" smtClean="0"/>
              <a:t>esigned specifically for this type of data</a:t>
            </a:r>
          </a:p>
          <a:p>
            <a:pPr marL="342900" lvl="7" indent="-342900">
              <a:buFont typeface="Arial"/>
              <a:buChar char="•"/>
            </a:pPr>
            <a:endParaRPr lang="en-US" sz="2800" dirty="0" smtClean="0"/>
          </a:p>
          <a:p>
            <a:pPr marL="342900" lvl="7" indent="-342900">
              <a:buFont typeface="Arial"/>
              <a:buChar char="•"/>
            </a:pPr>
            <a:r>
              <a:rPr lang="en-US" sz="2800" dirty="0"/>
              <a:t>s</a:t>
            </a:r>
            <a:r>
              <a:rPr lang="en-US" sz="2800" dirty="0" smtClean="0"/>
              <a:t>ome studies already annotated with CMPO e.g. </a:t>
            </a:r>
            <a:r>
              <a:rPr lang="en-US" sz="2800" dirty="0" err="1" smtClean="0"/>
              <a:t>Mitocheck</a:t>
            </a:r>
            <a:endParaRPr lang="en-US" sz="2800" dirty="0" smtClean="0"/>
          </a:p>
          <a:p>
            <a:pPr marL="342900" lvl="7" indent="-342900">
              <a:buFont typeface="Arial"/>
              <a:buChar char="•"/>
            </a:pPr>
            <a:endParaRPr lang="en-US" sz="2800" dirty="0" smtClean="0"/>
          </a:p>
          <a:p>
            <a:pPr marL="342900" lvl="3" indent="-342900">
              <a:buFont typeface="Arial"/>
              <a:buChar char="•"/>
            </a:pPr>
            <a:r>
              <a:rPr lang="en-US" sz="2800" dirty="0" smtClean="0"/>
              <a:t>actively being developed</a:t>
            </a:r>
            <a:endParaRPr lang="en-US" sz="2400" dirty="0"/>
          </a:p>
          <a:p>
            <a:pPr lvl="3"/>
            <a:endParaRPr lang="en-US" sz="2000" dirty="0" smtClean="0"/>
          </a:p>
          <a:p>
            <a:pPr lvl="3"/>
            <a:endParaRPr lang="en-US" sz="2000" dirty="0" smtClean="0"/>
          </a:p>
          <a:p>
            <a:pPr lvl="3"/>
            <a:endParaRPr lang="en-US" sz="2000" dirty="0" smtClean="0"/>
          </a:p>
          <a:p>
            <a:pPr lvl="3"/>
            <a:endParaRPr lang="en-US" sz="2000" dirty="0" smtClean="0"/>
          </a:p>
        </p:txBody>
      </p:sp>
      <p:pic>
        <p:nvPicPr>
          <p:cNvPr id="2" name="Picture 1" descr="Screen Shot 2015-11-11 at 17.08.3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2" y="1354666"/>
            <a:ext cx="3485882" cy="4419601"/>
          </a:xfrm>
          <a:prstGeom prst="rect">
            <a:avLst/>
          </a:prstGeom>
          <a:ln>
            <a:solidFill>
              <a:srgbClr val="000090"/>
            </a:solidFill>
          </a:ln>
        </p:spPr>
      </p:pic>
      <p:pic>
        <p:nvPicPr>
          <p:cNvPr id="7" name="Picture 6" descr="Screen Shot 2015-11-11 at 23.22.47.png"/>
          <p:cNvPicPr>
            <a:picLocks noChangeAspect="1"/>
          </p:cNvPicPr>
          <p:nvPr/>
        </p:nvPicPr>
        <p:blipFill rotWithShape="1">
          <a:blip r:embed="rId4">
            <a:extLst>
              <a:ext uri="{28A0092B-C50C-407E-A947-70E740481C1C}">
                <a14:useLocalDpi xmlns:a14="http://schemas.microsoft.com/office/drawing/2010/main" val="0"/>
              </a:ext>
            </a:extLst>
          </a:blip>
          <a:srcRect b="7500"/>
          <a:stretch/>
        </p:blipFill>
        <p:spPr>
          <a:xfrm>
            <a:off x="210447" y="156631"/>
            <a:ext cx="1047572" cy="783169"/>
          </a:xfrm>
          <a:prstGeom prst="rect">
            <a:avLst/>
          </a:prstGeom>
        </p:spPr>
      </p:pic>
    </p:spTree>
    <p:extLst>
      <p:ext uri="{BB962C8B-B14F-4D97-AF65-F5344CB8AC3E}">
        <p14:creationId xmlns:p14="http://schemas.microsoft.com/office/powerpoint/2010/main" val="1780046073"/>
      </p:ext>
    </p:extLst>
  </p:cSld>
  <p:clrMapOvr>
    <a:masterClrMapping/>
  </p:clrMapOvr>
  <mc:AlternateContent xmlns:mc="http://schemas.openxmlformats.org/markup-compatibility/2006" xmlns:p14="http://schemas.microsoft.com/office/powerpoint/2010/main">
    <mc:Choice Requires="p14">
      <p:transition spd="slow" p14:dur="2000" advTm="31829"/>
    </mc:Choice>
    <mc:Fallback xmlns="">
      <p:transition xmlns:p14="http://schemas.microsoft.com/office/powerpoint/2010/main" spd="slow" advTm="31829"/>
    </mc:Fallback>
  </mc:AlternateContent>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13</a:t>
            </a:fld>
            <a:endParaRPr lang="en-US" sz="1200" b="0" i="0" u="none" strike="noStrike" cap="none" baseline="0">
              <a:solidFill>
                <a:srgbClr val="95AFAC"/>
              </a:solidFill>
              <a:latin typeface="Montserrat"/>
              <a:ea typeface="Montserrat"/>
              <a:cs typeface="Montserrat"/>
              <a:sym typeface="Montserrat"/>
            </a:endParaRPr>
          </a:p>
        </p:txBody>
      </p:sp>
      <p:sp>
        <p:nvSpPr>
          <p:cNvPr id="5" name="Title 1"/>
          <p:cNvSpPr>
            <a:spLocks noGrp="1"/>
          </p:cNvSpPr>
          <p:nvPr>
            <p:ph type="title"/>
          </p:nvPr>
        </p:nvSpPr>
        <p:spPr>
          <a:xfrm>
            <a:off x="457200" y="7937"/>
            <a:ext cx="8229600" cy="995362"/>
          </a:xfrm>
        </p:spPr>
        <p:txBody>
          <a:bodyPr>
            <a:normAutofit/>
          </a:bodyPr>
          <a:lstStyle/>
          <a:p>
            <a:r>
              <a:rPr lang="en-US" sz="3600" dirty="0" smtClean="0">
                <a:solidFill>
                  <a:srgbClr val="133476"/>
                </a:solidFill>
                <a:latin typeface="Montserrat"/>
                <a:ea typeface="Montserrat"/>
                <a:cs typeface="Montserrat"/>
                <a:sym typeface="Montserrat"/>
              </a:rPr>
              <a:t>Manual annotation</a:t>
            </a:r>
            <a:endParaRPr lang="en-US" sz="3600" dirty="0">
              <a:solidFill>
                <a:srgbClr val="000090"/>
              </a:solidFill>
            </a:endParaRPr>
          </a:p>
        </p:txBody>
      </p:sp>
      <p:sp>
        <p:nvSpPr>
          <p:cNvPr id="11" name="TextBox 10"/>
          <p:cNvSpPr txBox="1"/>
          <p:nvPr/>
        </p:nvSpPr>
        <p:spPr>
          <a:xfrm>
            <a:off x="2592915" y="5117528"/>
            <a:ext cx="5842000" cy="830997"/>
          </a:xfrm>
          <a:prstGeom prst="rect">
            <a:avLst/>
          </a:prstGeom>
          <a:noFill/>
        </p:spPr>
        <p:txBody>
          <a:bodyPr wrap="square" rtlCol="0">
            <a:spAutoFit/>
          </a:bodyPr>
          <a:lstStyle/>
          <a:p>
            <a:pPr lvl="3"/>
            <a:r>
              <a:rPr lang="en-US" sz="2400" dirty="0" smtClean="0"/>
              <a:t>in some cases wait to see if get another similar term before adding</a:t>
            </a:r>
          </a:p>
        </p:txBody>
      </p:sp>
      <p:pic>
        <p:nvPicPr>
          <p:cNvPr id="2" name="Picture 1"/>
          <p:cNvPicPr>
            <a:picLocks noChangeAspect="1"/>
          </p:cNvPicPr>
          <p:nvPr/>
        </p:nvPicPr>
        <p:blipFill>
          <a:blip r:embed="rId3"/>
          <a:stretch>
            <a:fillRect/>
          </a:stretch>
        </p:blipFill>
        <p:spPr>
          <a:xfrm>
            <a:off x="1454561" y="4907295"/>
            <a:ext cx="996489" cy="1254322"/>
          </a:xfrm>
          <a:prstGeom prst="rect">
            <a:avLst/>
          </a:prstGeom>
        </p:spPr>
      </p:pic>
      <p:pic>
        <p:nvPicPr>
          <p:cNvPr id="3" name="Picture 2"/>
          <p:cNvPicPr>
            <a:picLocks noChangeAspect="1"/>
          </p:cNvPicPr>
          <p:nvPr/>
        </p:nvPicPr>
        <p:blipFill>
          <a:blip r:embed="rId4"/>
          <a:stretch>
            <a:fillRect/>
          </a:stretch>
        </p:blipFill>
        <p:spPr>
          <a:xfrm>
            <a:off x="1228031" y="1381306"/>
            <a:ext cx="2119271" cy="908259"/>
          </a:xfrm>
          <a:prstGeom prst="rect">
            <a:avLst/>
          </a:prstGeom>
        </p:spPr>
      </p:pic>
      <p:pic>
        <p:nvPicPr>
          <p:cNvPr id="6" name="Picture 5"/>
          <p:cNvPicPr>
            <a:picLocks noChangeAspect="1"/>
          </p:cNvPicPr>
          <p:nvPr/>
        </p:nvPicPr>
        <p:blipFill>
          <a:blip r:embed="rId5"/>
          <a:stretch>
            <a:fillRect/>
          </a:stretch>
        </p:blipFill>
        <p:spPr>
          <a:xfrm>
            <a:off x="1454561" y="3242368"/>
            <a:ext cx="1223019" cy="815346"/>
          </a:xfrm>
          <a:prstGeom prst="rect">
            <a:avLst/>
          </a:prstGeom>
        </p:spPr>
      </p:pic>
      <p:sp>
        <p:nvSpPr>
          <p:cNvPr id="8" name="Rectangle 7"/>
          <p:cNvSpPr/>
          <p:nvPr/>
        </p:nvSpPr>
        <p:spPr>
          <a:xfrm>
            <a:off x="4030133" y="1381306"/>
            <a:ext cx="4991050" cy="1200328"/>
          </a:xfrm>
          <a:prstGeom prst="rect">
            <a:avLst/>
          </a:prstGeom>
        </p:spPr>
        <p:txBody>
          <a:bodyPr wrap="square">
            <a:spAutoFit/>
          </a:bodyPr>
          <a:lstStyle/>
          <a:p>
            <a:pPr lvl="3"/>
            <a:r>
              <a:rPr lang="en-US" sz="2400" dirty="0"/>
              <a:t>look to see if there is an appropriate term, </a:t>
            </a:r>
            <a:r>
              <a:rPr lang="en-US" sz="2400" dirty="0" smtClean="0"/>
              <a:t>if not request term</a:t>
            </a:r>
            <a:endParaRPr lang="en-US" sz="2400" dirty="0"/>
          </a:p>
        </p:txBody>
      </p:sp>
      <p:sp>
        <p:nvSpPr>
          <p:cNvPr id="9" name="Rectangle 8"/>
          <p:cNvSpPr/>
          <p:nvPr/>
        </p:nvSpPr>
        <p:spPr>
          <a:xfrm>
            <a:off x="3189328" y="3446333"/>
            <a:ext cx="2750723" cy="461665"/>
          </a:xfrm>
          <a:prstGeom prst="rect">
            <a:avLst/>
          </a:prstGeom>
        </p:spPr>
        <p:txBody>
          <a:bodyPr wrap="none">
            <a:spAutoFit/>
          </a:bodyPr>
          <a:lstStyle/>
          <a:p>
            <a:pPr lvl="3"/>
            <a:r>
              <a:rPr lang="en-US" sz="2400" dirty="0"/>
              <a:t>input </a:t>
            </a:r>
            <a:r>
              <a:rPr lang="en-US" sz="2400" dirty="0" smtClean="0"/>
              <a:t>from </a:t>
            </a:r>
            <a:r>
              <a:rPr lang="en-US" sz="2400" dirty="0"/>
              <a:t>authors</a:t>
            </a:r>
          </a:p>
        </p:txBody>
      </p:sp>
    </p:spTree>
    <p:extLst>
      <p:ext uri="{BB962C8B-B14F-4D97-AF65-F5344CB8AC3E}">
        <p14:creationId xmlns:p14="http://schemas.microsoft.com/office/powerpoint/2010/main" val="1246671769"/>
      </p:ext>
    </p:extLst>
  </p:cSld>
  <p:clrMapOvr>
    <a:masterClrMapping/>
  </p:clrMapOvr>
  <mc:AlternateContent xmlns:mc="http://schemas.openxmlformats.org/markup-compatibility/2006" xmlns:p14="http://schemas.microsoft.com/office/powerpoint/2010/main">
    <mc:Choice Requires="p14">
      <p:transition spd="slow" p14:dur="2000" advTm="118522"/>
    </mc:Choice>
    <mc:Fallback xmlns="">
      <p:transition xmlns:p14="http://schemas.microsoft.com/office/powerpoint/2010/main" spd="slow" advTm="118522"/>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14</a:t>
            </a:fld>
            <a:endParaRPr lang="en-US" sz="1200" b="0" i="0" u="none" strike="noStrike" cap="none" baseline="0" dirty="0">
              <a:solidFill>
                <a:srgbClr val="95AFAC"/>
              </a:solidFill>
              <a:latin typeface="Montserrat"/>
              <a:ea typeface="Montserrat"/>
              <a:cs typeface="Montserrat"/>
              <a:sym typeface="Montserrat"/>
            </a:endParaRPr>
          </a:p>
        </p:txBody>
      </p:sp>
      <p:sp>
        <p:nvSpPr>
          <p:cNvPr id="5" name="Title 1"/>
          <p:cNvSpPr>
            <a:spLocks noGrp="1"/>
          </p:cNvSpPr>
          <p:nvPr>
            <p:ph type="title"/>
          </p:nvPr>
        </p:nvSpPr>
        <p:spPr>
          <a:xfrm>
            <a:off x="457200" y="7937"/>
            <a:ext cx="8229600" cy="995362"/>
          </a:xfrm>
        </p:spPr>
        <p:txBody>
          <a:bodyPr>
            <a:normAutofit/>
          </a:bodyPr>
          <a:lstStyle/>
          <a:p>
            <a:r>
              <a:rPr lang="en-US" sz="3600" dirty="0" smtClean="0">
                <a:solidFill>
                  <a:srgbClr val="000090"/>
                </a:solidFill>
              </a:rPr>
              <a:t>Challenges</a:t>
            </a:r>
            <a:endParaRPr lang="en-US" sz="3600" dirty="0">
              <a:solidFill>
                <a:srgbClr val="000090"/>
              </a:solidFill>
            </a:endParaRPr>
          </a:p>
        </p:txBody>
      </p:sp>
      <p:sp>
        <p:nvSpPr>
          <p:cNvPr id="11" name="TextBox 10"/>
          <p:cNvSpPr txBox="1"/>
          <p:nvPr/>
        </p:nvSpPr>
        <p:spPr>
          <a:xfrm>
            <a:off x="558795" y="3962662"/>
            <a:ext cx="8398933" cy="461665"/>
          </a:xfrm>
          <a:prstGeom prst="rect">
            <a:avLst/>
          </a:prstGeom>
          <a:noFill/>
        </p:spPr>
        <p:txBody>
          <a:bodyPr wrap="square" rtlCol="0">
            <a:spAutoFit/>
          </a:bodyPr>
          <a:lstStyle/>
          <a:p>
            <a:pPr lvl="3"/>
            <a:r>
              <a:rPr lang="en-US" sz="2400" b="1" dirty="0" smtClean="0"/>
              <a:t>What phenotypic descriptions actually mean?</a:t>
            </a:r>
          </a:p>
        </p:txBody>
      </p:sp>
      <p:cxnSp>
        <p:nvCxnSpPr>
          <p:cNvPr id="14" name="Straight Arrow Connector 13"/>
          <p:cNvCxnSpPr/>
          <p:nvPr/>
        </p:nvCxnSpPr>
        <p:spPr>
          <a:xfrm>
            <a:off x="3468665" y="4933748"/>
            <a:ext cx="67341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18" name="Straight Arrow Connector 17"/>
          <p:cNvCxnSpPr/>
          <p:nvPr/>
        </p:nvCxnSpPr>
        <p:spPr>
          <a:xfrm>
            <a:off x="2403526" y="3962662"/>
            <a:ext cx="673414" cy="0"/>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grpSp>
        <p:nvGrpSpPr>
          <p:cNvPr id="27" name="Group 26"/>
          <p:cNvGrpSpPr/>
          <p:nvPr/>
        </p:nvGrpSpPr>
        <p:grpSpPr>
          <a:xfrm>
            <a:off x="457200" y="1429487"/>
            <a:ext cx="8398933" cy="1646446"/>
            <a:chOff x="514431" y="2774926"/>
            <a:chExt cx="8398933" cy="1646446"/>
          </a:xfrm>
        </p:grpSpPr>
        <p:sp>
          <p:nvSpPr>
            <p:cNvPr id="8" name="TextBox 7"/>
            <p:cNvSpPr txBox="1"/>
            <p:nvPr/>
          </p:nvSpPr>
          <p:spPr>
            <a:xfrm>
              <a:off x="514431" y="2774926"/>
              <a:ext cx="8398933" cy="461665"/>
            </a:xfrm>
            <a:prstGeom prst="rect">
              <a:avLst/>
            </a:prstGeom>
            <a:noFill/>
            <a:ln>
              <a:noFill/>
            </a:ln>
          </p:spPr>
          <p:txBody>
            <a:bodyPr wrap="square" rtlCol="0">
              <a:spAutoFit/>
            </a:bodyPr>
            <a:lstStyle/>
            <a:p>
              <a:pPr lvl="3"/>
              <a:r>
                <a:rPr lang="en-US" sz="2400" b="1" dirty="0" smtClean="0"/>
                <a:t>Very specific phenotypes</a:t>
              </a:r>
            </a:p>
          </p:txBody>
        </p:sp>
        <p:sp>
          <p:nvSpPr>
            <p:cNvPr id="16" name="Rectangle 15"/>
            <p:cNvSpPr/>
            <p:nvPr/>
          </p:nvSpPr>
          <p:spPr>
            <a:xfrm>
              <a:off x="615498" y="3274892"/>
              <a:ext cx="5602440" cy="400110"/>
            </a:xfrm>
            <a:prstGeom prst="rect">
              <a:avLst/>
            </a:prstGeom>
            <a:ln>
              <a:noFill/>
            </a:ln>
          </p:spPr>
          <p:txBody>
            <a:bodyPr wrap="none">
              <a:spAutoFit/>
            </a:bodyPr>
            <a:lstStyle/>
            <a:p>
              <a:r>
                <a:rPr lang="en-US" sz="2000" dirty="0"/>
                <a:t>increased level of spontaneous Rad52-YFP foci</a:t>
              </a:r>
            </a:p>
          </p:txBody>
        </p:sp>
        <p:sp>
          <p:nvSpPr>
            <p:cNvPr id="17" name="Rectangle 16"/>
            <p:cNvSpPr/>
            <p:nvPr/>
          </p:nvSpPr>
          <p:spPr>
            <a:xfrm>
              <a:off x="3309349" y="3713486"/>
              <a:ext cx="5377451" cy="707886"/>
            </a:xfrm>
            <a:prstGeom prst="rect">
              <a:avLst/>
            </a:prstGeom>
            <a:ln>
              <a:noFill/>
            </a:ln>
          </p:spPr>
          <p:txBody>
            <a:bodyPr wrap="square">
              <a:spAutoFit/>
            </a:bodyPr>
            <a:lstStyle/>
            <a:p>
              <a:r>
                <a:rPr lang="en-US" sz="2000" dirty="0"/>
                <a:t>cell response to DNA damage phenotype	CMPO_0000415</a:t>
              </a:r>
            </a:p>
          </p:txBody>
        </p:sp>
        <p:cxnSp>
          <p:nvCxnSpPr>
            <p:cNvPr id="23" name="Straight Arrow Connector 22"/>
            <p:cNvCxnSpPr/>
            <p:nvPr/>
          </p:nvCxnSpPr>
          <p:spPr>
            <a:xfrm>
              <a:off x="2635935" y="3962662"/>
              <a:ext cx="67341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gr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6389" b="90000" l="10000" r="90000">
                        <a14:foregroundMark x1="38889" y1="10833" x2="38889" y2="10833"/>
                      </a14:backgroundRemoval>
                    </a14:imgEffect>
                  </a14:imgLayer>
                </a14:imgProps>
              </a:ext>
            </a:extLst>
          </a:blip>
          <a:stretch>
            <a:fillRect/>
          </a:stretch>
        </p:blipFill>
        <p:spPr>
          <a:xfrm>
            <a:off x="6675805" y="29547"/>
            <a:ext cx="1953764" cy="1953764"/>
          </a:xfrm>
          <a:prstGeom prst="rect">
            <a:avLst/>
          </a:prstGeom>
        </p:spPr>
      </p:pic>
      <p:sp>
        <p:nvSpPr>
          <p:cNvPr id="6" name="TextBox 5"/>
          <p:cNvSpPr txBox="1"/>
          <p:nvPr/>
        </p:nvSpPr>
        <p:spPr>
          <a:xfrm>
            <a:off x="2087185" y="4488222"/>
            <a:ext cx="983037" cy="400110"/>
          </a:xfrm>
          <a:prstGeom prst="rect">
            <a:avLst/>
          </a:prstGeom>
          <a:noFill/>
        </p:spPr>
        <p:txBody>
          <a:bodyPr wrap="none" rtlCol="0">
            <a:spAutoFit/>
          </a:bodyPr>
          <a:lstStyle/>
          <a:p>
            <a:r>
              <a:rPr lang="en-US" sz="2000" dirty="0"/>
              <a:t>b</a:t>
            </a:r>
            <a:r>
              <a:rPr lang="en-US" sz="2000" dirty="0" smtClean="0"/>
              <a:t>ig cell</a:t>
            </a:r>
            <a:endParaRPr lang="en-US" sz="2000" dirty="0"/>
          </a:p>
        </p:txBody>
      </p:sp>
      <p:sp>
        <p:nvSpPr>
          <p:cNvPr id="7" name="TextBox 6"/>
          <p:cNvSpPr txBox="1"/>
          <p:nvPr/>
        </p:nvSpPr>
        <p:spPr>
          <a:xfrm>
            <a:off x="1955355" y="4958332"/>
            <a:ext cx="1211089" cy="400110"/>
          </a:xfrm>
          <a:prstGeom prst="rect">
            <a:avLst/>
          </a:prstGeom>
          <a:noFill/>
        </p:spPr>
        <p:txBody>
          <a:bodyPr wrap="none" rtlCol="0">
            <a:spAutoFit/>
          </a:bodyPr>
          <a:lstStyle/>
          <a:p>
            <a:r>
              <a:rPr lang="en-US" sz="2000" dirty="0"/>
              <a:t>l</a:t>
            </a:r>
            <a:r>
              <a:rPr lang="en-US" sz="2000" dirty="0" smtClean="0"/>
              <a:t>arge cell</a:t>
            </a:r>
            <a:endParaRPr lang="en-US" sz="2000" dirty="0"/>
          </a:p>
        </p:txBody>
      </p:sp>
      <p:sp>
        <p:nvSpPr>
          <p:cNvPr id="9" name="TextBox 8"/>
          <p:cNvSpPr txBox="1"/>
          <p:nvPr/>
        </p:nvSpPr>
        <p:spPr>
          <a:xfrm>
            <a:off x="4610968" y="4672138"/>
            <a:ext cx="384365" cy="523220"/>
          </a:xfrm>
          <a:prstGeom prst="rect">
            <a:avLst/>
          </a:prstGeom>
          <a:noFill/>
        </p:spPr>
        <p:txBody>
          <a:bodyPr wrap="none" rtlCol="0">
            <a:spAutoFit/>
          </a:bodyPr>
          <a:lstStyle/>
          <a:p>
            <a:r>
              <a:rPr lang="en-US" sz="2800" dirty="0" smtClean="0"/>
              <a:t>?</a:t>
            </a:r>
            <a:endParaRPr lang="en-US" sz="2800" dirty="0"/>
          </a:p>
        </p:txBody>
      </p:sp>
    </p:spTree>
    <p:extLst>
      <p:ext uri="{BB962C8B-B14F-4D97-AF65-F5344CB8AC3E}">
        <p14:creationId xmlns:p14="http://schemas.microsoft.com/office/powerpoint/2010/main" val="2460389236"/>
      </p:ext>
    </p:extLst>
  </p:cSld>
  <p:clrMapOvr>
    <a:masterClrMapping/>
  </p:clrMapOvr>
  <mc:AlternateContent xmlns:mc="http://schemas.openxmlformats.org/markup-compatibility/2006" xmlns:p14="http://schemas.microsoft.com/office/powerpoint/2010/main">
    <mc:Choice Requires="p14">
      <p:transition spd="slow" p14:dur="2000" advTm="106323"/>
    </mc:Choice>
    <mc:Fallback xmlns="">
      <p:transition xmlns:p14="http://schemas.microsoft.com/office/powerpoint/2010/main" spd="slow" advTm="106323"/>
    </mc:Fallback>
  </mc:AlternateContent>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15</a:t>
            </a:fld>
            <a:endParaRPr lang="en-US" sz="1200" b="0" i="0" u="none" strike="noStrike" cap="none" baseline="0" dirty="0">
              <a:solidFill>
                <a:srgbClr val="95AFAC"/>
              </a:solidFill>
              <a:latin typeface="Montserrat"/>
              <a:ea typeface="Montserrat"/>
              <a:cs typeface="Montserrat"/>
              <a:sym typeface="Montserrat"/>
            </a:endParaRPr>
          </a:p>
        </p:txBody>
      </p:sp>
      <p:sp>
        <p:nvSpPr>
          <p:cNvPr id="5" name="Title 1"/>
          <p:cNvSpPr>
            <a:spLocks noGrp="1"/>
          </p:cNvSpPr>
          <p:nvPr>
            <p:ph type="title"/>
          </p:nvPr>
        </p:nvSpPr>
        <p:spPr>
          <a:xfrm>
            <a:off x="457200" y="-8996"/>
            <a:ext cx="8229600" cy="995362"/>
          </a:xfrm>
        </p:spPr>
        <p:txBody>
          <a:bodyPr>
            <a:normAutofit/>
          </a:bodyPr>
          <a:lstStyle/>
          <a:p>
            <a:r>
              <a:rPr lang="en-US" sz="3600" dirty="0" smtClean="0">
                <a:solidFill>
                  <a:srgbClr val="000090"/>
                </a:solidFill>
              </a:rPr>
              <a:t>Challenges</a:t>
            </a:r>
            <a:endParaRPr lang="en-US" sz="3600" dirty="0">
              <a:solidFill>
                <a:srgbClr val="000090"/>
              </a:solidFill>
            </a:endParaRPr>
          </a:p>
        </p:txBody>
      </p:sp>
      <p:cxnSp>
        <p:nvCxnSpPr>
          <p:cNvPr id="18" name="Straight Arrow Connector 17"/>
          <p:cNvCxnSpPr/>
          <p:nvPr/>
        </p:nvCxnSpPr>
        <p:spPr>
          <a:xfrm>
            <a:off x="2403526" y="3962662"/>
            <a:ext cx="673414" cy="0"/>
          </a:xfrm>
          <a:prstGeom prst="straightConnector1">
            <a:avLst/>
          </a:prstGeom>
          <a:ln>
            <a:noFill/>
            <a:tailEnd type="arrow"/>
          </a:ln>
        </p:spPr>
        <p:style>
          <a:lnRef idx="2">
            <a:schemeClr val="accent1"/>
          </a:lnRef>
          <a:fillRef idx="0">
            <a:schemeClr val="accent1"/>
          </a:fillRef>
          <a:effectRef idx="1">
            <a:schemeClr val="accent1"/>
          </a:effectRef>
          <a:fontRef idx="minor">
            <a:schemeClr val="tx1"/>
          </a:fontRef>
        </p:style>
      </p:cxnSp>
      <p:grpSp>
        <p:nvGrpSpPr>
          <p:cNvPr id="21" name="Group 20"/>
          <p:cNvGrpSpPr/>
          <p:nvPr/>
        </p:nvGrpSpPr>
        <p:grpSpPr>
          <a:xfrm>
            <a:off x="405709" y="1657129"/>
            <a:ext cx="9262454" cy="3236781"/>
            <a:chOff x="405709" y="1242032"/>
            <a:chExt cx="9262454" cy="3236781"/>
          </a:xfrm>
        </p:grpSpPr>
        <p:sp>
          <p:nvSpPr>
            <p:cNvPr id="22" name="TextBox 21"/>
            <p:cNvSpPr txBox="1"/>
            <p:nvPr/>
          </p:nvSpPr>
          <p:spPr>
            <a:xfrm>
              <a:off x="405709" y="1242032"/>
              <a:ext cx="8398933" cy="461665"/>
            </a:xfrm>
            <a:prstGeom prst="rect">
              <a:avLst/>
            </a:prstGeom>
            <a:noFill/>
          </p:spPr>
          <p:txBody>
            <a:bodyPr wrap="square" rtlCol="0">
              <a:spAutoFit/>
            </a:bodyPr>
            <a:lstStyle/>
            <a:p>
              <a:pPr lvl="3"/>
              <a:r>
                <a:rPr lang="en-US" sz="2400" b="1" dirty="0" smtClean="0"/>
                <a:t>Complex phenotypes</a:t>
              </a:r>
            </a:p>
          </p:txBody>
        </p:sp>
        <p:sp>
          <p:nvSpPr>
            <p:cNvPr id="24" name="Rectangle 23"/>
            <p:cNvSpPr/>
            <p:nvPr/>
          </p:nvSpPr>
          <p:spPr>
            <a:xfrm>
              <a:off x="564006" y="1920018"/>
              <a:ext cx="1788029" cy="400110"/>
            </a:xfrm>
            <a:prstGeom prst="rect">
              <a:avLst/>
            </a:prstGeom>
          </p:spPr>
          <p:txBody>
            <a:bodyPr wrap="square">
              <a:spAutoFit/>
            </a:bodyPr>
            <a:lstStyle/>
            <a:p>
              <a:r>
                <a:rPr lang="en-US" sz="2000" dirty="0" smtClean="0"/>
                <a:t>IP2 increased </a:t>
              </a:r>
              <a:endParaRPr lang="en-US" sz="2000" dirty="0"/>
            </a:p>
          </p:txBody>
        </p:sp>
        <p:cxnSp>
          <p:nvCxnSpPr>
            <p:cNvPr id="25" name="Straight Arrow Connector 24"/>
            <p:cNvCxnSpPr/>
            <p:nvPr/>
          </p:nvCxnSpPr>
          <p:spPr>
            <a:xfrm>
              <a:off x="621923" y="3770927"/>
              <a:ext cx="67341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cxnSp>
          <p:nvCxnSpPr>
            <p:cNvPr id="28" name="Straight Arrow Connector 27"/>
            <p:cNvCxnSpPr/>
            <p:nvPr/>
          </p:nvCxnSpPr>
          <p:spPr>
            <a:xfrm>
              <a:off x="2352035" y="2149464"/>
              <a:ext cx="673414" cy="0"/>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29" name="Rectangle 28"/>
            <p:cNvSpPr/>
            <p:nvPr/>
          </p:nvSpPr>
          <p:spPr>
            <a:xfrm>
              <a:off x="3257858" y="1877642"/>
              <a:ext cx="5534804" cy="707886"/>
            </a:xfrm>
            <a:prstGeom prst="rect">
              <a:avLst/>
            </a:prstGeom>
          </p:spPr>
          <p:txBody>
            <a:bodyPr wrap="square">
              <a:spAutoFit/>
            </a:bodyPr>
            <a:lstStyle/>
            <a:p>
              <a:r>
                <a:rPr lang="en-US" sz="2000" dirty="0" smtClean="0"/>
                <a:t>“</a:t>
              </a:r>
              <a:r>
                <a:rPr lang="en-US" sz="2000" dirty="0" err="1" smtClean="0"/>
                <a:t>postmitotic</a:t>
              </a:r>
              <a:r>
                <a:rPr lang="en-US" sz="2000" dirty="0" smtClean="0"/>
                <a:t> </a:t>
              </a:r>
              <a:r>
                <a:rPr lang="en-US" sz="2000" dirty="0"/>
                <a:t>interphase microtubule </a:t>
              </a:r>
              <a:r>
                <a:rPr lang="en-US" sz="2000" dirty="0" smtClean="0"/>
                <a:t>array, </a:t>
              </a:r>
              <a:r>
                <a:rPr lang="en-US" sz="2000" dirty="0"/>
                <a:t>likely reflective of G1-S phases </a:t>
              </a:r>
              <a:r>
                <a:rPr lang="en-US" sz="2000" dirty="0" smtClean="0"/>
                <a:t>“</a:t>
              </a:r>
              <a:endParaRPr lang="en-US" sz="2000" dirty="0"/>
            </a:p>
          </p:txBody>
        </p:sp>
        <p:sp>
          <p:nvSpPr>
            <p:cNvPr id="30" name="Rectangle 29"/>
            <p:cNvSpPr/>
            <p:nvPr/>
          </p:nvSpPr>
          <p:spPr>
            <a:xfrm>
              <a:off x="1535934" y="3770927"/>
              <a:ext cx="7893128" cy="707886"/>
            </a:xfrm>
            <a:prstGeom prst="rect">
              <a:avLst/>
            </a:prstGeom>
          </p:spPr>
          <p:txBody>
            <a:bodyPr wrap="square">
              <a:spAutoFit/>
            </a:bodyPr>
            <a:lstStyle/>
            <a:p>
              <a:r>
                <a:rPr lang="en-US" sz="2000" dirty="0"/>
                <a:t>more cells with S phase microtubule arrays </a:t>
              </a:r>
              <a:r>
                <a:rPr lang="en-US" sz="2000" dirty="0" smtClean="0"/>
                <a:t>phenotype</a:t>
              </a:r>
            </a:p>
            <a:p>
              <a:r>
                <a:rPr lang="en-US" sz="2000" dirty="0"/>
                <a:t>CMPO_0000412</a:t>
              </a:r>
            </a:p>
          </p:txBody>
        </p:sp>
        <p:sp>
          <p:nvSpPr>
            <p:cNvPr id="31" name="Rectangle 30"/>
            <p:cNvSpPr/>
            <p:nvPr/>
          </p:nvSpPr>
          <p:spPr>
            <a:xfrm>
              <a:off x="1529276" y="2938509"/>
              <a:ext cx="8138887" cy="954107"/>
            </a:xfrm>
            <a:prstGeom prst="rect">
              <a:avLst/>
            </a:prstGeom>
          </p:spPr>
          <p:txBody>
            <a:bodyPr wrap="square">
              <a:spAutoFit/>
            </a:bodyPr>
            <a:lstStyle/>
            <a:p>
              <a:r>
                <a:rPr lang="en-US" sz="2000" dirty="0"/>
                <a:t>more cells with G1 phase microtubule arrays </a:t>
              </a:r>
              <a:r>
                <a:rPr lang="en-US" sz="2000" dirty="0" smtClean="0"/>
                <a:t>phenotype</a:t>
              </a:r>
            </a:p>
            <a:p>
              <a:r>
                <a:rPr lang="en-US" sz="2000" dirty="0"/>
                <a:t>CMPO_0000412</a:t>
              </a:r>
            </a:p>
            <a:p>
              <a:endParaRPr lang="en-US" sz="1600" dirty="0"/>
            </a:p>
          </p:txBody>
        </p:sp>
      </p:grpSp>
      <p:pic>
        <p:nvPicPr>
          <p:cNvPr id="15" name="Picture 14"/>
          <p:cNvPicPr>
            <a:picLocks noChangeAspect="1"/>
          </p:cNvPicPr>
          <p:nvPr/>
        </p:nvPicPr>
        <p:blipFill>
          <a:blip r:embed="rId3">
            <a:extLst>
              <a:ext uri="{BEBA8EAE-BF5A-486C-A8C5-ECC9F3942E4B}">
                <a14:imgProps xmlns:a14="http://schemas.microsoft.com/office/drawing/2010/main">
                  <a14:imgLayer r:embed="rId4">
                    <a14:imgEffect>
                      <a14:backgroundRemoval t="6389" b="90000" l="10000" r="90000">
                        <a14:foregroundMark x1="38889" y1="10833" x2="38889" y2="10833"/>
                      </a14:backgroundRemoval>
                    </a14:imgEffect>
                  </a14:imgLayer>
                </a14:imgProps>
              </a:ext>
            </a:extLst>
          </a:blip>
          <a:stretch>
            <a:fillRect/>
          </a:stretch>
        </p:blipFill>
        <p:spPr>
          <a:xfrm>
            <a:off x="6675805" y="29547"/>
            <a:ext cx="1953764" cy="1953764"/>
          </a:xfrm>
          <a:prstGeom prst="rect">
            <a:avLst/>
          </a:prstGeom>
        </p:spPr>
      </p:pic>
    </p:spTree>
    <p:extLst>
      <p:ext uri="{BB962C8B-B14F-4D97-AF65-F5344CB8AC3E}">
        <p14:creationId xmlns:p14="http://schemas.microsoft.com/office/powerpoint/2010/main" val="2577400453"/>
      </p:ext>
    </p:extLst>
  </p:cSld>
  <p:clrMapOvr>
    <a:masterClrMapping/>
  </p:clrMapOvr>
  <mc:AlternateContent xmlns:mc="http://schemas.openxmlformats.org/markup-compatibility/2006" xmlns:p14="http://schemas.microsoft.com/office/powerpoint/2010/main">
    <mc:Choice Requires="p14">
      <p:transition spd="slow" p14:dur="2000" advTm="62418"/>
    </mc:Choice>
    <mc:Fallback xmlns="">
      <p:transition xmlns:p14="http://schemas.microsoft.com/office/powerpoint/2010/main" spd="slow" advTm="62418"/>
    </mc:Fallback>
  </mc:AlternateContent>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16</a:t>
            </a:fld>
            <a:endParaRPr lang="en-US" sz="1200" b="0" i="0" u="none" strike="noStrike" cap="none" baseline="0">
              <a:solidFill>
                <a:srgbClr val="95AFAC"/>
              </a:solidFill>
              <a:latin typeface="Montserrat"/>
              <a:ea typeface="Montserrat"/>
              <a:cs typeface="Montserrat"/>
              <a:sym typeface="Montserrat"/>
            </a:endParaRPr>
          </a:p>
        </p:txBody>
      </p:sp>
      <p:sp>
        <p:nvSpPr>
          <p:cNvPr id="5" name="Title 1"/>
          <p:cNvSpPr>
            <a:spLocks noGrp="1"/>
          </p:cNvSpPr>
          <p:nvPr>
            <p:ph type="title"/>
          </p:nvPr>
        </p:nvSpPr>
        <p:spPr>
          <a:xfrm>
            <a:off x="457200" y="7937"/>
            <a:ext cx="8229600" cy="995362"/>
          </a:xfrm>
        </p:spPr>
        <p:txBody>
          <a:bodyPr>
            <a:normAutofit/>
          </a:bodyPr>
          <a:lstStyle/>
          <a:p>
            <a:r>
              <a:rPr lang="en-US" sz="3600" dirty="0" smtClean="0">
                <a:solidFill>
                  <a:srgbClr val="133476"/>
                </a:solidFill>
                <a:latin typeface="Montserrat"/>
                <a:ea typeface="Montserrat"/>
                <a:cs typeface="Montserrat"/>
                <a:sym typeface="Montserrat"/>
              </a:rPr>
              <a:t>What we haven’t mapped</a:t>
            </a:r>
            <a:endParaRPr lang="en-US" sz="3600" dirty="0">
              <a:solidFill>
                <a:srgbClr val="000090"/>
              </a:solidFill>
            </a:endParaRPr>
          </a:p>
        </p:txBody>
      </p:sp>
      <p:sp>
        <p:nvSpPr>
          <p:cNvPr id="11" name="TextBox 10"/>
          <p:cNvSpPr txBox="1"/>
          <p:nvPr/>
        </p:nvSpPr>
        <p:spPr>
          <a:xfrm>
            <a:off x="457200" y="2911477"/>
            <a:ext cx="8398933" cy="461665"/>
          </a:xfrm>
          <a:prstGeom prst="rect">
            <a:avLst/>
          </a:prstGeom>
          <a:noFill/>
        </p:spPr>
        <p:txBody>
          <a:bodyPr wrap="square" rtlCol="0">
            <a:spAutoFit/>
          </a:bodyPr>
          <a:lstStyle/>
          <a:p>
            <a:pPr lvl="3"/>
            <a:r>
              <a:rPr lang="en-US" sz="2400" b="1" dirty="0" smtClean="0"/>
              <a:t>Vague phenotype descriptions</a:t>
            </a:r>
          </a:p>
        </p:txBody>
      </p:sp>
      <p:sp>
        <p:nvSpPr>
          <p:cNvPr id="8" name="TextBox 7"/>
          <p:cNvSpPr txBox="1"/>
          <p:nvPr/>
        </p:nvSpPr>
        <p:spPr>
          <a:xfrm>
            <a:off x="457200" y="4372361"/>
            <a:ext cx="8398933" cy="461665"/>
          </a:xfrm>
          <a:prstGeom prst="rect">
            <a:avLst/>
          </a:prstGeom>
          <a:noFill/>
        </p:spPr>
        <p:txBody>
          <a:bodyPr wrap="square" rtlCol="0">
            <a:spAutoFit/>
          </a:bodyPr>
          <a:lstStyle/>
          <a:p>
            <a:pPr lvl="3"/>
            <a:r>
              <a:rPr lang="en-US" sz="2400" b="1" dirty="0" smtClean="0"/>
              <a:t>Technical issues</a:t>
            </a:r>
          </a:p>
        </p:txBody>
      </p:sp>
      <p:sp>
        <p:nvSpPr>
          <p:cNvPr id="12" name="Rectangle 11"/>
          <p:cNvSpPr/>
          <p:nvPr/>
        </p:nvSpPr>
        <p:spPr>
          <a:xfrm>
            <a:off x="735084" y="3563789"/>
            <a:ext cx="7951716" cy="400110"/>
          </a:xfrm>
          <a:prstGeom prst="rect">
            <a:avLst/>
          </a:prstGeom>
        </p:spPr>
        <p:txBody>
          <a:bodyPr wrap="none">
            <a:spAutoFit/>
          </a:bodyPr>
          <a:lstStyle/>
          <a:p>
            <a:r>
              <a:rPr lang="en-US" sz="2000" dirty="0">
                <a:latin typeface="Lucida Grande"/>
                <a:ea typeface="Lucida Grande"/>
                <a:cs typeface="Lucida Grande"/>
              </a:rPr>
              <a:t>the smt3allR mutant displays GFP foci not detected in WT cells</a:t>
            </a:r>
            <a:endParaRPr lang="en-US" sz="2000" dirty="0"/>
          </a:p>
        </p:txBody>
      </p:sp>
      <p:sp>
        <p:nvSpPr>
          <p:cNvPr id="13" name="Rectangle 12"/>
          <p:cNvSpPr/>
          <p:nvPr/>
        </p:nvSpPr>
        <p:spPr>
          <a:xfrm>
            <a:off x="1057489" y="4926334"/>
            <a:ext cx="4572000" cy="1015663"/>
          </a:xfrm>
          <a:prstGeom prst="rect">
            <a:avLst/>
          </a:prstGeom>
        </p:spPr>
        <p:txBody>
          <a:bodyPr>
            <a:spAutoFit/>
          </a:bodyPr>
          <a:lstStyle/>
          <a:p>
            <a:r>
              <a:rPr lang="en-US" sz="2000" dirty="0"/>
              <a:t>a</a:t>
            </a:r>
            <a:r>
              <a:rPr lang="en-US" sz="2000" dirty="0" smtClean="0"/>
              <a:t>mbiguous</a:t>
            </a:r>
            <a:endParaRPr lang="en-US" sz="2000" dirty="0"/>
          </a:p>
          <a:p>
            <a:r>
              <a:rPr lang="en-US" sz="2000" dirty="0" smtClean="0"/>
              <a:t>below </a:t>
            </a:r>
            <a:r>
              <a:rPr lang="en-US" sz="2000" dirty="0"/>
              <a:t>threshold</a:t>
            </a:r>
          </a:p>
          <a:p>
            <a:r>
              <a:rPr lang="en-US" sz="2000" dirty="0" smtClean="0"/>
              <a:t>technical </a:t>
            </a:r>
            <a:r>
              <a:rPr lang="en-US" sz="2000" dirty="0"/>
              <a:t>problem</a:t>
            </a:r>
          </a:p>
        </p:txBody>
      </p:sp>
      <p:sp>
        <p:nvSpPr>
          <p:cNvPr id="14" name="TextBox 13"/>
          <p:cNvSpPr txBox="1"/>
          <p:nvPr/>
        </p:nvSpPr>
        <p:spPr>
          <a:xfrm>
            <a:off x="457200" y="1007416"/>
            <a:ext cx="8398933" cy="461665"/>
          </a:xfrm>
          <a:prstGeom prst="rect">
            <a:avLst/>
          </a:prstGeom>
          <a:noFill/>
        </p:spPr>
        <p:txBody>
          <a:bodyPr wrap="square" rtlCol="0">
            <a:spAutoFit/>
          </a:bodyPr>
          <a:lstStyle/>
          <a:p>
            <a:pPr lvl="3"/>
            <a:r>
              <a:rPr lang="en-US" sz="2400" b="1" dirty="0" smtClean="0"/>
              <a:t>Species specific</a:t>
            </a:r>
          </a:p>
        </p:txBody>
      </p:sp>
      <p:sp>
        <p:nvSpPr>
          <p:cNvPr id="15" name="Rectangle 14"/>
          <p:cNvSpPr/>
          <p:nvPr/>
        </p:nvSpPr>
        <p:spPr>
          <a:xfrm>
            <a:off x="1057489" y="1770335"/>
            <a:ext cx="7066228" cy="707886"/>
          </a:xfrm>
          <a:prstGeom prst="rect">
            <a:avLst/>
          </a:prstGeom>
        </p:spPr>
        <p:txBody>
          <a:bodyPr wrap="square">
            <a:spAutoFit/>
          </a:bodyPr>
          <a:lstStyle/>
          <a:p>
            <a:r>
              <a:rPr lang="en-US" sz="2000" dirty="0"/>
              <a:t>the smt3allR mutant has a population of cells that contain GFP signals between mother and daughter cells</a:t>
            </a:r>
          </a:p>
        </p:txBody>
      </p:sp>
    </p:spTree>
    <p:extLst>
      <p:ext uri="{BB962C8B-B14F-4D97-AF65-F5344CB8AC3E}">
        <p14:creationId xmlns:p14="http://schemas.microsoft.com/office/powerpoint/2010/main" val="2930348603"/>
      </p:ext>
    </p:extLst>
  </p:cSld>
  <p:clrMapOvr>
    <a:masterClrMapping/>
  </p:clrMapOvr>
  <mc:AlternateContent xmlns:mc="http://schemas.openxmlformats.org/markup-compatibility/2006" xmlns:p14="http://schemas.microsoft.com/office/powerpoint/2010/main">
    <mc:Choice Requires="p14">
      <p:transition spd="slow" p14:dur="2000" advTm="104110"/>
    </mc:Choice>
    <mc:Fallback xmlns="">
      <p:transition xmlns:p14="http://schemas.microsoft.com/office/powerpoint/2010/main" spd="slow" advTm="104110"/>
    </mc:Fallback>
  </mc:AlternateContent>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133476"/>
                </a:solidFill>
                <a:latin typeface="Montserrat"/>
                <a:ea typeface="Montserrat"/>
                <a:cs typeface="Montserrat"/>
                <a:sym typeface="Montserrat"/>
              </a:rPr>
              <a:t>How many phenotypes have a mapping?</a:t>
            </a:r>
            <a:endParaRPr lang="en-US" sz="3600"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17</a:t>
            </a:fld>
            <a:endParaRPr lang="en-US" sz="1200" b="0" i="0" u="none" strike="noStrike" cap="none" baseline="0">
              <a:solidFill>
                <a:srgbClr val="95AFAC"/>
              </a:solidFill>
              <a:latin typeface="Montserrat"/>
              <a:ea typeface="Montserrat"/>
              <a:cs typeface="Montserrat"/>
              <a:sym typeface="Montserrat"/>
            </a:endParaRPr>
          </a:p>
        </p:txBody>
      </p:sp>
      <p:sp>
        <p:nvSpPr>
          <p:cNvPr id="12" name="Rectangle 11"/>
          <p:cNvSpPr/>
          <p:nvPr/>
        </p:nvSpPr>
        <p:spPr>
          <a:xfrm>
            <a:off x="1490122" y="4553453"/>
            <a:ext cx="6228876" cy="523220"/>
          </a:xfrm>
          <a:prstGeom prst="rect">
            <a:avLst/>
          </a:prstGeom>
        </p:spPr>
        <p:txBody>
          <a:bodyPr wrap="square">
            <a:spAutoFit/>
          </a:bodyPr>
          <a:lstStyle/>
          <a:p>
            <a:pPr lvl="0"/>
            <a:r>
              <a:rPr lang="en-US" sz="2800" dirty="0"/>
              <a:t>7 phenotypes in more than one study</a:t>
            </a:r>
          </a:p>
        </p:txBody>
      </p:sp>
      <p:sp>
        <p:nvSpPr>
          <p:cNvPr id="15" name="Rectangle 14"/>
          <p:cNvSpPr/>
          <p:nvPr/>
        </p:nvSpPr>
        <p:spPr>
          <a:xfrm>
            <a:off x="1490122" y="2986613"/>
            <a:ext cx="6838477" cy="954107"/>
          </a:xfrm>
          <a:prstGeom prst="rect">
            <a:avLst/>
          </a:prstGeom>
        </p:spPr>
        <p:txBody>
          <a:bodyPr wrap="square">
            <a:spAutoFit/>
          </a:bodyPr>
          <a:lstStyle/>
          <a:p>
            <a:pPr lvl="0"/>
            <a:r>
              <a:rPr lang="en-US" sz="2800" dirty="0" smtClean="0"/>
              <a:t>84% of phenotypes mapped to ontology term</a:t>
            </a:r>
            <a:endParaRPr lang="en-US" sz="2800" dirty="0"/>
          </a:p>
        </p:txBody>
      </p:sp>
      <p:sp>
        <p:nvSpPr>
          <p:cNvPr id="3" name="TextBox 2"/>
          <p:cNvSpPr txBox="1"/>
          <p:nvPr/>
        </p:nvSpPr>
        <p:spPr>
          <a:xfrm>
            <a:off x="1490122" y="1361014"/>
            <a:ext cx="7397276" cy="1384995"/>
          </a:xfrm>
          <a:prstGeom prst="rect">
            <a:avLst/>
          </a:prstGeom>
          <a:noFill/>
        </p:spPr>
        <p:txBody>
          <a:bodyPr wrap="square" rtlCol="0">
            <a:spAutoFit/>
          </a:bodyPr>
          <a:lstStyle/>
          <a:p>
            <a:r>
              <a:rPr lang="en-US" sz="2800" dirty="0" smtClean="0"/>
              <a:t>Every study curated has some phenotypes mapped to an ontology term, 9/11 have all mapped</a:t>
            </a:r>
            <a:endParaRPr lang="en-US" sz="2800" dirty="0"/>
          </a:p>
        </p:txBody>
      </p:sp>
      <p:pic>
        <p:nvPicPr>
          <p:cNvPr id="6" name="Picture 5"/>
          <p:cNvPicPr>
            <a:picLocks noChangeAspect="1"/>
          </p:cNvPicPr>
          <p:nvPr/>
        </p:nvPicPr>
        <p:blipFill>
          <a:blip r:embed="rId3"/>
          <a:stretch>
            <a:fillRect/>
          </a:stretch>
        </p:blipFill>
        <p:spPr>
          <a:xfrm>
            <a:off x="758462" y="1642533"/>
            <a:ext cx="544832" cy="504821"/>
          </a:xfrm>
          <a:prstGeom prst="rect">
            <a:avLst/>
          </a:prstGeom>
        </p:spPr>
      </p:pic>
      <p:pic>
        <p:nvPicPr>
          <p:cNvPr id="10" name="Picture 9"/>
          <p:cNvPicPr>
            <a:picLocks noChangeAspect="1"/>
          </p:cNvPicPr>
          <p:nvPr/>
        </p:nvPicPr>
        <p:blipFill>
          <a:blip r:embed="rId3"/>
          <a:stretch>
            <a:fillRect/>
          </a:stretch>
        </p:blipFill>
        <p:spPr>
          <a:xfrm>
            <a:off x="859489" y="3101967"/>
            <a:ext cx="544832" cy="504821"/>
          </a:xfrm>
          <a:prstGeom prst="rect">
            <a:avLst/>
          </a:prstGeom>
        </p:spPr>
      </p:pic>
      <p:pic>
        <p:nvPicPr>
          <p:cNvPr id="11" name="Picture 10"/>
          <p:cNvPicPr>
            <a:picLocks noChangeAspect="1"/>
          </p:cNvPicPr>
          <p:nvPr/>
        </p:nvPicPr>
        <p:blipFill>
          <a:blip r:embed="rId3"/>
          <a:stretch>
            <a:fillRect/>
          </a:stretch>
        </p:blipFill>
        <p:spPr>
          <a:xfrm>
            <a:off x="960516" y="4571852"/>
            <a:ext cx="544832" cy="504821"/>
          </a:xfrm>
          <a:prstGeom prst="rect">
            <a:avLst/>
          </a:prstGeom>
        </p:spPr>
      </p:pic>
    </p:spTree>
    <p:extLst>
      <p:ext uri="{BB962C8B-B14F-4D97-AF65-F5344CB8AC3E}">
        <p14:creationId xmlns:p14="http://schemas.microsoft.com/office/powerpoint/2010/main" val="2022001715"/>
      </p:ext>
    </p:extLst>
  </p:cSld>
  <p:clrMapOvr>
    <a:masterClrMapping/>
  </p:clrMapOvr>
  <mc:AlternateContent xmlns:mc="http://schemas.openxmlformats.org/markup-compatibility/2006" xmlns:p14="http://schemas.microsoft.com/office/powerpoint/2010/main">
    <mc:Choice Requires="p14">
      <p:transition spd="slow" p14:dur="2000" advTm="42586"/>
    </mc:Choice>
    <mc:Fallback xmlns="">
      <p:transition xmlns:p14="http://schemas.microsoft.com/office/powerpoint/2010/main" spd="slow" advTm="42586"/>
    </mc:Fallback>
  </mc:AlternateContent>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133476"/>
                </a:solidFill>
                <a:latin typeface="Montserrat"/>
                <a:ea typeface="Montserrat"/>
                <a:cs typeface="Montserrat"/>
                <a:sym typeface="Montserrat"/>
              </a:rPr>
              <a:t>Future plans</a:t>
            </a:r>
            <a:endParaRPr lang="en-US" sz="3600" dirty="0">
              <a:solidFill>
                <a:srgbClr val="000090"/>
              </a:solidFill>
            </a:endParaRPr>
          </a:p>
        </p:txBody>
      </p:sp>
      <p:sp>
        <p:nvSpPr>
          <p:cNvPr id="3" name="Text Placeholder 2"/>
          <p:cNvSpPr>
            <a:spLocks noGrp="1"/>
          </p:cNvSpPr>
          <p:nvPr>
            <p:ph type="body" idx="1"/>
          </p:nvPr>
        </p:nvSpPr>
        <p:spPr>
          <a:xfrm>
            <a:off x="457200" y="1028700"/>
            <a:ext cx="8699500" cy="2341033"/>
          </a:xfrm>
        </p:spPr>
        <p:txBody>
          <a:bodyPr/>
          <a:lstStyle/>
          <a:p>
            <a:pPr>
              <a:buFont typeface="Arial"/>
              <a:buChar char="•"/>
            </a:pPr>
            <a:r>
              <a:rPr lang="en-US" sz="2400" b="1" dirty="0"/>
              <a:t>Build query interface to utilize </a:t>
            </a:r>
            <a:r>
              <a:rPr lang="en-US" sz="2400" b="1" dirty="0" smtClean="0"/>
              <a:t>ontologies</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18</a:t>
            </a:fld>
            <a:endParaRPr lang="en-US" sz="1200" b="0" i="0" u="none" strike="noStrike" cap="none" baseline="0">
              <a:solidFill>
                <a:srgbClr val="95AFAC"/>
              </a:solidFill>
              <a:latin typeface="Montserrat"/>
              <a:ea typeface="Montserrat"/>
              <a:cs typeface="Montserrat"/>
              <a:sym typeface="Montserrat"/>
            </a:endParaRPr>
          </a:p>
        </p:txBody>
      </p:sp>
      <p:sp>
        <p:nvSpPr>
          <p:cNvPr id="6" name="TextBox 5"/>
          <p:cNvSpPr txBox="1"/>
          <p:nvPr/>
        </p:nvSpPr>
        <p:spPr>
          <a:xfrm>
            <a:off x="7161654" y="7269907"/>
            <a:ext cx="1938420" cy="523220"/>
          </a:xfrm>
          <a:prstGeom prst="rect">
            <a:avLst/>
          </a:prstGeom>
          <a:noFill/>
        </p:spPr>
        <p:txBody>
          <a:bodyPr wrap="square" rtlCol="0">
            <a:spAutoFit/>
          </a:bodyPr>
          <a:lstStyle/>
          <a:p>
            <a:pPr algn="ctr"/>
            <a:r>
              <a:rPr lang="en-US" dirty="0" err="1"/>
              <a:t>graped</a:t>
            </a:r>
            <a:r>
              <a:rPr lang="en-US" dirty="0"/>
              <a:t> micronucleus </a:t>
            </a:r>
            <a:endParaRPr lang="en-US" dirty="0" smtClean="0"/>
          </a:p>
          <a:p>
            <a:pPr algn="ctr"/>
            <a:r>
              <a:rPr lang="en-US" dirty="0" smtClean="0"/>
              <a:t>CMPO_0000156</a:t>
            </a:r>
            <a:endParaRPr lang="en-US" dirty="0"/>
          </a:p>
        </p:txBody>
      </p:sp>
      <p:pic>
        <p:nvPicPr>
          <p:cNvPr id="5" name="Picture 4" descr="Screen Shot 2015-11-10 at 21.45.54.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6266" y="1789321"/>
            <a:ext cx="8795881" cy="4476012"/>
          </a:xfrm>
          <a:prstGeom prst="rect">
            <a:avLst/>
          </a:prstGeom>
        </p:spPr>
      </p:pic>
    </p:spTree>
    <p:extLst>
      <p:ext uri="{BB962C8B-B14F-4D97-AF65-F5344CB8AC3E}">
        <p14:creationId xmlns:p14="http://schemas.microsoft.com/office/powerpoint/2010/main" val="1416847519"/>
      </p:ext>
    </p:extLst>
  </p:cSld>
  <p:clrMapOvr>
    <a:masterClrMapping/>
  </p:clrMapOvr>
  <mc:AlternateContent xmlns:mc="http://schemas.openxmlformats.org/markup-compatibility/2006" xmlns:p14="http://schemas.microsoft.com/office/powerpoint/2010/main">
    <mc:Choice Requires="p14">
      <p:transition spd="slow" p14:dur="2000" advTm="42086"/>
    </mc:Choice>
    <mc:Fallback xmlns="">
      <p:transition xmlns:p14="http://schemas.microsoft.com/office/powerpoint/2010/main" spd="slow" advTm="42086"/>
    </mc:Fallback>
  </mc:AlternateContent>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19</a:t>
            </a:fld>
            <a:endParaRPr lang="en-US" sz="1200" b="0" i="0" u="none" strike="noStrike" cap="none" baseline="0">
              <a:solidFill>
                <a:srgbClr val="95AFAC"/>
              </a:solidFill>
              <a:latin typeface="Montserrat"/>
              <a:ea typeface="Montserrat"/>
              <a:cs typeface="Montserrat"/>
              <a:sym typeface="Montserrat"/>
            </a:endParaRPr>
          </a:p>
        </p:txBody>
      </p:sp>
      <p:pic>
        <p:nvPicPr>
          <p:cNvPr id="7" name="Picture 6" descr="Screen Shot 2015-11-06 at 10.16.21.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99967" y="1349911"/>
            <a:ext cx="7023750" cy="4673390"/>
          </a:xfrm>
          <a:prstGeom prst="rect">
            <a:avLst/>
          </a:prstGeom>
          <a:ln>
            <a:solidFill>
              <a:srgbClr val="000090"/>
            </a:solidFill>
          </a:ln>
        </p:spPr>
      </p:pic>
      <p:sp>
        <p:nvSpPr>
          <p:cNvPr id="8" name="Title 7"/>
          <p:cNvSpPr>
            <a:spLocks noGrp="1"/>
          </p:cNvSpPr>
          <p:nvPr>
            <p:ph type="title"/>
          </p:nvPr>
        </p:nvSpPr>
        <p:spPr/>
        <p:txBody>
          <a:bodyPr/>
          <a:lstStyle/>
          <a:p>
            <a:r>
              <a:rPr lang="en-US" sz="3600" dirty="0" smtClean="0">
                <a:solidFill>
                  <a:srgbClr val="133476"/>
                </a:solidFill>
                <a:latin typeface="Montserrat"/>
                <a:ea typeface="Montserrat"/>
                <a:cs typeface="Montserrat"/>
                <a:sym typeface="Montserrat"/>
              </a:rPr>
              <a:t>Term suggestion and query expansion</a:t>
            </a:r>
            <a:endParaRPr lang="en-US" sz="3600" dirty="0">
              <a:solidFill>
                <a:srgbClr val="000090"/>
              </a:solidFill>
            </a:endParaRPr>
          </a:p>
        </p:txBody>
      </p:sp>
    </p:spTree>
    <p:extLst>
      <p:ext uri="{BB962C8B-B14F-4D97-AF65-F5344CB8AC3E}">
        <p14:creationId xmlns:p14="http://schemas.microsoft.com/office/powerpoint/2010/main" val="1450605871"/>
      </p:ext>
    </p:extLst>
  </p:cSld>
  <p:clrMapOvr>
    <a:masterClrMapping/>
  </p:clrMapOvr>
  <mc:AlternateContent xmlns:mc="http://schemas.openxmlformats.org/markup-compatibility/2006" xmlns:p14="http://schemas.microsoft.com/office/powerpoint/2010/main">
    <mc:Choice Requires="p14">
      <p:transition spd="slow" p14:dur="2000" advTm="33405"/>
    </mc:Choice>
    <mc:Fallback xmlns="">
      <p:transition xmlns:p14="http://schemas.microsoft.com/office/powerpoint/2010/main" spd="slow" advTm="33405"/>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noFill/>
          <a:ln>
            <a:noFill/>
          </a:ln>
        </p:spPr>
        <p:txBody>
          <a:bodyPr lIns="91425" tIns="91425" rIns="91425" bIns="91425" anchor="ctr" anchorCtr="0"/>
          <a:lstStyle/>
          <a:p>
            <a:r>
              <a:rPr lang="en-US" sz="3600" dirty="0">
                <a:solidFill>
                  <a:srgbClr val="FFFFFF"/>
                </a:solidFill>
                <a:latin typeface="Montserrat"/>
                <a:ea typeface="Montserrat"/>
                <a:cs typeface="Montserrat"/>
              </a:rPr>
              <a:t>The </a:t>
            </a:r>
            <a:r>
              <a:rPr lang="en-US" sz="3600" dirty="0" smtClean="0">
                <a:solidFill>
                  <a:srgbClr val="FFFFFF"/>
                </a:solidFill>
                <a:latin typeface="Montserrat"/>
                <a:ea typeface="Montserrat"/>
                <a:cs typeface="Montserrat"/>
              </a:rPr>
              <a:t>image </a:t>
            </a:r>
            <a:r>
              <a:rPr lang="en-US" sz="3600" dirty="0">
                <a:solidFill>
                  <a:srgbClr val="FFFFFF"/>
                </a:solidFill>
                <a:latin typeface="Montserrat"/>
                <a:ea typeface="Montserrat"/>
                <a:cs typeface="Montserrat"/>
              </a:rPr>
              <a:t>p</a:t>
            </a:r>
            <a:r>
              <a:rPr lang="en-US" sz="3600" dirty="0" smtClean="0">
                <a:solidFill>
                  <a:srgbClr val="FFFFFF"/>
                </a:solidFill>
                <a:latin typeface="Montserrat"/>
                <a:ea typeface="Montserrat"/>
                <a:cs typeface="Montserrat"/>
              </a:rPr>
              <a:t>roblem</a:t>
            </a:r>
            <a:r>
              <a:rPr lang="en-US" sz="3600" dirty="0">
                <a:solidFill>
                  <a:srgbClr val="FFFFFF"/>
                </a:solidFill>
                <a:latin typeface="Montserrat"/>
                <a:ea typeface="Montserrat"/>
                <a:cs typeface="Montserrat"/>
              </a:rPr>
              <a:t>…is </a:t>
            </a:r>
            <a:r>
              <a:rPr lang="en-US" sz="3600" dirty="0" smtClean="0">
                <a:solidFill>
                  <a:srgbClr val="FFFFFF"/>
                </a:solidFill>
                <a:latin typeface="Montserrat"/>
                <a:ea typeface="Montserrat"/>
                <a:cs typeface="Montserrat"/>
              </a:rPr>
              <a:t>ubiquitous</a:t>
            </a:r>
            <a:endParaRPr lang="en-US" sz="3600" dirty="0">
              <a:solidFill>
                <a:srgbClr val="FFFFFF"/>
              </a:solidFill>
              <a:latin typeface="Montserrat"/>
              <a:ea typeface="Montserrat"/>
              <a:cs typeface="Montserrat"/>
            </a:endParaRPr>
          </a:p>
        </p:txBody>
      </p:sp>
      <p:sp>
        <p:nvSpPr>
          <p:cNvPr id="6" name="Content Placeholder 5"/>
          <p:cNvSpPr>
            <a:spLocks noGrp="1"/>
          </p:cNvSpPr>
          <p:nvPr>
            <p:ph idx="1"/>
          </p:nvPr>
        </p:nvSpPr>
        <p:spPr>
          <a:xfrm>
            <a:off x="6707083" y="4362907"/>
            <a:ext cx="2066516" cy="1301569"/>
          </a:xfrm>
        </p:spPr>
        <p:txBody>
          <a:bodyPr>
            <a:noAutofit/>
          </a:bodyPr>
          <a:lstStyle/>
          <a:p>
            <a:pPr algn="ctr"/>
            <a:r>
              <a:rPr lang="en-US" sz="1800" dirty="0" smtClean="0"/>
              <a:t>A pretty picture? </a:t>
            </a:r>
          </a:p>
          <a:p>
            <a:pPr algn="ctr"/>
            <a:r>
              <a:rPr lang="en-US" sz="1800" dirty="0" smtClean="0"/>
              <a:t>A measurement?</a:t>
            </a:r>
          </a:p>
          <a:p>
            <a:pPr algn="ctr"/>
            <a:r>
              <a:rPr lang="en-US" sz="1800" dirty="0" smtClean="0"/>
              <a:t>A resource?</a:t>
            </a:r>
            <a:endParaRPr lang="en-US" sz="1800" dirty="0"/>
          </a:p>
        </p:txBody>
      </p:sp>
      <p:sp>
        <p:nvSpPr>
          <p:cNvPr id="21" name="TextBox 20"/>
          <p:cNvSpPr txBox="1"/>
          <p:nvPr/>
        </p:nvSpPr>
        <p:spPr>
          <a:xfrm>
            <a:off x="4871401" y="3091645"/>
            <a:ext cx="1600200" cy="307777"/>
          </a:xfrm>
          <a:prstGeom prst="rect">
            <a:avLst/>
          </a:prstGeom>
          <a:noFill/>
        </p:spPr>
        <p:txBody>
          <a:bodyPr wrap="square" rtlCol="0">
            <a:spAutoFit/>
          </a:bodyPr>
          <a:lstStyle/>
          <a:p>
            <a:pPr algn="ctr"/>
            <a:r>
              <a:rPr lang="en-US" sz="1400" dirty="0" smtClean="0">
                <a:solidFill>
                  <a:srgbClr val="FFFFFF"/>
                </a:solidFill>
                <a:latin typeface="Open Sans Semibold"/>
                <a:cs typeface="Open Sans Semibold"/>
              </a:rPr>
              <a:t>Dynamics</a:t>
            </a:r>
            <a:endParaRPr lang="en-US" sz="1400" dirty="0">
              <a:solidFill>
                <a:srgbClr val="FFFFFF"/>
              </a:solidFill>
              <a:latin typeface="Open Sans Semibold"/>
              <a:cs typeface="Open Sans Semibold"/>
            </a:endParaRPr>
          </a:p>
        </p:txBody>
      </p:sp>
      <p:grpSp>
        <p:nvGrpSpPr>
          <p:cNvPr id="24" name="Group 23"/>
          <p:cNvGrpSpPr/>
          <p:nvPr/>
        </p:nvGrpSpPr>
        <p:grpSpPr>
          <a:xfrm>
            <a:off x="353568" y="1221569"/>
            <a:ext cx="1709928" cy="2034173"/>
            <a:chOff x="152399" y="2057399"/>
            <a:chExt cx="1709928" cy="2034173"/>
          </a:xfrm>
        </p:grpSpPr>
        <p:pic>
          <p:nvPicPr>
            <p:cNvPr id="22" name="Picture 21"/>
            <p:cNvPicPr>
              <a:picLocks noChangeArrowheads="1"/>
            </p:cNvPicPr>
            <p:nvPr/>
          </p:nvPicPr>
          <p:blipFill>
            <a:blip r:embed="rId3"/>
            <a:srcRect l="49554"/>
            <a:stretch>
              <a:fillRect/>
            </a:stretch>
          </p:blipFill>
          <p:spPr bwMode="auto">
            <a:xfrm>
              <a:off x="152399" y="2057399"/>
              <a:ext cx="1709928" cy="1709928"/>
            </a:xfrm>
            <a:prstGeom prst="ellipse">
              <a:avLst/>
            </a:prstGeom>
            <a:ln w="28575" cmpd="sng">
              <a:solidFill>
                <a:schemeClr val="bg1"/>
              </a:solidFill>
            </a:ln>
          </p:spPr>
        </p:pic>
        <p:sp>
          <p:nvSpPr>
            <p:cNvPr id="23" name="TextBox 22"/>
            <p:cNvSpPr txBox="1"/>
            <p:nvPr/>
          </p:nvSpPr>
          <p:spPr>
            <a:xfrm>
              <a:off x="207263" y="3783795"/>
              <a:ext cx="1600200" cy="307777"/>
            </a:xfrm>
            <a:prstGeom prst="rect">
              <a:avLst/>
            </a:prstGeom>
            <a:noFill/>
          </p:spPr>
          <p:txBody>
            <a:bodyPr wrap="square" rtlCol="0">
              <a:spAutoFit/>
            </a:bodyPr>
            <a:lstStyle/>
            <a:p>
              <a:pPr algn="ctr"/>
              <a:r>
                <a:rPr lang="en-US" sz="1400" dirty="0" smtClean="0">
                  <a:solidFill>
                    <a:srgbClr val="FFFFFF"/>
                  </a:solidFill>
                  <a:latin typeface="Open Sans Semibold"/>
                  <a:cs typeface="Open Sans Semibold"/>
                </a:rPr>
                <a:t>Organelles</a:t>
              </a:r>
              <a:endParaRPr lang="en-US" sz="1400" dirty="0">
                <a:solidFill>
                  <a:srgbClr val="FFFFFF"/>
                </a:solidFill>
                <a:latin typeface="Open Sans Semibold"/>
                <a:cs typeface="Open Sans Semibold"/>
              </a:endParaRPr>
            </a:p>
          </p:txBody>
        </p:sp>
      </p:grpSp>
      <p:grpSp>
        <p:nvGrpSpPr>
          <p:cNvPr id="40" name="Group 39"/>
          <p:cNvGrpSpPr/>
          <p:nvPr/>
        </p:nvGrpSpPr>
        <p:grpSpPr>
          <a:xfrm>
            <a:off x="2539640" y="1595635"/>
            <a:ext cx="1783080" cy="2110980"/>
            <a:chOff x="2029460" y="4040772"/>
            <a:chExt cx="1783080" cy="2110980"/>
          </a:xfrm>
        </p:grpSpPr>
        <p:pic>
          <p:nvPicPr>
            <p:cNvPr id="26" name="Picture 25" descr="hilary_1"/>
            <p:cNvPicPr>
              <a:picLocks noChangeArrowheads="1"/>
            </p:cNvPicPr>
            <p:nvPr/>
          </p:nvPicPr>
          <p:blipFill rotWithShape="1">
            <a:blip r:embed="rId4"/>
            <a:srcRect l="14758" r="4771"/>
            <a:stretch/>
          </p:blipFill>
          <p:spPr bwMode="auto">
            <a:xfrm>
              <a:off x="2029460" y="4040772"/>
              <a:ext cx="1783080" cy="1779588"/>
            </a:xfrm>
            <a:prstGeom prst="ellipse">
              <a:avLst/>
            </a:prstGeom>
            <a:ln w="28575" cmpd="sng">
              <a:solidFill>
                <a:schemeClr val="bg1"/>
              </a:solidFill>
            </a:ln>
          </p:spPr>
        </p:pic>
        <p:sp>
          <p:nvSpPr>
            <p:cNvPr id="27" name="TextBox 26"/>
            <p:cNvSpPr txBox="1"/>
            <p:nvPr/>
          </p:nvSpPr>
          <p:spPr>
            <a:xfrm>
              <a:off x="2120900" y="5843975"/>
              <a:ext cx="1600200" cy="307777"/>
            </a:xfrm>
            <a:prstGeom prst="rect">
              <a:avLst/>
            </a:prstGeom>
            <a:noFill/>
          </p:spPr>
          <p:txBody>
            <a:bodyPr wrap="square" rtlCol="0">
              <a:spAutoFit/>
            </a:bodyPr>
            <a:lstStyle/>
            <a:p>
              <a:pPr algn="ctr"/>
              <a:r>
                <a:rPr lang="en-US" sz="1400" dirty="0" smtClean="0">
                  <a:solidFill>
                    <a:srgbClr val="FFFFFF"/>
                  </a:solidFill>
                  <a:latin typeface="Open Sans Semibold"/>
                  <a:cs typeface="Open Sans Semibold"/>
                </a:rPr>
                <a:t>Cells</a:t>
              </a:r>
              <a:endParaRPr lang="en-US" sz="1400" dirty="0">
                <a:solidFill>
                  <a:srgbClr val="FFFFFF"/>
                </a:solidFill>
                <a:latin typeface="Open Sans Semibold"/>
                <a:cs typeface="Open Sans Semibold"/>
              </a:endParaRPr>
            </a:p>
          </p:txBody>
        </p:sp>
      </p:grpSp>
      <p:grpSp>
        <p:nvGrpSpPr>
          <p:cNvPr id="30" name="Group 29"/>
          <p:cNvGrpSpPr/>
          <p:nvPr/>
        </p:nvGrpSpPr>
        <p:grpSpPr>
          <a:xfrm>
            <a:off x="319532" y="3873190"/>
            <a:ext cx="1778000" cy="2314506"/>
            <a:chOff x="2032000" y="1511300"/>
            <a:chExt cx="1778000" cy="2314506"/>
          </a:xfrm>
        </p:grpSpPr>
        <p:pic>
          <p:nvPicPr>
            <p:cNvPr id="28" name="Picture 16" descr="Composite"/>
            <p:cNvPicPr>
              <a:picLocks noChangeArrowheads="1"/>
            </p:cNvPicPr>
            <p:nvPr/>
          </p:nvPicPr>
          <p:blipFill>
            <a:blip r:embed="rId5"/>
            <a:srcRect/>
            <a:stretch>
              <a:fillRect/>
            </a:stretch>
          </p:blipFill>
          <p:spPr bwMode="auto">
            <a:xfrm>
              <a:off x="2032000" y="1511300"/>
              <a:ext cx="1778000" cy="1783080"/>
            </a:xfrm>
            <a:prstGeom prst="ellipse">
              <a:avLst/>
            </a:prstGeom>
            <a:ln w="28575" cmpd="sng">
              <a:solidFill>
                <a:schemeClr val="bg1"/>
              </a:solidFill>
            </a:ln>
          </p:spPr>
        </p:pic>
        <p:sp>
          <p:nvSpPr>
            <p:cNvPr id="29" name="TextBox 28"/>
            <p:cNvSpPr txBox="1"/>
            <p:nvPr/>
          </p:nvSpPr>
          <p:spPr>
            <a:xfrm>
              <a:off x="2075180" y="3302586"/>
              <a:ext cx="1691640" cy="523220"/>
            </a:xfrm>
            <a:prstGeom prst="rect">
              <a:avLst/>
            </a:prstGeom>
            <a:noFill/>
          </p:spPr>
          <p:txBody>
            <a:bodyPr wrap="square" rtlCol="0">
              <a:spAutoFit/>
            </a:bodyPr>
            <a:lstStyle/>
            <a:p>
              <a:pPr algn="ctr"/>
              <a:r>
                <a:rPr lang="en-US" sz="1400" dirty="0" smtClean="0">
                  <a:solidFill>
                    <a:srgbClr val="FFFFFF"/>
                  </a:solidFill>
                  <a:latin typeface="Open Sans Semibold"/>
                  <a:cs typeface="Open Sans Semibold"/>
                </a:rPr>
                <a:t>Lead Discovery Target Validation</a:t>
              </a:r>
              <a:endParaRPr lang="en-US" sz="1400" dirty="0">
                <a:solidFill>
                  <a:srgbClr val="FFFFFF"/>
                </a:solidFill>
                <a:latin typeface="Open Sans Semibold"/>
                <a:cs typeface="Open Sans Semibold"/>
              </a:endParaRPr>
            </a:p>
          </p:txBody>
        </p:sp>
      </p:grpSp>
      <p:grpSp>
        <p:nvGrpSpPr>
          <p:cNvPr id="34" name="Group 33"/>
          <p:cNvGrpSpPr/>
          <p:nvPr/>
        </p:nvGrpSpPr>
        <p:grpSpPr>
          <a:xfrm>
            <a:off x="7054596" y="1006355"/>
            <a:ext cx="1664208" cy="1971864"/>
            <a:chOff x="6534150" y="997744"/>
            <a:chExt cx="1664208" cy="1971864"/>
          </a:xfrm>
        </p:grpSpPr>
        <p:pic>
          <p:nvPicPr>
            <p:cNvPr id="31" name="Picture 20"/>
            <p:cNvPicPr>
              <a:picLocks noChangeArrowheads="1"/>
            </p:cNvPicPr>
            <p:nvPr/>
          </p:nvPicPr>
          <p:blipFill>
            <a:blip r:embed="rId6"/>
            <a:srcRect/>
            <a:stretch>
              <a:fillRect/>
            </a:stretch>
          </p:blipFill>
          <p:spPr bwMode="auto">
            <a:xfrm>
              <a:off x="6534150" y="997744"/>
              <a:ext cx="1664208" cy="1662112"/>
            </a:xfrm>
            <a:prstGeom prst="ellipse">
              <a:avLst/>
            </a:prstGeom>
            <a:ln w="28575" cmpd="sng">
              <a:solidFill>
                <a:schemeClr val="bg1"/>
              </a:solidFill>
            </a:ln>
          </p:spPr>
        </p:pic>
        <p:sp>
          <p:nvSpPr>
            <p:cNvPr id="33" name="TextBox 32"/>
            <p:cNvSpPr txBox="1"/>
            <p:nvPr/>
          </p:nvSpPr>
          <p:spPr>
            <a:xfrm>
              <a:off x="6566154" y="2661831"/>
              <a:ext cx="1600200" cy="307777"/>
            </a:xfrm>
            <a:prstGeom prst="rect">
              <a:avLst/>
            </a:prstGeom>
            <a:noFill/>
          </p:spPr>
          <p:txBody>
            <a:bodyPr wrap="square" rtlCol="0">
              <a:spAutoFit/>
            </a:bodyPr>
            <a:lstStyle/>
            <a:p>
              <a:pPr algn="ctr"/>
              <a:r>
                <a:rPr lang="en-US" sz="1400" dirty="0" smtClean="0">
                  <a:solidFill>
                    <a:srgbClr val="FFFFFF"/>
                  </a:solidFill>
                  <a:latin typeface="Open Sans Semibold"/>
                  <a:cs typeface="Open Sans Semibold"/>
                </a:rPr>
                <a:t>Physiology</a:t>
              </a:r>
              <a:endParaRPr lang="en-US" sz="1400" dirty="0">
                <a:solidFill>
                  <a:srgbClr val="FFFFFF"/>
                </a:solidFill>
                <a:latin typeface="Open Sans Semibold"/>
                <a:cs typeface="Open Sans Semibold"/>
              </a:endParaRPr>
            </a:p>
          </p:txBody>
        </p:sp>
      </p:grpSp>
      <p:grpSp>
        <p:nvGrpSpPr>
          <p:cNvPr id="37" name="Group 36"/>
          <p:cNvGrpSpPr/>
          <p:nvPr/>
        </p:nvGrpSpPr>
        <p:grpSpPr>
          <a:xfrm>
            <a:off x="2458212" y="4255898"/>
            <a:ext cx="1682496" cy="1998852"/>
            <a:chOff x="4267201" y="4248150"/>
            <a:chExt cx="1682496" cy="1998852"/>
          </a:xfrm>
        </p:grpSpPr>
        <p:pic>
          <p:nvPicPr>
            <p:cNvPr id="35" name="Picture 34"/>
            <p:cNvPicPr>
              <a:picLocks/>
            </p:cNvPicPr>
            <p:nvPr/>
          </p:nvPicPr>
          <p:blipFill>
            <a:blip r:embed="rId7"/>
            <a:stretch>
              <a:fillRect/>
            </a:stretch>
          </p:blipFill>
          <p:spPr>
            <a:xfrm>
              <a:off x="4267201" y="4248150"/>
              <a:ext cx="1682496" cy="1676400"/>
            </a:xfrm>
            <a:prstGeom prst="ellipse">
              <a:avLst/>
            </a:prstGeom>
            <a:ln w="28575" cmpd="sng">
              <a:solidFill>
                <a:schemeClr val="bg1"/>
              </a:solidFill>
            </a:ln>
          </p:spPr>
        </p:pic>
        <p:sp>
          <p:nvSpPr>
            <p:cNvPr id="36" name="TextBox 35"/>
            <p:cNvSpPr txBox="1"/>
            <p:nvPr/>
          </p:nvSpPr>
          <p:spPr>
            <a:xfrm>
              <a:off x="4308349" y="5939225"/>
              <a:ext cx="1600200" cy="307777"/>
            </a:xfrm>
            <a:prstGeom prst="rect">
              <a:avLst/>
            </a:prstGeom>
            <a:noFill/>
          </p:spPr>
          <p:txBody>
            <a:bodyPr wrap="square" rtlCol="0">
              <a:spAutoFit/>
            </a:bodyPr>
            <a:lstStyle/>
            <a:p>
              <a:pPr algn="ctr"/>
              <a:r>
                <a:rPr lang="en-US" sz="1400" dirty="0" smtClean="0">
                  <a:solidFill>
                    <a:srgbClr val="FFFFFF"/>
                  </a:solidFill>
                  <a:latin typeface="Open Sans Semibold"/>
                  <a:cs typeface="Open Sans Semibold"/>
                </a:rPr>
                <a:t>Pathology</a:t>
              </a:r>
              <a:endParaRPr lang="en-US" sz="1400" dirty="0">
                <a:solidFill>
                  <a:srgbClr val="FFFFFF"/>
                </a:solidFill>
                <a:latin typeface="Open Sans Semibold"/>
                <a:cs typeface="Open Sans Semibold"/>
              </a:endParaRPr>
            </a:p>
          </p:txBody>
        </p:sp>
      </p:grpSp>
      <p:sp>
        <p:nvSpPr>
          <p:cNvPr id="39" name="TextBox 38"/>
          <p:cNvSpPr txBox="1"/>
          <p:nvPr/>
        </p:nvSpPr>
        <p:spPr>
          <a:xfrm>
            <a:off x="4591207" y="5594350"/>
            <a:ext cx="1600200" cy="307777"/>
          </a:xfrm>
          <a:prstGeom prst="rect">
            <a:avLst/>
          </a:prstGeom>
          <a:noFill/>
        </p:spPr>
        <p:txBody>
          <a:bodyPr wrap="square" rtlCol="0">
            <a:spAutoFit/>
          </a:bodyPr>
          <a:lstStyle/>
          <a:p>
            <a:pPr algn="ctr"/>
            <a:r>
              <a:rPr lang="en-US" sz="1400" dirty="0" smtClean="0">
                <a:solidFill>
                  <a:srgbClr val="FFFFFF"/>
                </a:solidFill>
                <a:latin typeface="Open Sans Semibold"/>
                <a:cs typeface="Open Sans Semibold"/>
              </a:rPr>
              <a:t>In Vivo</a:t>
            </a:r>
            <a:endParaRPr lang="en-US" sz="1400" dirty="0">
              <a:solidFill>
                <a:srgbClr val="FFFFFF"/>
              </a:solidFill>
              <a:latin typeface="Open Sans Semibold"/>
              <a:cs typeface="Open Sans Semibold"/>
            </a:endParaRPr>
          </a:p>
        </p:txBody>
      </p:sp>
      <p:sp>
        <p:nvSpPr>
          <p:cNvPr id="25" name="Slide Number Placeholder 3"/>
          <p:cNvSpPr txBox="1">
            <a:spLocks/>
          </p:cNvSpPr>
          <p:nvPr/>
        </p:nvSpPr>
        <p:spPr>
          <a:xfrm>
            <a:off x="8123717" y="6432550"/>
            <a:ext cx="720436" cy="365125"/>
          </a:xfrm>
          <a:prstGeom prst="rect">
            <a:avLst/>
          </a:prstGeom>
          <a:noFill/>
          <a:ln>
            <a:noFill/>
          </a:ln>
        </p:spPr>
        <p:txBody>
          <a:bodyPr lIns="91425" tIns="45700" rIns="91425" bIns="45700" anchor="ctr" anchorCtr="0">
            <a:noAutofit/>
          </a:bodyPr>
          <a:lstStyle>
            <a:defPPr marR="0" algn="l" rtl="0">
              <a:lnSpc>
                <a:spcPct val="100000"/>
              </a:lnSpc>
              <a:spcBef>
                <a:spcPts val="0"/>
              </a:spcBef>
              <a:spcAft>
                <a:spcPts val="0"/>
              </a:spcAft>
            </a:defPPr>
            <a:lvl1pPr marR="0" algn="l" rtl="0">
              <a:lnSpc>
                <a:spcPct val="100000"/>
              </a:lnSpc>
              <a:spcBef>
                <a:spcPts val="0"/>
              </a:spcBef>
              <a:spcAft>
                <a:spcPts val="0"/>
              </a:spcAft>
              <a:buNone/>
              <a:defRPr sz="1400" b="0" i="0" u="none" strike="noStrike" cap="none" baseline="0">
                <a:solidFill>
                  <a:schemeClr val="bg1"/>
                </a:solidFill>
                <a:latin typeface="Arial"/>
                <a:ea typeface="Arial"/>
                <a:cs typeface="Arial"/>
                <a:sym typeface="Arial"/>
                <a:rtl val="0"/>
              </a:defRPr>
            </a:lvl1pPr>
            <a:lvl2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2pPr>
            <a:lvl3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3pPr>
            <a:lvl4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4pPr>
            <a:lvl5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5pPr>
            <a:lvl6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6pPr>
            <a:lvl7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7pPr>
            <a:lvl8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8pPr>
            <a:lvl9pPr marR="0" algn="l" rtl="0">
              <a:lnSpc>
                <a:spcPct val="100000"/>
              </a:lnSpc>
              <a:spcBef>
                <a:spcPts val="0"/>
              </a:spcBef>
              <a:spcAft>
                <a:spcPts val="0"/>
              </a:spcAft>
              <a:buNone/>
              <a:defRPr sz="1400" b="0" i="0" u="none" strike="noStrike" cap="none" baseline="0">
                <a:solidFill>
                  <a:srgbClr val="000000"/>
                </a:solidFill>
                <a:latin typeface="Arial"/>
                <a:ea typeface="Arial"/>
                <a:cs typeface="Arial"/>
                <a:sym typeface="Arial"/>
                <a:rtl val="0"/>
              </a:defRPr>
            </a:lvl9pPr>
          </a:lstStyle>
          <a:p>
            <a:pPr algn="r">
              <a:buSzPct val="25000"/>
            </a:pPr>
            <a:fld id="{00000000-1234-1234-1234-123412341234}" type="slidenum">
              <a:rPr lang="en-US" sz="1200" smtClean="0">
                <a:solidFill>
                  <a:srgbClr val="95AFAC"/>
                </a:solidFill>
                <a:latin typeface="Montserrat"/>
                <a:ea typeface="Montserrat"/>
                <a:cs typeface="Montserrat"/>
                <a:sym typeface="Montserrat"/>
              </a:rPr>
              <a:pPr algn="r">
                <a:buSzPct val="25000"/>
              </a:pPr>
              <a:t>2</a:t>
            </a:fld>
            <a:endParaRPr lang="en-US" sz="1200">
              <a:solidFill>
                <a:srgbClr val="95AFAC"/>
              </a:solidFill>
              <a:latin typeface="Montserrat"/>
              <a:ea typeface="Montserrat"/>
              <a:cs typeface="Montserrat"/>
              <a:sym typeface="Montserrat"/>
            </a:endParaRPr>
          </a:p>
        </p:txBody>
      </p:sp>
      <p:pic>
        <p:nvPicPr>
          <p:cNvPr id="3" name="Picture 2" descr="Image.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866091" y="1260856"/>
            <a:ext cx="1840992" cy="1847088"/>
          </a:xfrm>
          <a:prstGeom prst="rect">
            <a:avLst/>
          </a:prstGeom>
        </p:spPr>
      </p:pic>
      <p:pic>
        <p:nvPicPr>
          <p:cNvPr id="4" name="Picture 3" descr="Image2.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556760" y="3696210"/>
            <a:ext cx="1859280" cy="1853184"/>
          </a:xfrm>
          <a:prstGeom prst="rect">
            <a:avLst/>
          </a:prstGeom>
        </p:spPr>
      </p:pic>
    </p:spTree>
    <p:extLst>
      <p:ext uri="{BB962C8B-B14F-4D97-AF65-F5344CB8AC3E}">
        <p14:creationId xmlns:p14="http://schemas.microsoft.com/office/powerpoint/2010/main" val="2593798227"/>
      </p:ext>
    </p:extLst>
  </p:cSld>
  <p:clrMapOvr>
    <a:masterClrMapping/>
  </p:clrMapOvr>
  <mc:AlternateContent xmlns:mc="http://schemas.openxmlformats.org/markup-compatibility/2006" xmlns:p14="http://schemas.microsoft.com/office/powerpoint/2010/main">
    <mc:Choice Requires="p14">
      <p:transition spd="slow" p14:dur="2000" advTm="1841"/>
    </mc:Choice>
    <mc:Fallback xmlns="">
      <p:transition xmlns:p14="http://schemas.microsoft.com/office/powerpoint/2010/main" spd="slow" advTm="1841"/>
    </mc:Fallback>
  </mc:AlternateContent>
  <p:timing>
    <p:tnLst>
      <p:par>
        <p:cTn xmlns:p14="http://schemas.microsoft.com/office/powerpoint/2010/main" id="1" dur="indefinite" restart="never" nodeType="tmRoot">
          <p:childTnLst>
            <p:par>
              <p:cTn id="2"/>
            </p:par>
          </p:childTnLst>
        </p:cTn>
      </p:par>
    </p:tnLst>
  </p:timing>
  <p:extLst mod="1">
    <p:ext uri="{E180D4A7-C9FB-4DFB-919C-405C955672EB}">
      <p14:showEvtLst xmlns:p14="http://schemas.microsoft.com/office/powerpoint/2010/main">
        <p14:playEvt time="0" objId="19"/>
        <p14:playEvt time="567" objId="38"/>
        <p14:stopEvt time="1841" objId="19"/>
        <p14:stopEvt time="1841" objId="38"/>
      </p14:showEvtLst>
    </p:ext>
  </p:extLs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20</a:t>
            </a:fld>
            <a:endParaRPr lang="en-US" sz="1200" b="0" i="0" u="none" strike="noStrike" cap="none" baseline="0">
              <a:solidFill>
                <a:srgbClr val="95AFAC"/>
              </a:solidFill>
              <a:latin typeface="Montserrat"/>
              <a:ea typeface="Montserrat"/>
              <a:cs typeface="Montserrat"/>
              <a:sym typeface="Montserrat"/>
            </a:endParaRPr>
          </a:p>
        </p:txBody>
      </p:sp>
      <p:sp>
        <p:nvSpPr>
          <p:cNvPr id="5" name="Title 1"/>
          <p:cNvSpPr>
            <a:spLocks noGrp="1"/>
          </p:cNvSpPr>
          <p:nvPr>
            <p:ph type="title"/>
          </p:nvPr>
        </p:nvSpPr>
        <p:spPr>
          <a:xfrm>
            <a:off x="457200" y="7937"/>
            <a:ext cx="8229600" cy="995362"/>
          </a:xfrm>
        </p:spPr>
        <p:txBody>
          <a:bodyPr>
            <a:normAutofit/>
          </a:bodyPr>
          <a:lstStyle/>
          <a:p>
            <a:r>
              <a:rPr lang="en-US" sz="3600" dirty="0" smtClean="0">
                <a:solidFill>
                  <a:srgbClr val="133476"/>
                </a:solidFill>
                <a:latin typeface="Montserrat"/>
                <a:ea typeface="Montserrat"/>
                <a:cs typeface="Montserrat"/>
                <a:sym typeface="Montserrat"/>
              </a:rPr>
              <a:t>Use ontology hierarchy</a:t>
            </a:r>
            <a:endParaRPr lang="en-US" sz="3600" dirty="0">
              <a:solidFill>
                <a:srgbClr val="000090"/>
              </a:solidFill>
            </a:endParaRPr>
          </a:p>
        </p:txBody>
      </p:sp>
      <p:sp>
        <p:nvSpPr>
          <p:cNvPr id="9" name="TextBox 8"/>
          <p:cNvSpPr txBox="1"/>
          <p:nvPr/>
        </p:nvSpPr>
        <p:spPr>
          <a:xfrm>
            <a:off x="567354" y="2653628"/>
            <a:ext cx="4131876" cy="830997"/>
          </a:xfrm>
          <a:prstGeom prst="rect">
            <a:avLst/>
          </a:prstGeom>
          <a:noFill/>
          <a:ln>
            <a:noFill/>
          </a:ln>
        </p:spPr>
        <p:txBody>
          <a:bodyPr wrap="square" rtlCol="0">
            <a:spAutoFit/>
          </a:bodyPr>
          <a:lstStyle/>
          <a:p>
            <a:r>
              <a:rPr lang="en-US" sz="2400" dirty="0" smtClean="0">
                <a:solidFill>
                  <a:schemeClr val="bg2">
                    <a:lumMod val="60000"/>
                    <a:lumOff val="40000"/>
                  </a:schemeClr>
                </a:solidFill>
              </a:rPr>
              <a:t>Show all the genes that affect cell cycle</a:t>
            </a:r>
            <a:endParaRPr lang="en-US" sz="2400" dirty="0">
              <a:solidFill>
                <a:schemeClr val="bg2">
                  <a:lumMod val="60000"/>
                  <a:lumOff val="40000"/>
                </a:schemeClr>
              </a:solidFill>
            </a:endParaRPr>
          </a:p>
        </p:txBody>
      </p:sp>
      <p:sp>
        <p:nvSpPr>
          <p:cNvPr id="10" name="TextBox 9"/>
          <p:cNvSpPr txBox="1"/>
          <p:nvPr/>
        </p:nvSpPr>
        <p:spPr>
          <a:xfrm>
            <a:off x="541867" y="5326917"/>
            <a:ext cx="4141257" cy="1200328"/>
          </a:xfrm>
          <a:prstGeom prst="rect">
            <a:avLst/>
          </a:prstGeom>
          <a:noFill/>
          <a:ln>
            <a:noFill/>
          </a:ln>
        </p:spPr>
        <p:txBody>
          <a:bodyPr wrap="square" rtlCol="0">
            <a:spAutoFit/>
          </a:bodyPr>
          <a:lstStyle/>
          <a:p>
            <a:r>
              <a:rPr lang="en-US" sz="2400" dirty="0" smtClean="0">
                <a:solidFill>
                  <a:srgbClr val="558ED5"/>
                </a:solidFill>
              </a:rPr>
              <a:t>Show the associated phenotypes and group them by phenotype category</a:t>
            </a:r>
            <a:endParaRPr lang="en-US" sz="2400" dirty="0">
              <a:solidFill>
                <a:srgbClr val="558ED5"/>
              </a:solidFill>
            </a:endParaRPr>
          </a:p>
        </p:txBody>
      </p:sp>
      <p:pic>
        <p:nvPicPr>
          <p:cNvPr id="2" name="Picture 1" descr="Screen Shot 2015-11-06 at 10.31.12.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53211" y="1500214"/>
            <a:ext cx="3533589" cy="4426867"/>
          </a:xfrm>
          <a:prstGeom prst="rect">
            <a:avLst/>
          </a:prstGeom>
          <a:ln>
            <a:solidFill>
              <a:srgbClr val="000090"/>
            </a:solidFill>
          </a:ln>
        </p:spPr>
      </p:pic>
      <p:sp>
        <p:nvSpPr>
          <p:cNvPr id="3" name="TextBox 2"/>
          <p:cNvSpPr txBox="1"/>
          <p:nvPr/>
        </p:nvSpPr>
        <p:spPr>
          <a:xfrm>
            <a:off x="6980656" y="1731778"/>
            <a:ext cx="1143061" cy="584776"/>
          </a:xfrm>
          <a:prstGeom prst="rect">
            <a:avLst/>
          </a:prstGeom>
          <a:noFill/>
        </p:spPr>
        <p:txBody>
          <a:bodyPr wrap="none" rtlCol="0">
            <a:spAutoFit/>
          </a:bodyPr>
          <a:lstStyle/>
          <a:p>
            <a:r>
              <a:rPr lang="en-US" sz="1600" dirty="0"/>
              <a:t>c</a:t>
            </a:r>
            <a:r>
              <a:rPr lang="en-US" sz="1600" dirty="0" smtClean="0"/>
              <a:t>ell cycle </a:t>
            </a:r>
          </a:p>
          <a:p>
            <a:r>
              <a:rPr lang="en-US" sz="1600" dirty="0" smtClean="0"/>
              <a:t>phenotype</a:t>
            </a:r>
            <a:endParaRPr lang="en-US" sz="1600" dirty="0"/>
          </a:p>
        </p:txBody>
      </p:sp>
      <p:cxnSp>
        <p:nvCxnSpPr>
          <p:cNvPr id="12" name="Straight Arrow Connector 11"/>
          <p:cNvCxnSpPr/>
          <p:nvPr/>
        </p:nvCxnSpPr>
        <p:spPr>
          <a:xfrm flipH="1">
            <a:off x="6551846" y="1955774"/>
            <a:ext cx="384808" cy="0"/>
          </a:xfrm>
          <a:prstGeom prst="straightConnector1">
            <a:avLst/>
          </a:prstGeom>
          <a:ln w="12700" cmpd="sng">
            <a:tailEnd type="arrow"/>
          </a:ln>
        </p:spPr>
        <p:style>
          <a:lnRef idx="2">
            <a:schemeClr val="dk1"/>
          </a:lnRef>
          <a:fillRef idx="0">
            <a:schemeClr val="dk1"/>
          </a:fillRef>
          <a:effectRef idx="1">
            <a:schemeClr val="dk1"/>
          </a:effectRef>
          <a:fontRef idx="minor">
            <a:schemeClr val="tx1"/>
          </a:fontRef>
        </p:style>
      </p:cxnSp>
      <p:sp>
        <p:nvSpPr>
          <p:cNvPr id="6" name="Cloud Callout 5"/>
          <p:cNvSpPr/>
          <p:nvPr/>
        </p:nvSpPr>
        <p:spPr>
          <a:xfrm>
            <a:off x="557973" y="1003300"/>
            <a:ext cx="3438293" cy="1313254"/>
          </a:xfrm>
          <a:prstGeom prst="cloudCallou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I’m interested </a:t>
            </a:r>
            <a:r>
              <a:rPr lang="en-US" sz="2400" dirty="0" smtClean="0"/>
              <a:t>in the </a:t>
            </a:r>
            <a:r>
              <a:rPr lang="en-US" sz="2400" dirty="0"/>
              <a:t>cell cycle</a:t>
            </a:r>
          </a:p>
        </p:txBody>
      </p:sp>
      <p:sp>
        <p:nvSpPr>
          <p:cNvPr id="13" name="Cloud Callout 12"/>
          <p:cNvSpPr/>
          <p:nvPr/>
        </p:nvSpPr>
        <p:spPr>
          <a:xfrm>
            <a:off x="541867" y="3631011"/>
            <a:ext cx="3784513" cy="1415122"/>
          </a:xfrm>
          <a:prstGeom prst="cloudCallou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400" dirty="0"/>
              <a:t>I’m interested </a:t>
            </a:r>
            <a:r>
              <a:rPr lang="en-US" sz="2400" dirty="0" smtClean="0"/>
              <a:t>in this set of genes</a:t>
            </a:r>
            <a:endParaRPr lang="en-US" sz="2400" dirty="0"/>
          </a:p>
        </p:txBody>
      </p:sp>
    </p:spTree>
    <p:extLst>
      <p:ext uri="{BB962C8B-B14F-4D97-AF65-F5344CB8AC3E}">
        <p14:creationId xmlns:p14="http://schemas.microsoft.com/office/powerpoint/2010/main" val="924049126"/>
      </p:ext>
    </p:extLst>
  </p:cSld>
  <p:clrMapOvr>
    <a:masterClrMapping/>
  </p:clrMapOvr>
  <mc:AlternateContent xmlns:mc="http://schemas.openxmlformats.org/markup-compatibility/2006" xmlns:p14="http://schemas.microsoft.com/office/powerpoint/2010/main">
    <mc:Choice Requires="p14">
      <p:transition spd="slow" p14:dur="2000" advTm="65364"/>
    </mc:Choice>
    <mc:Fallback xmlns="">
      <p:transition xmlns:p14="http://schemas.microsoft.com/office/powerpoint/2010/main" spd="slow" advTm="65365"/>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133476"/>
                </a:solidFill>
                <a:latin typeface="Montserrat"/>
                <a:ea typeface="Montserrat"/>
                <a:cs typeface="Montserrat"/>
                <a:sym typeface="Montserrat"/>
              </a:rPr>
              <a:t>Future plans</a:t>
            </a:r>
            <a:endParaRPr lang="en-US" sz="3600" dirty="0">
              <a:solidFill>
                <a:srgbClr val="000090"/>
              </a:solidFill>
            </a:endParaRPr>
          </a:p>
        </p:txBody>
      </p:sp>
      <p:sp>
        <p:nvSpPr>
          <p:cNvPr id="3" name="Text Placeholder 2"/>
          <p:cNvSpPr>
            <a:spLocks noGrp="1"/>
          </p:cNvSpPr>
          <p:nvPr>
            <p:ph type="body" idx="1"/>
          </p:nvPr>
        </p:nvSpPr>
        <p:spPr>
          <a:xfrm>
            <a:off x="457200" y="1028700"/>
            <a:ext cx="8229600" cy="2341033"/>
          </a:xfrm>
        </p:spPr>
        <p:txBody>
          <a:bodyPr/>
          <a:lstStyle/>
          <a:p>
            <a:pPr>
              <a:buFont typeface="Arial"/>
              <a:buChar char="•"/>
            </a:pPr>
            <a:r>
              <a:rPr lang="en-US" sz="2400" dirty="0"/>
              <a:t>Build query interface to utilize </a:t>
            </a:r>
            <a:r>
              <a:rPr lang="en-US" sz="2400" dirty="0" smtClean="0"/>
              <a:t>ontologies</a:t>
            </a:r>
          </a:p>
          <a:p>
            <a:pPr>
              <a:buFont typeface="Arial"/>
              <a:buChar char="•"/>
            </a:pPr>
            <a:r>
              <a:rPr lang="en-US" sz="2400" b="1" dirty="0" smtClean="0"/>
              <a:t>Data submitters to do more of the work</a:t>
            </a: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21</a:t>
            </a:fld>
            <a:endParaRPr lang="en-US" sz="1200" b="0" i="0" u="none" strike="noStrike" cap="none" baseline="0">
              <a:solidFill>
                <a:srgbClr val="95AFAC"/>
              </a:solidFill>
              <a:latin typeface="Montserrat"/>
              <a:ea typeface="Montserrat"/>
              <a:cs typeface="Montserrat"/>
              <a:sym typeface="Montserrat"/>
            </a:endParaRPr>
          </a:p>
        </p:txBody>
      </p:sp>
      <p:sp>
        <p:nvSpPr>
          <p:cNvPr id="6" name="TextBox 5"/>
          <p:cNvSpPr txBox="1"/>
          <p:nvPr/>
        </p:nvSpPr>
        <p:spPr>
          <a:xfrm>
            <a:off x="7161654" y="7269907"/>
            <a:ext cx="1938420" cy="523220"/>
          </a:xfrm>
          <a:prstGeom prst="rect">
            <a:avLst/>
          </a:prstGeom>
          <a:noFill/>
        </p:spPr>
        <p:txBody>
          <a:bodyPr wrap="square" rtlCol="0">
            <a:spAutoFit/>
          </a:bodyPr>
          <a:lstStyle/>
          <a:p>
            <a:pPr algn="ctr"/>
            <a:r>
              <a:rPr lang="en-US" dirty="0" err="1"/>
              <a:t>graped</a:t>
            </a:r>
            <a:r>
              <a:rPr lang="en-US" dirty="0"/>
              <a:t> micronucleus </a:t>
            </a:r>
            <a:endParaRPr lang="en-US" dirty="0" smtClean="0"/>
          </a:p>
          <a:p>
            <a:pPr algn="ctr"/>
            <a:r>
              <a:rPr lang="en-US" dirty="0" smtClean="0"/>
              <a:t>CMPO_0000156</a:t>
            </a:r>
            <a:endParaRPr lang="en-US" dirty="0"/>
          </a:p>
        </p:txBody>
      </p:sp>
      <p:pic>
        <p:nvPicPr>
          <p:cNvPr id="8" name="Picture 7"/>
          <p:cNvPicPr>
            <a:picLocks noChangeAspect="1"/>
          </p:cNvPicPr>
          <p:nvPr/>
        </p:nvPicPr>
        <p:blipFill>
          <a:blip r:embed="rId3"/>
          <a:stretch>
            <a:fillRect/>
          </a:stretch>
        </p:blipFill>
        <p:spPr>
          <a:xfrm>
            <a:off x="897467" y="2650066"/>
            <a:ext cx="1625600" cy="1625600"/>
          </a:xfrm>
          <a:prstGeom prst="rect">
            <a:avLst/>
          </a:prstGeom>
        </p:spPr>
      </p:pic>
      <p:pic>
        <p:nvPicPr>
          <p:cNvPr id="9" name="Picture 8"/>
          <p:cNvPicPr>
            <a:picLocks noChangeAspect="1"/>
          </p:cNvPicPr>
          <p:nvPr/>
        </p:nvPicPr>
        <p:blipFill>
          <a:blip r:embed="rId3"/>
          <a:stretch>
            <a:fillRect/>
          </a:stretch>
        </p:blipFill>
        <p:spPr>
          <a:xfrm>
            <a:off x="1490134" y="3107266"/>
            <a:ext cx="1625600" cy="1625600"/>
          </a:xfrm>
          <a:prstGeom prst="rect">
            <a:avLst/>
          </a:prstGeom>
        </p:spPr>
      </p:pic>
      <p:pic>
        <p:nvPicPr>
          <p:cNvPr id="10" name="Picture 9"/>
          <p:cNvPicPr>
            <a:picLocks noChangeAspect="1"/>
          </p:cNvPicPr>
          <p:nvPr/>
        </p:nvPicPr>
        <p:blipFill>
          <a:blip r:embed="rId3"/>
          <a:stretch>
            <a:fillRect/>
          </a:stretch>
        </p:blipFill>
        <p:spPr>
          <a:xfrm>
            <a:off x="2065868" y="3462866"/>
            <a:ext cx="1625600" cy="1625600"/>
          </a:xfrm>
          <a:prstGeom prst="rect">
            <a:avLst/>
          </a:prstGeom>
        </p:spPr>
      </p:pic>
      <p:pic>
        <p:nvPicPr>
          <p:cNvPr id="12" name="Picture 11" descr="Screen Shot 2015-11-11 at 19.55.01.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32512" y="2650065"/>
            <a:ext cx="4354288" cy="3175002"/>
          </a:xfrm>
          <a:prstGeom prst="rect">
            <a:avLst/>
          </a:prstGeom>
          <a:ln>
            <a:solidFill>
              <a:srgbClr val="000090"/>
            </a:solidFill>
          </a:ln>
        </p:spPr>
      </p:pic>
      <p:pic>
        <p:nvPicPr>
          <p:cNvPr id="13" name="Picture 12"/>
          <p:cNvPicPr>
            <a:picLocks noChangeAspect="1"/>
          </p:cNvPicPr>
          <p:nvPr/>
        </p:nvPicPr>
        <p:blipFill>
          <a:blip r:embed="rId5"/>
          <a:stretch>
            <a:fillRect/>
          </a:stretch>
        </p:blipFill>
        <p:spPr>
          <a:xfrm rot="16200000" flipH="1">
            <a:off x="5938751" y="4162249"/>
            <a:ext cx="2445807" cy="2281062"/>
          </a:xfrm>
          <a:prstGeom prst="rect">
            <a:avLst/>
          </a:prstGeom>
        </p:spPr>
      </p:pic>
      <p:sp>
        <p:nvSpPr>
          <p:cNvPr id="14" name="TextBox 13"/>
          <p:cNvSpPr txBox="1"/>
          <p:nvPr/>
        </p:nvSpPr>
        <p:spPr>
          <a:xfrm>
            <a:off x="826531" y="5260313"/>
            <a:ext cx="2864937" cy="400110"/>
          </a:xfrm>
          <a:prstGeom prst="rect">
            <a:avLst/>
          </a:prstGeom>
          <a:noFill/>
        </p:spPr>
        <p:txBody>
          <a:bodyPr wrap="none" rtlCol="0">
            <a:spAutoFit/>
          </a:bodyPr>
          <a:lstStyle/>
          <a:p>
            <a:r>
              <a:rPr lang="en-US" sz="2000" dirty="0"/>
              <a:t>T</a:t>
            </a:r>
            <a:r>
              <a:rPr lang="en-US" sz="2000" dirty="0" smtClean="0"/>
              <a:t>emplate spreadsheets</a:t>
            </a:r>
            <a:endParaRPr lang="en-US" sz="2000" dirty="0"/>
          </a:p>
        </p:txBody>
      </p:sp>
    </p:spTree>
    <p:extLst>
      <p:ext uri="{BB962C8B-B14F-4D97-AF65-F5344CB8AC3E}">
        <p14:creationId xmlns:p14="http://schemas.microsoft.com/office/powerpoint/2010/main" val="2675465817"/>
      </p:ext>
    </p:extLst>
  </p:cSld>
  <p:clrMapOvr>
    <a:masterClrMapping/>
  </p:clrMapOvr>
  <mc:AlternateContent xmlns:mc="http://schemas.openxmlformats.org/markup-compatibility/2006" xmlns:p14="http://schemas.microsoft.com/office/powerpoint/2010/main">
    <mc:Choice Requires="p14">
      <p:transition spd="slow" p14:dur="2000" advTm="38363"/>
    </mc:Choice>
    <mc:Fallback xmlns="">
      <p:transition xmlns:p14="http://schemas.microsoft.com/office/powerpoint/2010/main" spd="slow" advTm="38363"/>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solidFill>
                  <a:srgbClr val="133476"/>
                </a:solidFill>
                <a:latin typeface="Montserrat"/>
                <a:ea typeface="Montserrat"/>
                <a:cs typeface="Montserrat"/>
                <a:sym typeface="Montserrat"/>
              </a:rPr>
              <a:t>Future plans</a:t>
            </a:r>
            <a:endParaRPr lang="en-US" sz="3600" dirty="0">
              <a:solidFill>
                <a:srgbClr val="000090"/>
              </a:solidFill>
            </a:endParaRPr>
          </a:p>
        </p:txBody>
      </p:sp>
      <p:sp>
        <p:nvSpPr>
          <p:cNvPr id="3" name="Text Placeholder 2"/>
          <p:cNvSpPr>
            <a:spLocks noGrp="1"/>
          </p:cNvSpPr>
          <p:nvPr>
            <p:ph type="body" idx="1"/>
          </p:nvPr>
        </p:nvSpPr>
        <p:spPr>
          <a:xfrm>
            <a:off x="457200" y="1028700"/>
            <a:ext cx="8051800" cy="2341033"/>
          </a:xfrm>
        </p:spPr>
        <p:txBody>
          <a:bodyPr/>
          <a:lstStyle/>
          <a:p>
            <a:pPr>
              <a:buFont typeface="Arial"/>
              <a:buChar char="•"/>
            </a:pPr>
            <a:r>
              <a:rPr lang="en-US" sz="2400" dirty="0"/>
              <a:t>Build query interface to utilize </a:t>
            </a:r>
            <a:r>
              <a:rPr lang="en-US" sz="2400" dirty="0" smtClean="0"/>
              <a:t>ontologies</a:t>
            </a:r>
          </a:p>
          <a:p>
            <a:pPr>
              <a:buFont typeface="Arial"/>
              <a:buChar char="•"/>
            </a:pPr>
            <a:r>
              <a:rPr lang="en-US" sz="2400" dirty="0"/>
              <a:t>Data submitters to do more of the </a:t>
            </a:r>
            <a:r>
              <a:rPr lang="en-US" sz="2400" dirty="0" smtClean="0"/>
              <a:t>work</a:t>
            </a:r>
          </a:p>
          <a:p>
            <a:pPr>
              <a:buFont typeface="Arial"/>
              <a:buChar char="•"/>
            </a:pPr>
            <a:r>
              <a:rPr lang="en-US" sz="2400" b="1" dirty="0" smtClean="0"/>
              <a:t>Expand to include studies other than HCS</a:t>
            </a:r>
            <a:endParaRPr lang="en-US" sz="2400" b="1" dirty="0"/>
          </a:p>
          <a:p>
            <a:pPr marL="167640" indent="0">
              <a:buNone/>
            </a:pPr>
            <a:endParaRPr lang="en-US" sz="2000" dirty="0">
              <a:hlinkClick r:id="rId3"/>
            </a:endParaRPr>
          </a:p>
        </p:txBody>
      </p:sp>
      <p:sp>
        <p:nvSpPr>
          <p:cNvPr id="4" name="Slide Number Placeholder 3"/>
          <p:cNvSpPr>
            <a:spLocks noGrp="1"/>
          </p:cNvSpPr>
          <p:nvPr>
            <p:ph type="sldNum" idx="12"/>
          </p:nvPr>
        </p:nvSpPr>
        <p:spPr>
          <a:xfrm>
            <a:off x="8123717" y="5822962"/>
            <a:ext cx="720436" cy="365125"/>
          </a:xfrm>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22</a:t>
            </a:fld>
            <a:endParaRPr lang="en-US" sz="1200" b="0" i="0" u="none" strike="noStrike" cap="none" baseline="0">
              <a:solidFill>
                <a:srgbClr val="95AFAC"/>
              </a:solidFill>
              <a:latin typeface="Montserrat"/>
              <a:ea typeface="Montserrat"/>
              <a:cs typeface="Montserrat"/>
              <a:sym typeface="Montserrat"/>
            </a:endParaRPr>
          </a:p>
        </p:txBody>
      </p:sp>
      <p:sp>
        <p:nvSpPr>
          <p:cNvPr id="10" name="TextBox 9"/>
          <p:cNvSpPr txBox="1"/>
          <p:nvPr/>
        </p:nvSpPr>
        <p:spPr>
          <a:xfrm>
            <a:off x="1202265" y="4897974"/>
            <a:ext cx="2993127" cy="400110"/>
          </a:xfrm>
          <a:prstGeom prst="rect">
            <a:avLst/>
          </a:prstGeom>
          <a:noFill/>
        </p:spPr>
        <p:txBody>
          <a:bodyPr wrap="none" rtlCol="0">
            <a:spAutoFit/>
          </a:bodyPr>
          <a:lstStyle/>
          <a:p>
            <a:r>
              <a:rPr lang="en-US" sz="2000" b="1" dirty="0"/>
              <a:t>l</a:t>
            </a:r>
            <a:r>
              <a:rPr lang="en-US" sz="2000" b="1" dirty="0" smtClean="0"/>
              <a:t>ight sheet microscopy</a:t>
            </a:r>
          </a:p>
        </p:txBody>
      </p:sp>
      <p:sp>
        <p:nvSpPr>
          <p:cNvPr id="14" name="Rectangle 13"/>
          <p:cNvSpPr/>
          <p:nvPr/>
        </p:nvSpPr>
        <p:spPr>
          <a:xfrm>
            <a:off x="4883189" y="5218165"/>
            <a:ext cx="3724096" cy="400110"/>
          </a:xfrm>
          <a:prstGeom prst="rect">
            <a:avLst/>
          </a:prstGeom>
        </p:spPr>
        <p:txBody>
          <a:bodyPr wrap="none">
            <a:spAutoFit/>
          </a:bodyPr>
          <a:lstStyle/>
          <a:p>
            <a:r>
              <a:rPr lang="en-US" sz="2000" b="1" dirty="0" smtClean="0"/>
              <a:t>super-resolution microscopy</a:t>
            </a:r>
            <a:endParaRPr lang="en-US" sz="2000" b="1" dirty="0"/>
          </a:p>
        </p:txBody>
      </p:sp>
      <p:pic>
        <p:nvPicPr>
          <p:cNvPr id="6" name="Picture 5"/>
          <p:cNvPicPr>
            <a:picLocks noChangeAspect="1"/>
          </p:cNvPicPr>
          <p:nvPr/>
        </p:nvPicPr>
        <p:blipFill>
          <a:blip r:embed="rId4"/>
          <a:stretch>
            <a:fillRect/>
          </a:stretch>
        </p:blipFill>
        <p:spPr>
          <a:xfrm>
            <a:off x="5229282" y="2997212"/>
            <a:ext cx="2768203" cy="2100817"/>
          </a:xfrm>
          <a:prstGeom prst="rect">
            <a:avLst/>
          </a:prstGeom>
        </p:spPr>
      </p:pic>
      <p:sp>
        <p:nvSpPr>
          <p:cNvPr id="7" name="Rectangle 6"/>
          <p:cNvSpPr/>
          <p:nvPr/>
        </p:nvSpPr>
        <p:spPr>
          <a:xfrm>
            <a:off x="4622799" y="5673076"/>
            <a:ext cx="4229373" cy="523220"/>
          </a:xfrm>
          <a:prstGeom prst="rect">
            <a:avLst/>
          </a:prstGeom>
        </p:spPr>
        <p:txBody>
          <a:bodyPr wrap="square">
            <a:spAutoFit/>
          </a:bodyPr>
          <a:lstStyle/>
          <a:p>
            <a:pPr algn="ctr"/>
            <a:r>
              <a:rPr lang="en-US" dirty="0"/>
              <a:t>"3D-SIM-4 Anaphase 3 color" by </a:t>
            </a:r>
            <a:r>
              <a:rPr lang="en-US" dirty="0" err="1"/>
              <a:t>Lothar</a:t>
            </a:r>
            <a:r>
              <a:rPr lang="en-US" dirty="0"/>
              <a:t> </a:t>
            </a:r>
            <a:r>
              <a:rPr lang="en-US" dirty="0" err="1" smtClean="0"/>
              <a:t>Schermelleh</a:t>
            </a:r>
            <a:endParaRPr lang="en-US" dirty="0"/>
          </a:p>
        </p:txBody>
      </p:sp>
      <p:sp>
        <p:nvSpPr>
          <p:cNvPr id="8" name="Rectangle 7"/>
          <p:cNvSpPr/>
          <p:nvPr/>
        </p:nvSpPr>
        <p:spPr>
          <a:xfrm>
            <a:off x="1202265" y="5376686"/>
            <a:ext cx="3251200" cy="523220"/>
          </a:xfrm>
          <a:prstGeom prst="rect">
            <a:avLst/>
          </a:prstGeom>
        </p:spPr>
        <p:txBody>
          <a:bodyPr wrap="square">
            <a:spAutoFit/>
          </a:bodyPr>
          <a:lstStyle/>
          <a:p>
            <a:r>
              <a:rPr lang="en-US" dirty="0"/>
              <a:t>Philipp Keller, </a:t>
            </a:r>
            <a:r>
              <a:rPr lang="en-US" dirty="0" err="1"/>
              <a:t>Stelzer</a:t>
            </a:r>
            <a:r>
              <a:rPr lang="en-US" dirty="0"/>
              <a:t> Group, EMBL</a:t>
            </a:r>
          </a:p>
          <a:p>
            <a:endParaRPr lang="en-US" dirty="0"/>
          </a:p>
        </p:txBody>
      </p:sp>
      <p:pic>
        <p:nvPicPr>
          <p:cNvPr id="9" name="Picture 8" descr="picture24feb09_1l-tif.tif"/>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3171" y="3522145"/>
            <a:ext cx="4019628" cy="1202267"/>
          </a:xfrm>
          <a:prstGeom prst="rect">
            <a:avLst/>
          </a:prstGeom>
        </p:spPr>
      </p:pic>
    </p:spTree>
    <p:extLst>
      <p:ext uri="{BB962C8B-B14F-4D97-AF65-F5344CB8AC3E}">
        <p14:creationId xmlns:p14="http://schemas.microsoft.com/office/powerpoint/2010/main" val="1412201147"/>
      </p:ext>
    </p:extLst>
  </p:cSld>
  <p:clrMapOvr>
    <a:masterClrMapping/>
  </p:clrMapOvr>
  <mc:AlternateContent xmlns:mc="http://schemas.openxmlformats.org/markup-compatibility/2006" xmlns:p14="http://schemas.microsoft.com/office/powerpoint/2010/main">
    <mc:Choice Requires="p14">
      <p:transition spd="slow" p14:dur="2000" advTm="35298"/>
    </mc:Choice>
    <mc:Fallback xmlns="">
      <p:transition xmlns:p14="http://schemas.microsoft.com/office/powerpoint/2010/main" spd="slow" advTm="35298"/>
    </mc:Fallback>
  </mc:AlternateContent>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23</a:t>
            </a:fld>
            <a:endParaRPr lang="en-US" sz="1200" b="0" i="0" u="none" strike="noStrike" cap="none" baseline="0">
              <a:solidFill>
                <a:srgbClr val="95AFAC"/>
              </a:solidFill>
              <a:latin typeface="Montserrat"/>
              <a:ea typeface="Montserrat"/>
              <a:cs typeface="Montserrat"/>
              <a:sym typeface="Montserrat"/>
            </a:endParaRPr>
          </a:p>
        </p:txBody>
      </p:sp>
      <p:sp>
        <p:nvSpPr>
          <p:cNvPr id="5" name="Title 1"/>
          <p:cNvSpPr txBox="1">
            <a:spLocks/>
          </p:cNvSpPr>
          <p:nvPr/>
        </p:nvSpPr>
        <p:spPr>
          <a:xfrm>
            <a:off x="457200" y="185435"/>
            <a:ext cx="8229600" cy="9953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133476"/>
              </a:buClr>
              <a:buFont typeface="Montserrat"/>
              <a:buNone/>
              <a:defRPr sz="1400" b="0" i="0" u="none" strike="noStrike" cap="none" baseline="0">
                <a:solidFill>
                  <a:srgbClr val="000000"/>
                </a:solidFill>
                <a:latin typeface="Arial"/>
                <a:ea typeface="Arial"/>
                <a:cs typeface="Arial"/>
                <a:sym typeface="Arial"/>
                <a:rtl val="0"/>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3600" dirty="0" smtClean="0">
                <a:solidFill>
                  <a:srgbClr val="133476"/>
                </a:solidFill>
                <a:latin typeface="Montserrat"/>
                <a:ea typeface="Montserrat"/>
                <a:cs typeface="Montserrat"/>
                <a:sym typeface="Montserrat"/>
              </a:rPr>
              <a:t>IDR team</a:t>
            </a:r>
            <a:endParaRPr lang="en-US" sz="3600" dirty="0"/>
          </a:p>
        </p:txBody>
      </p:sp>
      <p:pic>
        <p:nvPicPr>
          <p:cNvPr id="8" name="Picture 7"/>
          <p:cNvPicPr>
            <a:picLocks noChangeAspect="1"/>
          </p:cNvPicPr>
          <p:nvPr/>
        </p:nvPicPr>
        <p:blipFill>
          <a:blip r:embed="rId3"/>
          <a:stretch>
            <a:fillRect/>
          </a:stretch>
        </p:blipFill>
        <p:spPr>
          <a:xfrm>
            <a:off x="732505" y="1337988"/>
            <a:ext cx="901914" cy="1202552"/>
          </a:xfrm>
          <a:prstGeom prst="rect">
            <a:avLst/>
          </a:prstGeom>
          <a:ln w="38100" cmpd="sng">
            <a:solidFill>
              <a:schemeClr val="bg2">
                <a:lumMod val="60000"/>
                <a:lumOff val="40000"/>
              </a:schemeClr>
            </a:solidFill>
          </a:ln>
        </p:spPr>
      </p:pic>
      <p:pic>
        <p:nvPicPr>
          <p:cNvPr id="12" name="Picture 11"/>
          <p:cNvPicPr>
            <a:picLocks noChangeAspect="1"/>
          </p:cNvPicPr>
          <p:nvPr/>
        </p:nvPicPr>
        <p:blipFill>
          <a:blip r:embed="rId4"/>
          <a:stretch>
            <a:fillRect/>
          </a:stretch>
        </p:blipFill>
        <p:spPr>
          <a:xfrm>
            <a:off x="1871043" y="1337988"/>
            <a:ext cx="1204158" cy="1204158"/>
          </a:xfrm>
          <a:prstGeom prst="rect">
            <a:avLst/>
          </a:prstGeom>
          <a:ln w="38100" cmpd="sng">
            <a:solidFill>
              <a:schemeClr val="bg2">
                <a:lumMod val="60000"/>
                <a:lumOff val="40000"/>
              </a:schemeClr>
            </a:solidFill>
          </a:ln>
        </p:spPr>
      </p:pic>
      <p:pic>
        <p:nvPicPr>
          <p:cNvPr id="13" name="Picture 12"/>
          <p:cNvPicPr>
            <a:picLocks noChangeAspect="1"/>
          </p:cNvPicPr>
          <p:nvPr/>
        </p:nvPicPr>
        <p:blipFill>
          <a:blip r:embed="rId5"/>
          <a:stretch>
            <a:fillRect/>
          </a:stretch>
        </p:blipFill>
        <p:spPr>
          <a:xfrm>
            <a:off x="4608056" y="1337988"/>
            <a:ext cx="1202552" cy="1202552"/>
          </a:xfrm>
          <a:prstGeom prst="rect">
            <a:avLst/>
          </a:prstGeom>
          <a:ln w="38100" cmpd="sng">
            <a:solidFill>
              <a:schemeClr val="bg2">
                <a:lumMod val="60000"/>
                <a:lumOff val="40000"/>
              </a:schemeClr>
            </a:solidFill>
          </a:ln>
        </p:spPr>
      </p:pic>
      <p:pic>
        <p:nvPicPr>
          <p:cNvPr id="14" name="Picture 13"/>
          <p:cNvPicPr>
            <a:picLocks noChangeAspect="1"/>
          </p:cNvPicPr>
          <p:nvPr/>
        </p:nvPicPr>
        <p:blipFill>
          <a:blip r:embed="rId6"/>
          <a:stretch>
            <a:fillRect/>
          </a:stretch>
        </p:blipFill>
        <p:spPr>
          <a:xfrm>
            <a:off x="5959706" y="1337988"/>
            <a:ext cx="1204083" cy="1204083"/>
          </a:xfrm>
          <a:prstGeom prst="rect">
            <a:avLst/>
          </a:prstGeom>
          <a:ln w="38100" cmpd="sng">
            <a:solidFill>
              <a:schemeClr val="bg2">
                <a:lumMod val="60000"/>
                <a:lumOff val="40000"/>
              </a:schemeClr>
            </a:solidFill>
          </a:ln>
        </p:spPr>
      </p:pic>
      <p:pic>
        <p:nvPicPr>
          <p:cNvPr id="16" name="Picture 15"/>
          <p:cNvPicPr>
            <a:picLocks noChangeAspect="1"/>
          </p:cNvPicPr>
          <p:nvPr/>
        </p:nvPicPr>
        <p:blipFill>
          <a:blip r:embed="rId7"/>
          <a:stretch>
            <a:fillRect/>
          </a:stretch>
        </p:blipFill>
        <p:spPr>
          <a:xfrm>
            <a:off x="627641" y="3180371"/>
            <a:ext cx="1111643" cy="1200301"/>
          </a:xfrm>
          <a:prstGeom prst="rect">
            <a:avLst/>
          </a:prstGeom>
          <a:ln w="38100" cmpd="sng">
            <a:solidFill>
              <a:srgbClr val="558ED5"/>
            </a:solidFill>
          </a:ln>
        </p:spPr>
      </p:pic>
      <p:pic>
        <p:nvPicPr>
          <p:cNvPr id="17" name="Picture 16"/>
          <p:cNvPicPr>
            <a:picLocks noChangeAspect="1"/>
          </p:cNvPicPr>
          <p:nvPr/>
        </p:nvPicPr>
        <p:blipFill>
          <a:blip r:embed="rId8"/>
          <a:stretch>
            <a:fillRect/>
          </a:stretch>
        </p:blipFill>
        <p:spPr>
          <a:xfrm>
            <a:off x="1920344" y="3179121"/>
            <a:ext cx="1105556" cy="1193730"/>
          </a:xfrm>
          <a:prstGeom prst="rect">
            <a:avLst/>
          </a:prstGeom>
          <a:ln w="38100" cmpd="sng">
            <a:solidFill>
              <a:srgbClr val="558ED5"/>
            </a:solidFill>
          </a:ln>
        </p:spPr>
      </p:pic>
      <p:pic>
        <p:nvPicPr>
          <p:cNvPr id="19" name="Picture 18"/>
          <p:cNvPicPr>
            <a:picLocks noChangeAspect="1"/>
          </p:cNvPicPr>
          <p:nvPr/>
        </p:nvPicPr>
        <p:blipFill>
          <a:blip r:embed="rId9"/>
          <a:stretch>
            <a:fillRect/>
          </a:stretch>
        </p:blipFill>
        <p:spPr>
          <a:xfrm>
            <a:off x="3262720" y="3222642"/>
            <a:ext cx="1158030" cy="1158030"/>
          </a:xfrm>
          <a:prstGeom prst="rect">
            <a:avLst/>
          </a:prstGeom>
          <a:ln w="38100" cmpd="sng">
            <a:solidFill>
              <a:schemeClr val="accent6"/>
            </a:solidFill>
          </a:ln>
        </p:spPr>
      </p:pic>
      <p:pic>
        <p:nvPicPr>
          <p:cNvPr id="20" name="Picture 19"/>
          <p:cNvPicPr>
            <a:picLocks noChangeAspect="1"/>
          </p:cNvPicPr>
          <p:nvPr/>
        </p:nvPicPr>
        <p:blipFill>
          <a:blip r:embed="rId10"/>
          <a:stretch>
            <a:fillRect/>
          </a:stretch>
        </p:blipFill>
        <p:spPr>
          <a:xfrm>
            <a:off x="4634902" y="3179121"/>
            <a:ext cx="1105557" cy="1193730"/>
          </a:xfrm>
          <a:prstGeom prst="rect">
            <a:avLst/>
          </a:prstGeom>
          <a:ln w="19050" cmpd="sng">
            <a:solidFill>
              <a:schemeClr val="accent6"/>
            </a:solidFill>
          </a:ln>
        </p:spPr>
      </p:pic>
      <p:pic>
        <p:nvPicPr>
          <p:cNvPr id="21" name="Picture 20"/>
          <p:cNvPicPr>
            <a:picLocks noChangeAspect="1"/>
          </p:cNvPicPr>
          <p:nvPr/>
        </p:nvPicPr>
        <p:blipFill>
          <a:blip r:embed="rId11"/>
          <a:stretch>
            <a:fillRect/>
          </a:stretch>
        </p:blipFill>
        <p:spPr>
          <a:xfrm>
            <a:off x="693542" y="4942909"/>
            <a:ext cx="979840" cy="1224800"/>
          </a:xfrm>
          <a:prstGeom prst="rect">
            <a:avLst/>
          </a:prstGeom>
          <a:ln w="38100" cmpd="sng">
            <a:solidFill>
              <a:srgbClr val="558ED5"/>
            </a:solidFill>
          </a:ln>
        </p:spPr>
      </p:pic>
      <p:pic>
        <p:nvPicPr>
          <p:cNvPr id="22" name="Picture 21"/>
          <p:cNvPicPr>
            <a:picLocks noChangeAspect="1"/>
          </p:cNvPicPr>
          <p:nvPr/>
        </p:nvPicPr>
        <p:blipFill>
          <a:blip r:embed="rId12"/>
          <a:stretch>
            <a:fillRect/>
          </a:stretch>
        </p:blipFill>
        <p:spPr>
          <a:xfrm>
            <a:off x="1970053" y="4960343"/>
            <a:ext cx="1006138" cy="1207366"/>
          </a:xfrm>
          <a:prstGeom prst="rect">
            <a:avLst/>
          </a:prstGeom>
          <a:ln w="38100" cmpd="sng">
            <a:solidFill>
              <a:srgbClr val="558ED5"/>
            </a:solidFill>
          </a:ln>
        </p:spPr>
      </p:pic>
      <p:pic>
        <p:nvPicPr>
          <p:cNvPr id="24" name="Picture 23"/>
          <p:cNvPicPr>
            <a:picLocks noChangeAspect="1"/>
          </p:cNvPicPr>
          <p:nvPr/>
        </p:nvPicPr>
        <p:blipFill>
          <a:blip r:embed="rId13"/>
          <a:stretch>
            <a:fillRect/>
          </a:stretch>
        </p:blipFill>
        <p:spPr>
          <a:xfrm>
            <a:off x="7329886" y="1337988"/>
            <a:ext cx="1202552" cy="1202552"/>
          </a:xfrm>
          <a:prstGeom prst="rect">
            <a:avLst/>
          </a:prstGeom>
          <a:ln w="38100" cmpd="sng">
            <a:solidFill>
              <a:schemeClr val="bg2">
                <a:lumMod val="60000"/>
                <a:lumOff val="40000"/>
              </a:schemeClr>
            </a:solidFill>
          </a:ln>
        </p:spPr>
      </p:pic>
      <p:pic>
        <p:nvPicPr>
          <p:cNvPr id="27" name="Picture 26"/>
          <p:cNvPicPr>
            <a:picLocks noChangeAspect="1"/>
          </p:cNvPicPr>
          <p:nvPr/>
        </p:nvPicPr>
        <p:blipFill>
          <a:blip r:embed="rId14"/>
          <a:stretch>
            <a:fillRect/>
          </a:stretch>
        </p:blipFill>
        <p:spPr>
          <a:xfrm>
            <a:off x="6624991" y="4084982"/>
            <a:ext cx="2076004" cy="1515562"/>
          </a:xfrm>
          <a:prstGeom prst="rect">
            <a:avLst/>
          </a:prstGeom>
        </p:spPr>
      </p:pic>
      <p:pic>
        <p:nvPicPr>
          <p:cNvPr id="28" name="Picture 27"/>
          <p:cNvPicPr>
            <a:picLocks noChangeAspect="1"/>
          </p:cNvPicPr>
          <p:nvPr/>
        </p:nvPicPr>
        <p:blipFill>
          <a:blip r:embed="rId15"/>
          <a:stretch>
            <a:fillRect/>
          </a:stretch>
        </p:blipFill>
        <p:spPr>
          <a:xfrm>
            <a:off x="5964055" y="3548386"/>
            <a:ext cx="1195385" cy="368297"/>
          </a:xfrm>
          <a:prstGeom prst="rect">
            <a:avLst/>
          </a:prstGeom>
        </p:spPr>
      </p:pic>
      <p:pic>
        <p:nvPicPr>
          <p:cNvPr id="29" name="Picture 28"/>
          <p:cNvPicPr>
            <a:picLocks noChangeAspect="1"/>
          </p:cNvPicPr>
          <p:nvPr/>
        </p:nvPicPr>
        <p:blipFill rotWithShape="1">
          <a:blip r:embed="rId16"/>
          <a:srcRect r="80382"/>
          <a:stretch/>
        </p:blipFill>
        <p:spPr>
          <a:xfrm>
            <a:off x="4914806" y="5326191"/>
            <a:ext cx="545749" cy="575733"/>
          </a:xfrm>
          <a:prstGeom prst="rect">
            <a:avLst/>
          </a:prstGeom>
        </p:spPr>
      </p:pic>
      <p:pic>
        <p:nvPicPr>
          <p:cNvPr id="30" name="Picture 29"/>
          <p:cNvPicPr>
            <a:picLocks noChangeAspect="1"/>
          </p:cNvPicPr>
          <p:nvPr/>
        </p:nvPicPr>
        <p:blipFill>
          <a:blip r:embed="rId17"/>
          <a:stretch>
            <a:fillRect/>
          </a:stretch>
        </p:blipFill>
        <p:spPr>
          <a:xfrm>
            <a:off x="8660004" y="1722963"/>
            <a:ext cx="368297" cy="368297"/>
          </a:xfrm>
          <a:prstGeom prst="rect">
            <a:avLst/>
          </a:prstGeom>
        </p:spPr>
      </p:pic>
      <p:pic>
        <p:nvPicPr>
          <p:cNvPr id="23" name="Picture 26"/>
          <p:cNvPicPr>
            <a:picLocks noChangeAspect="1" noChangeArrowheads="1"/>
          </p:cNvPicPr>
          <p:nvPr/>
        </p:nvPicPr>
        <p:blipFill>
          <a:blip r:embed="rId18"/>
          <a:srcRect/>
          <a:stretch>
            <a:fillRect/>
          </a:stretch>
        </p:blipFill>
        <p:spPr bwMode="auto">
          <a:xfrm>
            <a:off x="3495563" y="4958450"/>
            <a:ext cx="692344" cy="1213750"/>
          </a:xfrm>
          <a:prstGeom prst="rect">
            <a:avLst/>
          </a:prstGeom>
          <a:noFill/>
          <a:ln w="38100" cap="flat" cmpd="sng">
            <a:solidFill>
              <a:srgbClr val="558ED5"/>
            </a:solidFill>
            <a:miter lim="800000"/>
            <a:headEnd/>
            <a:tailEnd/>
          </a:ln>
        </p:spPr>
      </p:pic>
      <p:pic>
        <p:nvPicPr>
          <p:cNvPr id="25" name="Picture 24"/>
          <p:cNvPicPr>
            <a:picLocks noChangeAspect="1"/>
          </p:cNvPicPr>
          <p:nvPr/>
        </p:nvPicPr>
        <p:blipFill>
          <a:blip r:embed="rId19"/>
          <a:stretch>
            <a:fillRect/>
          </a:stretch>
        </p:blipFill>
        <p:spPr>
          <a:xfrm>
            <a:off x="6718413" y="5701834"/>
            <a:ext cx="1889160" cy="406896"/>
          </a:xfrm>
          <a:prstGeom prst="rect">
            <a:avLst/>
          </a:prstGeom>
        </p:spPr>
      </p:pic>
      <p:pic>
        <p:nvPicPr>
          <p:cNvPr id="26" name="Picture 2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7024002" y="6210020"/>
            <a:ext cx="1277983" cy="469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678394" y="2523607"/>
            <a:ext cx="1010136" cy="523220"/>
          </a:xfrm>
          <a:prstGeom prst="rect">
            <a:avLst/>
          </a:prstGeom>
          <a:noFill/>
        </p:spPr>
        <p:txBody>
          <a:bodyPr wrap="square" rtlCol="0">
            <a:spAutoFit/>
          </a:bodyPr>
          <a:lstStyle/>
          <a:p>
            <a:pPr algn="ctr"/>
            <a:r>
              <a:rPr lang="en-US" b="1" dirty="0" smtClean="0"/>
              <a:t>Jason </a:t>
            </a:r>
            <a:r>
              <a:rPr lang="en-US" b="1" dirty="0" err="1" smtClean="0"/>
              <a:t>Swedlow</a:t>
            </a:r>
            <a:endParaRPr lang="en-US" b="1" dirty="0"/>
          </a:p>
        </p:txBody>
      </p:sp>
      <p:sp>
        <p:nvSpPr>
          <p:cNvPr id="31" name="TextBox 30"/>
          <p:cNvSpPr txBox="1"/>
          <p:nvPr/>
        </p:nvSpPr>
        <p:spPr>
          <a:xfrm>
            <a:off x="1968054" y="2523607"/>
            <a:ext cx="1010136" cy="523220"/>
          </a:xfrm>
          <a:prstGeom prst="rect">
            <a:avLst/>
          </a:prstGeom>
          <a:noFill/>
        </p:spPr>
        <p:txBody>
          <a:bodyPr wrap="square" rtlCol="0">
            <a:spAutoFit/>
          </a:bodyPr>
          <a:lstStyle/>
          <a:p>
            <a:pPr algn="ctr"/>
            <a:r>
              <a:rPr lang="en-US" b="1" dirty="0" smtClean="0"/>
              <a:t>Josh Moore</a:t>
            </a:r>
            <a:endParaRPr lang="en-US" b="1" dirty="0"/>
          </a:p>
        </p:txBody>
      </p:sp>
      <p:sp>
        <p:nvSpPr>
          <p:cNvPr id="32" name="TextBox 31"/>
          <p:cNvSpPr txBox="1"/>
          <p:nvPr/>
        </p:nvSpPr>
        <p:spPr>
          <a:xfrm>
            <a:off x="4704264" y="2677267"/>
            <a:ext cx="1010136" cy="307777"/>
          </a:xfrm>
          <a:prstGeom prst="rect">
            <a:avLst/>
          </a:prstGeom>
          <a:noFill/>
        </p:spPr>
        <p:txBody>
          <a:bodyPr wrap="square" rtlCol="0">
            <a:spAutoFit/>
          </a:bodyPr>
          <a:lstStyle/>
          <a:p>
            <a:pPr algn="ctr"/>
            <a:r>
              <a:rPr lang="en-US" b="1" dirty="0" smtClean="0"/>
              <a:t>Simon Li</a:t>
            </a:r>
            <a:endParaRPr lang="en-US" b="1" dirty="0"/>
          </a:p>
        </p:txBody>
      </p:sp>
      <p:sp>
        <p:nvSpPr>
          <p:cNvPr id="33" name="TextBox 32"/>
          <p:cNvSpPr txBox="1"/>
          <p:nvPr/>
        </p:nvSpPr>
        <p:spPr>
          <a:xfrm>
            <a:off x="3336837" y="2570041"/>
            <a:ext cx="1010136" cy="523220"/>
          </a:xfrm>
          <a:prstGeom prst="rect">
            <a:avLst/>
          </a:prstGeom>
          <a:noFill/>
        </p:spPr>
        <p:txBody>
          <a:bodyPr wrap="square" rtlCol="0">
            <a:spAutoFit/>
          </a:bodyPr>
          <a:lstStyle/>
          <a:p>
            <a:pPr algn="ctr"/>
            <a:r>
              <a:rPr lang="en-US" b="1" dirty="0" smtClean="0"/>
              <a:t>Gabriella </a:t>
            </a:r>
            <a:r>
              <a:rPr lang="en-US" b="1" dirty="0" err="1" smtClean="0"/>
              <a:t>Rustici</a:t>
            </a:r>
            <a:endParaRPr lang="en-US" b="1" dirty="0"/>
          </a:p>
        </p:txBody>
      </p:sp>
      <p:sp>
        <p:nvSpPr>
          <p:cNvPr id="34" name="TextBox 33"/>
          <p:cNvSpPr txBox="1"/>
          <p:nvPr/>
        </p:nvSpPr>
        <p:spPr>
          <a:xfrm>
            <a:off x="6056679" y="2523607"/>
            <a:ext cx="1010136" cy="523220"/>
          </a:xfrm>
          <a:prstGeom prst="rect">
            <a:avLst/>
          </a:prstGeom>
          <a:noFill/>
        </p:spPr>
        <p:txBody>
          <a:bodyPr wrap="square" rtlCol="0">
            <a:spAutoFit/>
          </a:bodyPr>
          <a:lstStyle/>
          <a:p>
            <a:pPr algn="ctr"/>
            <a:r>
              <a:rPr lang="en-US" b="1" dirty="0" smtClean="0"/>
              <a:t>Gus Ferguson</a:t>
            </a:r>
            <a:endParaRPr lang="en-US" b="1" dirty="0"/>
          </a:p>
        </p:txBody>
      </p:sp>
      <p:sp>
        <p:nvSpPr>
          <p:cNvPr id="35" name="TextBox 34"/>
          <p:cNvSpPr txBox="1"/>
          <p:nvPr/>
        </p:nvSpPr>
        <p:spPr>
          <a:xfrm>
            <a:off x="7426094" y="2523607"/>
            <a:ext cx="1010136" cy="523220"/>
          </a:xfrm>
          <a:prstGeom prst="rect">
            <a:avLst/>
          </a:prstGeom>
          <a:noFill/>
        </p:spPr>
        <p:txBody>
          <a:bodyPr wrap="square" rtlCol="0">
            <a:spAutoFit/>
          </a:bodyPr>
          <a:lstStyle/>
          <a:p>
            <a:pPr algn="ctr"/>
            <a:r>
              <a:rPr lang="en-US" b="1" dirty="0" smtClean="0"/>
              <a:t>Simone Leo</a:t>
            </a:r>
            <a:endParaRPr lang="en-US" b="1" dirty="0"/>
          </a:p>
        </p:txBody>
      </p:sp>
      <p:sp>
        <p:nvSpPr>
          <p:cNvPr id="36" name="TextBox 35"/>
          <p:cNvSpPr txBox="1"/>
          <p:nvPr/>
        </p:nvSpPr>
        <p:spPr>
          <a:xfrm>
            <a:off x="678394" y="4351881"/>
            <a:ext cx="1010136" cy="523220"/>
          </a:xfrm>
          <a:prstGeom prst="rect">
            <a:avLst/>
          </a:prstGeom>
          <a:noFill/>
        </p:spPr>
        <p:txBody>
          <a:bodyPr wrap="square" rtlCol="0">
            <a:spAutoFit/>
          </a:bodyPr>
          <a:lstStyle/>
          <a:p>
            <a:pPr algn="ctr"/>
            <a:r>
              <a:rPr lang="en-US" b="1" dirty="0" err="1" smtClean="0"/>
              <a:t>Alvis</a:t>
            </a:r>
            <a:r>
              <a:rPr lang="en-US" b="1" dirty="0" smtClean="0"/>
              <a:t> </a:t>
            </a:r>
            <a:r>
              <a:rPr lang="en-US" b="1" dirty="0" err="1" smtClean="0"/>
              <a:t>Brazma</a:t>
            </a:r>
            <a:endParaRPr lang="en-US" b="1" dirty="0"/>
          </a:p>
        </p:txBody>
      </p:sp>
      <p:sp>
        <p:nvSpPr>
          <p:cNvPr id="37" name="TextBox 36"/>
          <p:cNvSpPr txBox="1"/>
          <p:nvPr/>
        </p:nvSpPr>
        <p:spPr>
          <a:xfrm>
            <a:off x="528996" y="6154307"/>
            <a:ext cx="1308932" cy="523220"/>
          </a:xfrm>
          <a:prstGeom prst="rect">
            <a:avLst/>
          </a:prstGeom>
          <a:noFill/>
        </p:spPr>
        <p:txBody>
          <a:bodyPr wrap="square" rtlCol="0">
            <a:spAutoFit/>
          </a:bodyPr>
          <a:lstStyle/>
          <a:p>
            <a:pPr algn="ctr"/>
            <a:r>
              <a:rPr lang="en-US" b="1" dirty="0" smtClean="0"/>
              <a:t>Rafael </a:t>
            </a:r>
            <a:r>
              <a:rPr lang="en-US" b="1" dirty="0"/>
              <a:t>C</a:t>
            </a:r>
            <a:r>
              <a:rPr lang="en-US" b="1" dirty="0" smtClean="0"/>
              <a:t>arazo-Salas</a:t>
            </a:r>
            <a:endParaRPr lang="en-US" b="1" dirty="0"/>
          </a:p>
        </p:txBody>
      </p:sp>
      <p:sp>
        <p:nvSpPr>
          <p:cNvPr id="38" name="TextBox 37"/>
          <p:cNvSpPr txBox="1"/>
          <p:nvPr/>
        </p:nvSpPr>
        <p:spPr>
          <a:xfrm>
            <a:off x="1968054" y="4351881"/>
            <a:ext cx="1010136" cy="523220"/>
          </a:xfrm>
          <a:prstGeom prst="rect">
            <a:avLst/>
          </a:prstGeom>
          <a:noFill/>
        </p:spPr>
        <p:txBody>
          <a:bodyPr wrap="square" rtlCol="0">
            <a:spAutoFit/>
          </a:bodyPr>
          <a:lstStyle/>
          <a:p>
            <a:pPr algn="ctr"/>
            <a:r>
              <a:rPr lang="en-US" b="1" dirty="0" err="1" smtClean="0"/>
              <a:t>Ugis</a:t>
            </a:r>
            <a:r>
              <a:rPr lang="en-US" b="1" dirty="0" smtClean="0"/>
              <a:t> </a:t>
            </a:r>
            <a:r>
              <a:rPr lang="en-US" b="1" dirty="0" err="1" smtClean="0"/>
              <a:t>Sarkans</a:t>
            </a:r>
            <a:endParaRPr lang="en-US" b="1" dirty="0"/>
          </a:p>
        </p:txBody>
      </p:sp>
      <p:sp>
        <p:nvSpPr>
          <p:cNvPr id="39" name="TextBox 38"/>
          <p:cNvSpPr txBox="1"/>
          <p:nvPr/>
        </p:nvSpPr>
        <p:spPr>
          <a:xfrm>
            <a:off x="3336667" y="4351881"/>
            <a:ext cx="1010136" cy="523220"/>
          </a:xfrm>
          <a:prstGeom prst="rect">
            <a:avLst/>
          </a:prstGeom>
          <a:noFill/>
        </p:spPr>
        <p:txBody>
          <a:bodyPr wrap="square" rtlCol="0">
            <a:spAutoFit/>
          </a:bodyPr>
          <a:lstStyle/>
          <a:p>
            <a:pPr algn="ctr"/>
            <a:r>
              <a:rPr lang="en-US" b="1" dirty="0" smtClean="0"/>
              <a:t>Simon </a:t>
            </a:r>
            <a:r>
              <a:rPr lang="en-US" b="1" dirty="0" err="1" smtClean="0"/>
              <a:t>Jupp</a:t>
            </a:r>
            <a:endParaRPr lang="en-US" b="1" dirty="0"/>
          </a:p>
        </p:txBody>
      </p:sp>
      <p:sp>
        <p:nvSpPr>
          <p:cNvPr id="40" name="TextBox 39"/>
          <p:cNvSpPr txBox="1"/>
          <p:nvPr/>
        </p:nvSpPr>
        <p:spPr>
          <a:xfrm>
            <a:off x="4682612" y="4351881"/>
            <a:ext cx="1010136" cy="523220"/>
          </a:xfrm>
          <a:prstGeom prst="rect">
            <a:avLst/>
          </a:prstGeom>
          <a:noFill/>
        </p:spPr>
        <p:txBody>
          <a:bodyPr wrap="square" rtlCol="0">
            <a:spAutoFit/>
          </a:bodyPr>
          <a:lstStyle/>
          <a:p>
            <a:pPr algn="ctr"/>
            <a:r>
              <a:rPr lang="en-US" b="1" dirty="0" smtClean="0"/>
              <a:t>Tony Burdett</a:t>
            </a:r>
            <a:endParaRPr lang="en-US" b="1" dirty="0"/>
          </a:p>
        </p:txBody>
      </p:sp>
      <p:sp>
        <p:nvSpPr>
          <p:cNvPr id="41" name="TextBox 40"/>
          <p:cNvSpPr txBox="1"/>
          <p:nvPr/>
        </p:nvSpPr>
        <p:spPr>
          <a:xfrm>
            <a:off x="1968054" y="6154307"/>
            <a:ext cx="1010136" cy="523220"/>
          </a:xfrm>
          <a:prstGeom prst="rect">
            <a:avLst/>
          </a:prstGeom>
          <a:noFill/>
        </p:spPr>
        <p:txBody>
          <a:bodyPr wrap="square" rtlCol="0">
            <a:spAutoFit/>
          </a:bodyPr>
          <a:lstStyle/>
          <a:p>
            <a:pPr algn="ctr"/>
            <a:r>
              <a:rPr lang="en-US" b="1" dirty="0" err="1" smtClean="0"/>
              <a:t>Balint</a:t>
            </a:r>
            <a:r>
              <a:rPr lang="en-US" b="1" dirty="0" smtClean="0"/>
              <a:t> </a:t>
            </a:r>
            <a:r>
              <a:rPr lang="en-US" b="1" dirty="0" err="1" smtClean="0"/>
              <a:t>Antal</a:t>
            </a:r>
            <a:endParaRPr lang="en-US" b="1" dirty="0"/>
          </a:p>
        </p:txBody>
      </p:sp>
      <p:sp>
        <p:nvSpPr>
          <p:cNvPr id="42" name="TextBox 41"/>
          <p:cNvSpPr txBox="1"/>
          <p:nvPr/>
        </p:nvSpPr>
        <p:spPr>
          <a:xfrm>
            <a:off x="3336667" y="6154307"/>
            <a:ext cx="1010136" cy="523220"/>
          </a:xfrm>
          <a:prstGeom prst="rect">
            <a:avLst/>
          </a:prstGeom>
          <a:noFill/>
        </p:spPr>
        <p:txBody>
          <a:bodyPr wrap="square" rtlCol="0">
            <a:spAutoFit/>
          </a:bodyPr>
          <a:lstStyle/>
          <a:p>
            <a:pPr algn="ctr"/>
            <a:r>
              <a:rPr lang="en-US" b="1" dirty="0" smtClean="0"/>
              <a:t>Anatole </a:t>
            </a:r>
            <a:r>
              <a:rPr lang="en-US" b="1" dirty="0" err="1" smtClean="0"/>
              <a:t>Chessel</a:t>
            </a:r>
            <a:endParaRPr lang="en-US" b="1" dirty="0"/>
          </a:p>
        </p:txBody>
      </p:sp>
      <p:pic>
        <p:nvPicPr>
          <p:cNvPr id="3" name="Picture 2"/>
          <p:cNvPicPr>
            <a:picLocks noChangeAspect="1"/>
          </p:cNvPicPr>
          <p:nvPr/>
        </p:nvPicPr>
        <p:blipFill>
          <a:blip r:embed="rId21"/>
          <a:stretch>
            <a:fillRect/>
          </a:stretch>
        </p:blipFill>
        <p:spPr>
          <a:xfrm>
            <a:off x="3224620" y="1337988"/>
            <a:ext cx="1234571" cy="1206512"/>
          </a:xfrm>
          <a:prstGeom prst="rect">
            <a:avLst/>
          </a:prstGeom>
          <a:ln w="38100" cmpd="sng">
            <a:solidFill>
              <a:schemeClr val="bg2">
                <a:lumMod val="60000"/>
                <a:lumOff val="40000"/>
              </a:schemeClr>
            </a:solidFill>
          </a:ln>
        </p:spPr>
      </p:pic>
    </p:spTree>
    <p:extLst>
      <p:ext uri="{BB962C8B-B14F-4D97-AF65-F5344CB8AC3E}">
        <p14:creationId xmlns:p14="http://schemas.microsoft.com/office/powerpoint/2010/main" val="1819891540"/>
      </p:ext>
    </p:extLst>
  </p:cSld>
  <p:clrMapOvr>
    <a:masterClrMapping/>
  </p:clrMapOvr>
  <mc:AlternateContent xmlns:mc="http://schemas.openxmlformats.org/markup-compatibility/2006" xmlns:p14="http://schemas.microsoft.com/office/powerpoint/2010/main">
    <mc:Choice Requires="p14">
      <p:transition spd="slow" p14:dur="2000" advTm="68089"/>
    </mc:Choice>
    <mc:Fallback xmlns="">
      <p:transition xmlns:p14="http://schemas.microsoft.com/office/powerpoint/2010/main" spd="slow" advTm="68089"/>
    </mc:Fallback>
  </mc:AlternateContent>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5876" y="7937"/>
            <a:ext cx="8229600" cy="995362"/>
          </a:xfrm>
          <a:noFill/>
          <a:ln>
            <a:noFill/>
          </a:ln>
        </p:spPr>
        <p:txBody>
          <a:bodyPr lIns="91425" tIns="91425" rIns="91425" bIns="91425" anchor="ctr" anchorCtr="0"/>
          <a:lstStyle/>
          <a:p>
            <a:r>
              <a:rPr lang="en-US" sz="3600" dirty="0">
                <a:solidFill>
                  <a:srgbClr val="133476"/>
                </a:solidFill>
                <a:latin typeface="Montserrat"/>
                <a:ea typeface="Montserrat"/>
                <a:cs typeface="Montserrat"/>
              </a:rPr>
              <a:t>How to access IDR</a:t>
            </a:r>
          </a:p>
        </p:txBody>
      </p:sp>
      <p:graphicFrame>
        <p:nvGraphicFramePr>
          <p:cNvPr id="6" name="Diagram 5"/>
          <p:cNvGraphicFramePr/>
          <p:nvPr>
            <p:extLst>
              <p:ext uri="{D42A27DB-BD31-4B8C-83A1-F6EECF244321}">
                <p14:modId xmlns:p14="http://schemas.microsoft.com/office/powerpoint/2010/main" val="3714822903"/>
              </p:ext>
            </p:extLst>
          </p:nvPr>
        </p:nvGraphicFramePr>
        <p:xfrm>
          <a:off x="469900" y="1028700"/>
          <a:ext cx="8361553" cy="5156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24</a:t>
            </a:fld>
            <a:endParaRPr lang="en-US" sz="1200" b="0" i="0" u="none" strike="noStrike" cap="none" baseline="0">
              <a:solidFill>
                <a:srgbClr val="95AFAC"/>
              </a:solidFill>
              <a:latin typeface="Montserrat"/>
              <a:ea typeface="Montserrat"/>
              <a:cs typeface="Montserrat"/>
              <a:sym typeface="Montserrat"/>
            </a:endParaRPr>
          </a:p>
        </p:txBody>
      </p:sp>
    </p:spTree>
    <p:extLst>
      <p:ext uri="{BB962C8B-B14F-4D97-AF65-F5344CB8AC3E}">
        <p14:creationId xmlns:p14="http://schemas.microsoft.com/office/powerpoint/2010/main" val="1748115079"/>
      </p:ext>
    </p:extLst>
  </p:cSld>
  <p:clrMapOvr>
    <a:masterClrMapping/>
  </p:clrMapOvr>
  <mc:AlternateContent xmlns:mc="http://schemas.openxmlformats.org/markup-compatibility/2006" xmlns:p14="http://schemas.microsoft.com/office/powerpoint/2010/main">
    <mc:Choice Requires="p14">
      <p:transition spd="slow" p14:dur="2000" advTm="32942"/>
    </mc:Choice>
    <mc:Fallback xmlns="">
      <p:transition xmlns:p14="http://schemas.microsoft.com/office/powerpoint/2010/main" spd="slow" advTm="32942"/>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25</a:t>
            </a:fld>
            <a:endParaRPr lang="en-US" sz="1200" b="0" i="0" u="none" strike="noStrike" cap="none" baseline="0">
              <a:solidFill>
                <a:srgbClr val="95AFAC"/>
              </a:solidFill>
              <a:latin typeface="Montserrat"/>
              <a:ea typeface="Montserrat"/>
              <a:cs typeface="Montserrat"/>
              <a:sym typeface="Montserrat"/>
            </a:endParaRPr>
          </a:p>
        </p:txBody>
      </p:sp>
    </p:spTree>
    <p:extLst>
      <p:ext uri="{BB962C8B-B14F-4D97-AF65-F5344CB8AC3E}">
        <p14:creationId xmlns:p14="http://schemas.microsoft.com/office/powerpoint/2010/main" val="2928590891"/>
      </p:ext>
    </p:extLst>
  </p:cSld>
  <p:clrMapOvr>
    <a:masterClrMapping/>
  </p:clrMapOvr>
  <mc:AlternateContent xmlns:mc="http://schemas.openxmlformats.org/markup-compatibility/2006" xmlns:p14="http://schemas.microsoft.com/office/powerpoint/2010/main">
    <mc:Choice Requires="p14">
      <p:transition spd="slow" p14:dur="2000" advTm="1480"/>
    </mc:Choice>
    <mc:Fallback xmlns="">
      <p:transition xmlns:p14="http://schemas.microsoft.com/office/powerpoint/2010/main" spd="slow" advTm="1480"/>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7937"/>
            <a:ext cx="8229600" cy="995362"/>
          </a:xfrm>
        </p:spPr>
        <p:txBody>
          <a:bodyPr/>
          <a:lstStyle/>
          <a:p>
            <a:r>
              <a:rPr lang="en-US" sz="3600" dirty="0" smtClean="0">
                <a:solidFill>
                  <a:srgbClr val="133476"/>
                </a:solidFill>
                <a:latin typeface="Montserrat"/>
                <a:ea typeface="Montserrat"/>
                <a:cs typeface="Montserrat"/>
                <a:sym typeface="Montserrat"/>
              </a:rPr>
              <a:t>Motivation for an image data repository</a:t>
            </a:r>
            <a:endParaRPr lang="en-US" sz="3600"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3</a:t>
            </a:fld>
            <a:endParaRPr lang="en-US" sz="1200" b="0" i="0" u="none" strike="noStrike" cap="none" baseline="0" dirty="0">
              <a:solidFill>
                <a:srgbClr val="95AFAC"/>
              </a:solidFill>
              <a:latin typeface="Montserrat"/>
              <a:ea typeface="Montserrat"/>
              <a:cs typeface="Montserrat"/>
              <a:sym typeface="Montserrat"/>
            </a:endParaRPr>
          </a:p>
        </p:txBody>
      </p:sp>
      <p:sp>
        <p:nvSpPr>
          <p:cNvPr id="5" name="Rounded Rectangle 4"/>
          <p:cNvSpPr/>
          <p:nvPr/>
        </p:nvSpPr>
        <p:spPr>
          <a:xfrm>
            <a:off x="846667" y="1591733"/>
            <a:ext cx="3031066" cy="15578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Data transparency and re-usability</a:t>
            </a:r>
            <a:endParaRPr lang="en-US" sz="2800" dirty="0"/>
          </a:p>
        </p:txBody>
      </p:sp>
      <p:sp>
        <p:nvSpPr>
          <p:cNvPr id="7" name="Rounded Rectangle 6"/>
          <p:cNvSpPr/>
          <p:nvPr/>
        </p:nvSpPr>
        <p:spPr>
          <a:xfrm>
            <a:off x="4876801" y="1591733"/>
            <a:ext cx="3031066" cy="15578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Benchmark datasets</a:t>
            </a:r>
            <a:endParaRPr lang="en-US" sz="2800" dirty="0"/>
          </a:p>
        </p:txBody>
      </p:sp>
      <p:sp>
        <p:nvSpPr>
          <p:cNvPr id="9" name="Rounded Rectangle 8"/>
          <p:cNvSpPr/>
          <p:nvPr/>
        </p:nvSpPr>
        <p:spPr>
          <a:xfrm>
            <a:off x="846667" y="3894667"/>
            <a:ext cx="3031066" cy="15578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Data integration</a:t>
            </a:r>
            <a:endParaRPr lang="en-US" sz="2800" dirty="0"/>
          </a:p>
        </p:txBody>
      </p:sp>
      <p:sp>
        <p:nvSpPr>
          <p:cNvPr id="10" name="Rounded Rectangle 9"/>
          <p:cNvSpPr/>
          <p:nvPr/>
        </p:nvSpPr>
        <p:spPr>
          <a:xfrm>
            <a:off x="4876801" y="3894667"/>
            <a:ext cx="3031066" cy="1557867"/>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Discovery</a:t>
            </a:r>
            <a:endParaRPr lang="en-US" sz="2800" dirty="0"/>
          </a:p>
        </p:txBody>
      </p:sp>
      <p:pic>
        <p:nvPicPr>
          <p:cNvPr id="6" name="Picture 5"/>
          <p:cNvPicPr>
            <a:picLocks noChangeAspect="1"/>
          </p:cNvPicPr>
          <p:nvPr/>
        </p:nvPicPr>
        <p:blipFill>
          <a:blip r:embed="rId3"/>
          <a:stretch>
            <a:fillRect/>
          </a:stretch>
        </p:blipFill>
        <p:spPr>
          <a:xfrm>
            <a:off x="7217670" y="1199823"/>
            <a:ext cx="1380394" cy="783820"/>
          </a:xfrm>
          <a:prstGeom prst="rect">
            <a:avLst/>
          </a:prstGeom>
        </p:spPr>
      </p:pic>
      <p:pic>
        <p:nvPicPr>
          <p:cNvPr id="11" name="Picture 10"/>
          <p:cNvPicPr>
            <a:picLocks noChangeAspect="1"/>
          </p:cNvPicPr>
          <p:nvPr/>
        </p:nvPicPr>
        <p:blipFill>
          <a:blip r:embed="rId4"/>
          <a:stretch>
            <a:fillRect/>
          </a:stretch>
        </p:blipFill>
        <p:spPr>
          <a:xfrm>
            <a:off x="7273332" y="4803453"/>
            <a:ext cx="951985" cy="1298162"/>
          </a:xfrm>
          <a:prstGeom prst="rect">
            <a:avLst/>
          </a:prstGeom>
        </p:spPr>
      </p:pic>
      <p:pic>
        <p:nvPicPr>
          <p:cNvPr id="12" name="Picture 11"/>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457200" y="4987925"/>
            <a:ext cx="1484918" cy="1113689"/>
          </a:xfrm>
          <a:prstGeom prst="rect">
            <a:avLst/>
          </a:prstGeom>
        </p:spPr>
      </p:pic>
      <p:pic>
        <p:nvPicPr>
          <p:cNvPr id="16" name="Picture 15"/>
          <p:cNvPicPr>
            <a:picLocks noChangeAspect="1"/>
          </p:cNvPicPr>
          <p:nvPr/>
        </p:nvPicPr>
        <p:blipFill>
          <a:blip r:embed="rId7"/>
          <a:stretch>
            <a:fillRect/>
          </a:stretch>
        </p:blipFill>
        <p:spPr>
          <a:xfrm flipH="1">
            <a:off x="846667" y="1209193"/>
            <a:ext cx="830383" cy="774450"/>
          </a:xfrm>
          <a:prstGeom prst="rect">
            <a:avLst/>
          </a:prstGeom>
        </p:spPr>
      </p:pic>
    </p:spTree>
    <p:extLst>
      <p:ext uri="{BB962C8B-B14F-4D97-AF65-F5344CB8AC3E}">
        <p14:creationId xmlns:p14="http://schemas.microsoft.com/office/powerpoint/2010/main" val="3494799085"/>
      </p:ext>
    </p:extLst>
  </p:cSld>
  <p:clrMapOvr>
    <a:masterClrMapping/>
  </p:clrMapOvr>
  <mc:AlternateContent xmlns:mc="http://schemas.openxmlformats.org/markup-compatibility/2006" xmlns:p14="http://schemas.microsoft.com/office/powerpoint/2010/main">
    <mc:Choice Requires="p14">
      <p:transition spd="slow" p14:dur="2000" advTm="803"/>
    </mc:Choice>
    <mc:Fallback xmlns="">
      <p:transition xmlns:p14="http://schemas.microsoft.com/office/powerpoint/2010/main" spd="slow" advTm="803"/>
    </mc:Fallback>
  </mc:AlternateContent>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133476"/>
                </a:solidFill>
                <a:latin typeface="Montserrat"/>
                <a:ea typeface="Montserrat"/>
                <a:cs typeface="Montserrat"/>
                <a:sym typeface="Montserrat"/>
              </a:rPr>
              <a:t>IDR Structure</a:t>
            </a:r>
            <a:endParaRPr lang="en-US" sz="3600"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4</a:t>
            </a:fld>
            <a:endParaRPr lang="en-US" sz="1200" b="0" i="0" u="none" strike="noStrike" cap="none" baseline="0" dirty="0">
              <a:solidFill>
                <a:srgbClr val="95AFAC"/>
              </a:solidFill>
              <a:latin typeface="Montserrat"/>
              <a:ea typeface="Montserrat"/>
              <a:cs typeface="Montserrat"/>
              <a:sym typeface="Montserrat"/>
            </a:endParaRPr>
          </a:p>
        </p:txBody>
      </p:sp>
      <p:sp>
        <p:nvSpPr>
          <p:cNvPr id="5" name="Rectangle 4"/>
          <p:cNvSpPr/>
          <p:nvPr/>
        </p:nvSpPr>
        <p:spPr>
          <a:xfrm>
            <a:off x="4295178" y="3903340"/>
            <a:ext cx="184666" cy="307777"/>
          </a:xfrm>
          <a:prstGeom prst="rect">
            <a:avLst/>
          </a:prstGeom>
        </p:spPr>
        <p:txBody>
          <a:bodyPr wrap="none">
            <a:spAutoFit/>
          </a:bodyPr>
          <a:lstStyle/>
          <a:p>
            <a:r>
              <a:rPr lang="en-US" dirty="0"/>
              <a:t> </a:t>
            </a:r>
          </a:p>
        </p:txBody>
      </p:sp>
      <p:pic>
        <p:nvPicPr>
          <p:cNvPr id="48" name="Picture 47"/>
          <p:cNvPicPr>
            <a:picLocks noChangeAspect="1"/>
          </p:cNvPicPr>
          <p:nvPr/>
        </p:nvPicPr>
        <p:blipFill rotWithShape="1">
          <a:blip r:embed="rId3"/>
          <a:srcRect l="24704" t="14313"/>
          <a:stretch/>
        </p:blipFill>
        <p:spPr>
          <a:xfrm>
            <a:off x="3750500" y="4338175"/>
            <a:ext cx="1274022" cy="253790"/>
          </a:xfrm>
          <a:prstGeom prst="rect">
            <a:avLst/>
          </a:prstGeom>
        </p:spPr>
      </p:pic>
      <p:pic>
        <p:nvPicPr>
          <p:cNvPr id="8" name="Picture 7"/>
          <p:cNvPicPr>
            <a:picLocks noChangeAspect="1"/>
          </p:cNvPicPr>
          <p:nvPr/>
        </p:nvPicPr>
        <p:blipFill>
          <a:blip r:embed="rId4">
            <a:extLst>
              <a:ext uri="{BEBA8EAE-BF5A-486C-A8C5-ECC9F3942E4B}">
                <a14:imgProps xmlns:a14="http://schemas.microsoft.com/office/drawing/2010/main">
                  <a14:imgLayer r:embed="rId5">
                    <a14:imgEffect>
                      <a14:backgroundRemoval t="10000" b="90000" l="3774" r="96934">
                        <a14:foregroundMark x1="13443" y1="26250" x2="13443" y2="26250"/>
                        <a14:foregroundMark x1="94811" y1="38750" x2="94811" y2="38750"/>
                        <a14:foregroundMark x1="87972" y1="37500" x2="87972" y2="37500"/>
                        <a14:foregroundMark x1="76887" y1="41250" x2="76887" y2="41250"/>
                        <a14:foregroundMark x1="63208" y1="42500" x2="63208" y2="42500"/>
                        <a14:foregroundMark x1="51179" y1="37500" x2="51179" y2="37500"/>
                        <a14:foregroundMark x1="41745" y1="38750" x2="41745" y2="38750"/>
                        <a14:foregroundMark x1="31604" y1="21250" x2="31604" y2="21250"/>
                        <a14:foregroundMark x1="20047" y1="23750" x2="20047" y2="23750"/>
                        <a14:foregroundMark x1="16745" y1="78750" x2="16745" y2="78750"/>
                        <a14:foregroundMark x1="7547" y1="71250" x2="7547" y2="71250"/>
                        <a14:foregroundMark x1="4953" y1="57500" x2="4953" y2="57500"/>
                        <a14:foregroundMark x1="14858" y1="37500" x2="14858" y2="37500"/>
                        <a14:backgroundMark x1="87736" y1="56250" x2="87736" y2="56250"/>
                      </a14:backgroundRemoval>
                    </a14:imgEffect>
                  </a14:imgLayer>
                </a14:imgProps>
              </a:ext>
            </a:extLst>
          </a:blip>
          <a:stretch>
            <a:fillRect/>
          </a:stretch>
        </p:blipFill>
        <p:spPr>
          <a:xfrm>
            <a:off x="3668245" y="1609799"/>
            <a:ext cx="1438533" cy="271421"/>
          </a:xfrm>
          <a:prstGeom prst="rect">
            <a:avLst/>
          </a:prstGeom>
        </p:spPr>
      </p:pic>
      <p:cxnSp>
        <p:nvCxnSpPr>
          <p:cNvPr id="7" name="Straight Connector 6"/>
          <p:cNvCxnSpPr>
            <a:endCxn id="14" idx="1"/>
          </p:cNvCxnSpPr>
          <p:nvPr/>
        </p:nvCxnSpPr>
        <p:spPr>
          <a:xfrm flipV="1">
            <a:off x="1971613" y="3316831"/>
            <a:ext cx="1506287" cy="6412"/>
          </a:xfrm>
          <a:prstGeom prst="line">
            <a:avLst/>
          </a:prstGeom>
          <a:ln w="57150" cmpd="sng">
            <a:solidFill>
              <a:srgbClr val="16356D"/>
            </a:solidFill>
          </a:ln>
        </p:spPr>
        <p:style>
          <a:lnRef idx="2">
            <a:schemeClr val="accent1"/>
          </a:lnRef>
          <a:fillRef idx="0">
            <a:schemeClr val="accent1"/>
          </a:fillRef>
          <a:effectRef idx="1">
            <a:schemeClr val="accent1"/>
          </a:effectRef>
          <a:fontRef idx="minor">
            <a:schemeClr val="tx1"/>
          </a:fontRef>
        </p:style>
      </p:cxnSp>
      <p:cxnSp>
        <p:nvCxnSpPr>
          <p:cNvPr id="31" name="Straight Connector 30"/>
          <p:cNvCxnSpPr/>
          <p:nvPr/>
        </p:nvCxnSpPr>
        <p:spPr>
          <a:xfrm>
            <a:off x="5340350" y="3323243"/>
            <a:ext cx="470614" cy="0"/>
          </a:xfrm>
          <a:prstGeom prst="line">
            <a:avLst/>
          </a:prstGeom>
          <a:ln w="57150" cmpd="sng">
            <a:solidFill>
              <a:srgbClr val="16356D"/>
            </a:solidFill>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a:stCxn id="18" idx="7"/>
          </p:cNvCxnSpPr>
          <p:nvPr/>
        </p:nvCxnSpPr>
        <p:spPr>
          <a:xfrm flipV="1">
            <a:off x="5907623" y="2546169"/>
            <a:ext cx="561900" cy="712804"/>
          </a:xfrm>
          <a:prstGeom prst="line">
            <a:avLst/>
          </a:prstGeom>
          <a:ln w="57150" cmpd="sng">
            <a:solidFill>
              <a:srgbClr val="16356D"/>
            </a:solidFill>
            <a:prstDash val="sysDash"/>
          </a:ln>
        </p:spPr>
        <p:style>
          <a:lnRef idx="2">
            <a:schemeClr val="accent1"/>
          </a:lnRef>
          <a:fillRef idx="0">
            <a:schemeClr val="accent1"/>
          </a:fillRef>
          <a:effectRef idx="1">
            <a:schemeClr val="accent1"/>
          </a:effectRef>
          <a:fontRef idx="minor">
            <a:schemeClr val="tx1"/>
          </a:fontRef>
        </p:style>
      </p:cxnSp>
      <p:cxnSp>
        <p:nvCxnSpPr>
          <p:cNvPr id="37" name="Straight Connector 36"/>
          <p:cNvCxnSpPr/>
          <p:nvPr/>
        </p:nvCxnSpPr>
        <p:spPr>
          <a:xfrm>
            <a:off x="5886805" y="3323243"/>
            <a:ext cx="776462" cy="544117"/>
          </a:xfrm>
          <a:prstGeom prst="line">
            <a:avLst/>
          </a:prstGeom>
          <a:ln w="57150" cmpd="sng">
            <a:solidFill>
              <a:srgbClr val="16356D"/>
            </a:solidFill>
          </a:ln>
        </p:spPr>
        <p:style>
          <a:lnRef idx="2">
            <a:schemeClr val="accent1"/>
          </a:lnRef>
          <a:fillRef idx="0">
            <a:schemeClr val="accent1"/>
          </a:fillRef>
          <a:effectRef idx="1">
            <a:schemeClr val="accent1"/>
          </a:effectRef>
          <a:fontRef idx="minor">
            <a:schemeClr val="tx1"/>
          </a:fontRef>
        </p:style>
      </p:cxnSp>
      <p:sp>
        <p:nvSpPr>
          <p:cNvPr id="18" name="Oval 17"/>
          <p:cNvSpPr/>
          <p:nvPr/>
        </p:nvSpPr>
        <p:spPr>
          <a:xfrm>
            <a:off x="5788382" y="3238514"/>
            <a:ext cx="139700" cy="139700"/>
          </a:xfrm>
          <a:prstGeom prst="ellipse">
            <a:avLst/>
          </a:prstGeom>
          <a:solidFill>
            <a:srgbClr val="16356D"/>
          </a:solidFill>
          <a:ln>
            <a:solidFill>
              <a:srgbClr val="16356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23" name="Picture 22" descr="Screen Shot 2015-08-25 at 17.38.14.png"/>
          <p:cNvPicPr>
            <a:picLocks noChangeAspect="1"/>
          </p:cNvPicPr>
          <p:nvPr/>
        </p:nvPicPr>
        <p:blipFill rotWithShape="1">
          <a:blip r:embed="rId6">
            <a:extLst>
              <a:ext uri="{BEBA8EAE-BF5A-486C-A8C5-ECC9F3942E4B}">
                <a14:imgProps xmlns:a14="http://schemas.microsoft.com/office/drawing/2010/main">
                  <a14:imgLayer r:embed="rId7">
                    <a14:imgEffect>
                      <a14:backgroundRemoval t="0" b="100000" l="5344" r="99237">
                        <a14:foregroundMark x1="40076" y1="91803" x2="40076" y2="91803"/>
                        <a14:foregroundMark x1="82061" y1="49180" x2="82061" y2="49180"/>
                        <a14:foregroundMark x1="70229" y1="50820" x2="70229" y2="50820"/>
                        <a14:foregroundMark x1="38931" y1="8197" x2="38931" y2="8197"/>
                        <a14:foregroundMark x1="44275" y1="8197" x2="44275" y2="8197"/>
                        <a14:foregroundMark x1="46183" y1="9836" x2="46183" y2="9836"/>
                        <a14:foregroundMark x1="49618" y1="9290" x2="49618" y2="9290"/>
                        <a14:foregroundMark x1="46183" y1="5464" x2="46183" y2="5464"/>
                        <a14:foregroundMark x1="53053" y1="7650" x2="53053" y2="7650"/>
                        <a14:foregroundMark x1="57252" y1="7104" x2="57252" y2="7104"/>
                        <a14:foregroundMark x1="61832" y1="10383" x2="61832" y2="10383"/>
                        <a14:foregroundMark x1="78626" y1="40437" x2="78626" y2="40437"/>
                      </a14:backgroundRemoval>
                    </a14:imgEffect>
                  </a14:imgLayer>
                </a14:imgProps>
              </a:ext>
              <a:ext uri="{28A0092B-C50C-407E-A947-70E740481C1C}">
                <a14:useLocalDpi xmlns:a14="http://schemas.microsoft.com/office/drawing/2010/main" val="0"/>
              </a:ext>
            </a:extLst>
          </a:blip>
          <a:srcRect t="15853"/>
          <a:stretch/>
        </p:blipFill>
        <p:spPr>
          <a:xfrm>
            <a:off x="6584949" y="3533078"/>
            <a:ext cx="1970012" cy="1157865"/>
          </a:xfrm>
          <a:prstGeom prst="rect">
            <a:avLst/>
          </a:prstGeom>
        </p:spPr>
      </p:pic>
      <p:sp>
        <p:nvSpPr>
          <p:cNvPr id="13" name="Rectangle 12"/>
          <p:cNvSpPr/>
          <p:nvPr/>
        </p:nvSpPr>
        <p:spPr>
          <a:xfrm>
            <a:off x="0" y="4338175"/>
            <a:ext cx="1353270" cy="695438"/>
          </a:xfrm>
          <a:prstGeom prst="rect">
            <a:avLst/>
          </a:prstGeom>
          <a:solidFill>
            <a:srgbClr val="FFFFFF"/>
          </a:solidFill>
          <a:ln>
            <a:solidFill>
              <a:srgbClr val="FFFFFF"/>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90"/>
                </a:solidFill>
              </a:rPr>
              <a:t>Light sheet microscopy</a:t>
            </a:r>
          </a:p>
          <a:p>
            <a:pPr algn="ctr"/>
            <a:r>
              <a:rPr lang="en-US" dirty="0" smtClean="0">
                <a:solidFill>
                  <a:srgbClr val="000090"/>
                </a:solidFill>
              </a:rPr>
              <a:t>dataset</a:t>
            </a:r>
            <a:endParaRPr lang="en-US" dirty="0">
              <a:solidFill>
                <a:srgbClr val="000090"/>
              </a:solidFill>
            </a:endParaRPr>
          </a:p>
        </p:txBody>
      </p:sp>
      <p:pic>
        <p:nvPicPr>
          <p:cNvPr id="72" name="Picture 71" descr="Screen Shot 2015-08-25 at 19.15.29.png"/>
          <p:cNvPicPr>
            <a:picLocks noChangeAspect="1"/>
          </p:cNvPicPr>
          <p:nvPr/>
        </p:nvPicPr>
        <p:blipFill>
          <a:blip r:embed="rId8">
            <a:extLst>
              <a:ext uri="{BEBA8EAE-BF5A-486C-A8C5-ECC9F3942E4B}">
                <a14:imgProps xmlns:a14="http://schemas.microsoft.com/office/drawing/2010/main">
                  <a14:imgLayer r:embed="rId9">
                    <a14:imgEffect>
                      <a14:backgroundRemoval t="2256" b="97744" l="0" r="100000">
                        <a14:foregroundMark x1="37086" y1="29323" x2="37086" y2="29323"/>
                        <a14:backgroundMark x1="31126" y1="29323" x2="31126" y2="29323"/>
                      </a14:backgroundRemoval>
                    </a14:imgEffect>
                  </a14:imgLayer>
                </a14:imgProps>
              </a:ext>
              <a:ext uri="{28A0092B-C50C-407E-A947-70E740481C1C}">
                <a14:useLocalDpi xmlns:a14="http://schemas.microsoft.com/office/drawing/2010/main" val="0"/>
              </a:ext>
            </a:extLst>
          </a:blip>
          <a:stretch>
            <a:fillRect/>
          </a:stretch>
        </p:blipFill>
        <p:spPr>
          <a:xfrm>
            <a:off x="136646" y="2516731"/>
            <a:ext cx="1917700" cy="1689100"/>
          </a:xfrm>
          <a:prstGeom prst="rect">
            <a:avLst/>
          </a:prstGeom>
        </p:spPr>
      </p:pic>
      <p:sp>
        <p:nvSpPr>
          <p:cNvPr id="74" name="Cloud 73"/>
          <p:cNvSpPr/>
          <p:nvPr/>
        </p:nvSpPr>
        <p:spPr>
          <a:xfrm>
            <a:off x="6219161" y="599671"/>
            <a:ext cx="2835178" cy="2253223"/>
          </a:xfrm>
          <a:prstGeom prst="cloud">
            <a:avLst/>
          </a:prstGeom>
          <a:noFill/>
          <a:ln w="57150" cmpd="sng">
            <a:solidFill>
              <a:srgbClr val="16356D"/>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82" name="Rectangle 81"/>
          <p:cNvSpPr/>
          <p:nvPr/>
        </p:nvSpPr>
        <p:spPr>
          <a:xfrm>
            <a:off x="1629424" y="3941705"/>
            <a:ext cx="1115311" cy="1019514"/>
          </a:xfrm>
          <a:prstGeom prst="rect">
            <a:avLst/>
          </a:prstGeom>
          <a:noFill/>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smtClean="0">
                <a:solidFill>
                  <a:srgbClr val="000090"/>
                </a:solidFill>
              </a:rPr>
              <a:t>Super-resolution microscopy dataset</a:t>
            </a:r>
            <a:endParaRPr lang="en-US" dirty="0">
              <a:solidFill>
                <a:srgbClr val="000090"/>
              </a:solidFill>
            </a:endParaRPr>
          </a:p>
        </p:txBody>
      </p:sp>
      <p:pic>
        <p:nvPicPr>
          <p:cNvPr id="3" name="Picture 2"/>
          <p:cNvPicPr>
            <a:picLocks noChangeAspect="1"/>
          </p:cNvPicPr>
          <p:nvPr/>
        </p:nvPicPr>
        <p:blipFill>
          <a:blip r:embed="rId10"/>
          <a:stretch>
            <a:fillRect/>
          </a:stretch>
        </p:blipFill>
        <p:spPr>
          <a:xfrm>
            <a:off x="6975302" y="2297288"/>
            <a:ext cx="1233813" cy="248881"/>
          </a:xfrm>
          <a:prstGeom prst="rect">
            <a:avLst/>
          </a:prstGeom>
        </p:spPr>
      </p:pic>
      <p:pic>
        <p:nvPicPr>
          <p:cNvPr id="9" name="Picture 8"/>
          <p:cNvPicPr>
            <a:picLocks noChangeAspect="1"/>
          </p:cNvPicPr>
          <p:nvPr/>
        </p:nvPicPr>
        <p:blipFill>
          <a:blip r:embed="rId11"/>
          <a:stretch>
            <a:fillRect/>
          </a:stretch>
        </p:blipFill>
        <p:spPr>
          <a:xfrm>
            <a:off x="7371074" y="862203"/>
            <a:ext cx="1279525" cy="499814"/>
          </a:xfrm>
          <a:prstGeom prst="rect">
            <a:avLst/>
          </a:prstGeom>
        </p:spPr>
      </p:pic>
      <p:pic>
        <p:nvPicPr>
          <p:cNvPr id="11" name="Picture 10" descr="Screen Shot 2015-09-25 at 10.38.49.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21041" y="2855480"/>
            <a:ext cx="1307451" cy="276485"/>
          </a:xfrm>
          <a:prstGeom prst="rect">
            <a:avLst/>
          </a:prstGeom>
        </p:spPr>
      </p:pic>
      <p:pic>
        <p:nvPicPr>
          <p:cNvPr id="36" name="Picture 35"/>
          <p:cNvPicPr>
            <a:picLocks noChangeAspect="1"/>
          </p:cNvPicPr>
          <p:nvPr/>
        </p:nvPicPr>
        <p:blipFill>
          <a:blip r:embed="rId13"/>
          <a:stretch>
            <a:fillRect/>
          </a:stretch>
        </p:blipFill>
        <p:spPr>
          <a:xfrm>
            <a:off x="136646" y="1981650"/>
            <a:ext cx="1032656" cy="212432"/>
          </a:xfrm>
          <a:prstGeom prst="rect">
            <a:avLst/>
          </a:prstGeom>
        </p:spPr>
      </p:pic>
      <p:pic>
        <p:nvPicPr>
          <p:cNvPr id="38" name="Picture 37"/>
          <p:cNvPicPr>
            <a:picLocks noChangeAspect="1"/>
          </p:cNvPicPr>
          <p:nvPr/>
        </p:nvPicPr>
        <p:blipFill>
          <a:blip r:embed="rId14"/>
          <a:stretch>
            <a:fillRect/>
          </a:stretch>
        </p:blipFill>
        <p:spPr>
          <a:xfrm>
            <a:off x="1364434" y="1834287"/>
            <a:ext cx="981183" cy="604904"/>
          </a:xfrm>
          <a:prstGeom prst="rect">
            <a:avLst/>
          </a:prstGeom>
        </p:spPr>
      </p:pic>
      <p:pic>
        <p:nvPicPr>
          <p:cNvPr id="39" name="Picture 38"/>
          <p:cNvPicPr>
            <a:picLocks noChangeAspect="1"/>
          </p:cNvPicPr>
          <p:nvPr/>
        </p:nvPicPr>
        <p:blipFill>
          <a:blip r:embed="rId15"/>
          <a:stretch>
            <a:fillRect/>
          </a:stretch>
        </p:blipFill>
        <p:spPr>
          <a:xfrm>
            <a:off x="216155" y="1322650"/>
            <a:ext cx="1148278" cy="377877"/>
          </a:xfrm>
          <a:prstGeom prst="rect">
            <a:avLst/>
          </a:prstGeom>
        </p:spPr>
      </p:pic>
      <p:pic>
        <p:nvPicPr>
          <p:cNvPr id="40" name="Picture 39"/>
          <p:cNvPicPr>
            <a:picLocks noChangeAspect="1"/>
          </p:cNvPicPr>
          <p:nvPr/>
        </p:nvPicPr>
        <p:blipFill>
          <a:blip r:embed="rId16"/>
          <a:stretch>
            <a:fillRect/>
          </a:stretch>
        </p:blipFill>
        <p:spPr>
          <a:xfrm>
            <a:off x="1586740" y="1005715"/>
            <a:ext cx="575844" cy="568906"/>
          </a:xfrm>
          <a:prstGeom prst="rect">
            <a:avLst/>
          </a:prstGeom>
        </p:spPr>
      </p:pic>
      <p:pic>
        <p:nvPicPr>
          <p:cNvPr id="6" name="Picture 5"/>
          <p:cNvPicPr>
            <a:picLocks noChangeAspect="1"/>
          </p:cNvPicPr>
          <p:nvPr/>
        </p:nvPicPr>
        <p:blipFill>
          <a:blip r:embed="rId17"/>
          <a:stretch>
            <a:fillRect/>
          </a:stretch>
        </p:blipFill>
        <p:spPr>
          <a:xfrm>
            <a:off x="3982799" y="5195176"/>
            <a:ext cx="824760" cy="549840"/>
          </a:xfrm>
          <a:prstGeom prst="rect">
            <a:avLst/>
          </a:prstGeom>
        </p:spPr>
      </p:pic>
      <p:cxnSp>
        <p:nvCxnSpPr>
          <p:cNvPr id="42" name="Straight Connector 41"/>
          <p:cNvCxnSpPr/>
          <p:nvPr/>
        </p:nvCxnSpPr>
        <p:spPr>
          <a:xfrm>
            <a:off x="4387511" y="4651964"/>
            <a:ext cx="0" cy="543212"/>
          </a:xfrm>
          <a:prstGeom prst="line">
            <a:avLst/>
          </a:prstGeom>
          <a:ln w="57150" cmpd="sng">
            <a:solidFill>
              <a:srgbClr val="16356D"/>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44" name="Straight Connector 43"/>
          <p:cNvCxnSpPr/>
          <p:nvPr/>
        </p:nvCxnSpPr>
        <p:spPr>
          <a:xfrm>
            <a:off x="4387511" y="1918881"/>
            <a:ext cx="0" cy="543212"/>
          </a:xfrm>
          <a:prstGeom prst="line">
            <a:avLst/>
          </a:prstGeom>
          <a:ln w="57150" cmpd="sng">
            <a:solidFill>
              <a:srgbClr val="16356D"/>
            </a:solidFill>
            <a:headEnd type="triangle"/>
            <a:tailEnd type="triangle"/>
          </a:ln>
        </p:spPr>
        <p:style>
          <a:lnRef idx="2">
            <a:schemeClr val="accent1"/>
          </a:lnRef>
          <a:fillRef idx="0">
            <a:schemeClr val="accent1"/>
          </a:fillRef>
          <a:effectRef idx="1">
            <a:schemeClr val="accent1"/>
          </a:effectRef>
          <a:fontRef idx="minor">
            <a:schemeClr val="tx1"/>
          </a:fontRef>
        </p:style>
      </p:cxnSp>
      <p:pic>
        <p:nvPicPr>
          <p:cNvPr id="19" name="Picture 18"/>
          <p:cNvPicPr>
            <a:picLocks noChangeAspect="1"/>
          </p:cNvPicPr>
          <p:nvPr/>
        </p:nvPicPr>
        <p:blipFill>
          <a:blip r:embed="rId18"/>
          <a:stretch>
            <a:fillRect/>
          </a:stretch>
        </p:blipFill>
        <p:spPr>
          <a:xfrm>
            <a:off x="6558691" y="1362017"/>
            <a:ext cx="1011264" cy="456333"/>
          </a:xfrm>
          <a:prstGeom prst="rect">
            <a:avLst/>
          </a:prstGeom>
        </p:spPr>
      </p:pic>
      <p:pic>
        <p:nvPicPr>
          <p:cNvPr id="20" name="Picture 19"/>
          <p:cNvPicPr>
            <a:picLocks noChangeAspect="1"/>
          </p:cNvPicPr>
          <p:nvPr/>
        </p:nvPicPr>
        <p:blipFill>
          <a:blip r:embed="rId19"/>
          <a:stretch>
            <a:fillRect/>
          </a:stretch>
        </p:blipFill>
        <p:spPr>
          <a:xfrm>
            <a:off x="7442825" y="1656831"/>
            <a:ext cx="1028436" cy="527870"/>
          </a:xfrm>
          <a:prstGeom prst="rect">
            <a:avLst/>
          </a:prstGeom>
        </p:spPr>
      </p:pic>
      <p:pic>
        <p:nvPicPr>
          <p:cNvPr id="21" name="Picture 20"/>
          <p:cNvPicPr>
            <a:picLocks noChangeAspect="1"/>
          </p:cNvPicPr>
          <p:nvPr/>
        </p:nvPicPr>
        <p:blipFill>
          <a:blip r:embed="rId20"/>
          <a:stretch>
            <a:fillRect/>
          </a:stretch>
        </p:blipFill>
        <p:spPr>
          <a:xfrm>
            <a:off x="6615200" y="1787156"/>
            <a:ext cx="579489" cy="440118"/>
          </a:xfrm>
          <a:prstGeom prst="rect">
            <a:avLst/>
          </a:prstGeom>
        </p:spPr>
      </p:pic>
      <p:pic>
        <p:nvPicPr>
          <p:cNvPr id="10" name="Picture 9"/>
          <p:cNvPicPr>
            <a:picLocks noChangeAspect="1"/>
          </p:cNvPicPr>
          <p:nvPr/>
        </p:nvPicPr>
        <p:blipFill>
          <a:blip r:embed="rId21"/>
          <a:stretch>
            <a:fillRect/>
          </a:stretch>
        </p:blipFill>
        <p:spPr>
          <a:xfrm>
            <a:off x="6714822" y="5323538"/>
            <a:ext cx="2090145" cy="455394"/>
          </a:xfrm>
          <a:prstGeom prst="rect">
            <a:avLst/>
          </a:prstGeom>
        </p:spPr>
      </p:pic>
      <p:pic>
        <p:nvPicPr>
          <p:cNvPr id="12" name="Picture 11" descr="Screen Shot 2015-11-12 at 11.02.26.png"/>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7215737" y="4690943"/>
            <a:ext cx="891802" cy="554566"/>
          </a:xfrm>
          <a:prstGeom prst="rect">
            <a:avLst/>
          </a:prstGeom>
          <a:ln>
            <a:solidFill>
              <a:schemeClr val="tx1"/>
            </a:solidFill>
          </a:ln>
        </p:spPr>
      </p:pic>
      <p:pic>
        <p:nvPicPr>
          <p:cNvPr id="14" name="Picture 13" descr="omero-logo-800.png"/>
          <p:cNvPicPr>
            <a:picLocks noChangeAspect="1"/>
          </p:cNvPicPr>
          <p:nvPr/>
        </p:nvPicPr>
        <p:blipFill rotWithShape="1">
          <a:blip r:embed="rId23">
            <a:extLst>
              <a:ext uri="{28A0092B-C50C-407E-A947-70E740481C1C}">
                <a14:useLocalDpi xmlns:a14="http://schemas.microsoft.com/office/drawing/2010/main" val="0"/>
              </a:ext>
            </a:extLst>
          </a:blip>
          <a:srcRect r="78085"/>
          <a:stretch/>
        </p:blipFill>
        <p:spPr>
          <a:xfrm>
            <a:off x="3477900" y="2516731"/>
            <a:ext cx="2003887" cy="1600200"/>
          </a:xfrm>
          <a:prstGeom prst="rect">
            <a:avLst/>
          </a:prstGeom>
        </p:spPr>
      </p:pic>
    </p:spTree>
    <p:extLst>
      <p:ext uri="{BB962C8B-B14F-4D97-AF65-F5344CB8AC3E}">
        <p14:creationId xmlns:p14="http://schemas.microsoft.com/office/powerpoint/2010/main" val="2627723774"/>
      </p:ext>
    </p:extLst>
  </p:cSld>
  <p:clrMapOvr>
    <a:masterClrMapping/>
  </p:clrMapOvr>
  <mc:AlternateContent xmlns:mc="http://schemas.openxmlformats.org/markup-compatibility/2006" xmlns:p14="http://schemas.microsoft.com/office/powerpoint/2010/main">
    <mc:Choice Requires="p14">
      <p:transition spd="slow" p14:dur="2000" advTm="719"/>
    </mc:Choice>
    <mc:Fallback xmlns="">
      <p:transition xmlns:p14="http://schemas.microsoft.com/office/powerpoint/2010/main" spd="slow" advTm="719"/>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5</a:t>
            </a:fld>
            <a:endParaRPr lang="en-US" sz="1200" b="0" i="0" u="none" strike="noStrike" cap="none" baseline="0">
              <a:solidFill>
                <a:srgbClr val="95AFAC"/>
              </a:solidFill>
              <a:latin typeface="Montserrat"/>
              <a:ea typeface="Montserrat"/>
              <a:cs typeface="Montserrat"/>
              <a:sym typeface="Montserrat"/>
            </a:endParaRPr>
          </a:p>
        </p:txBody>
      </p:sp>
      <p:sp>
        <p:nvSpPr>
          <p:cNvPr id="6" name="Title 1"/>
          <p:cNvSpPr txBox="1">
            <a:spLocks/>
          </p:cNvSpPr>
          <p:nvPr/>
        </p:nvSpPr>
        <p:spPr>
          <a:xfrm>
            <a:off x="614553" y="0"/>
            <a:ext cx="8229600" cy="9953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133476"/>
              </a:buClr>
              <a:buFont typeface="Montserrat"/>
              <a:buNone/>
              <a:defRPr sz="1400" b="0" i="0" u="none" strike="noStrike" cap="none" baseline="0">
                <a:solidFill>
                  <a:srgbClr val="000000"/>
                </a:solidFill>
                <a:latin typeface="Arial"/>
                <a:ea typeface="Arial"/>
                <a:cs typeface="Arial"/>
                <a:sym typeface="Arial"/>
                <a:rtl val="0"/>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3600" dirty="0" smtClean="0">
                <a:solidFill>
                  <a:srgbClr val="133476"/>
                </a:solidFill>
                <a:latin typeface="Montserrat"/>
                <a:ea typeface="Montserrat"/>
                <a:cs typeface="Montserrat"/>
                <a:sym typeface="Montserrat"/>
              </a:rPr>
              <a:t>High Content Screen Data</a:t>
            </a:r>
            <a:endParaRPr lang="en-US" sz="3600" dirty="0">
              <a:solidFill>
                <a:srgbClr val="133476"/>
              </a:solidFill>
              <a:latin typeface="+mj-lt"/>
              <a:ea typeface="Montserrat"/>
              <a:cs typeface="Montserrat"/>
            </a:endParaRPr>
          </a:p>
        </p:txBody>
      </p:sp>
      <p:sp>
        <p:nvSpPr>
          <p:cNvPr id="15" name="TextBox 14"/>
          <p:cNvSpPr txBox="1"/>
          <p:nvPr/>
        </p:nvSpPr>
        <p:spPr>
          <a:xfrm>
            <a:off x="5698562" y="1637988"/>
            <a:ext cx="3238453" cy="400110"/>
          </a:xfrm>
          <a:prstGeom prst="rect">
            <a:avLst/>
          </a:prstGeom>
          <a:noFill/>
        </p:spPr>
        <p:txBody>
          <a:bodyPr wrap="square" rtlCol="0">
            <a:spAutoFit/>
          </a:bodyPr>
          <a:lstStyle/>
          <a:p>
            <a:r>
              <a:rPr lang="en-US" sz="2000" dirty="0" smtClean="0"/>
              <a:t>Genome wide or targeted</a:t>
            </a:r>
          </a:p>
        </p:txBody>
      </p:sp>
      <p:sp>
        <p:nvSpPr>
          <p:cNvPr id="18" name="TextBox 17"/>
          <p:cNvSpPr txBox="1"/>
          <p:nvPr/>
        </p:nvSpPr>
        <p:spPr>
          <a:xfrm>
            <a:off x="974182" y="3628281"/>
            <a:ext cx="3606326" cy="400110"/>
          </a:xfrm>
          <a:prstGeom prst="rect">
            <a:avLst/>
          </a:prstGeom>
          <a:noFill/>
        </p:spPr>
        <p:txBody>
          <a:bodyPr wrap="none" rtlCol="0">
            <a:spAutoFit/>
          </a:bodyPr>
          <a:lstStyle/>
          <a:p>
            <a:r>
              <a:rPr lang="en-US" sz="2000" dirty="0" smtClean="0"/>
              <a:t>Manual or automated analysis</a:t>
            </a:r>
          </a:p>
        </p:txBody>
      </p:sp>
      <p:sp>
        <p:nvSpPr>
          <p:cNvPr id="19" name="TextBox 18"/>
          <p:cNvSpPr txBox="1"/>
          <p:nvPr/>
        </p:nvSpPr>
        <p:spPr>
          <a:xfrm>
            <a:off x="5985553" y="5702938"/>
            <a:ext cx="2858600" cy="307777"/>
          </a:xfrm>
          <a:prstGeom prst="rect">
            <a:avLst/>
          </a:prstGeom>
          <a:noFill/>
        </p:spPr>
        <p:txBody>
          <a:bodyPr wrap="none" rtlCol="0">
            <a:spAutoFit/>
          </a:bodyPr>
          <a:lstStyle/>
          <a:p>
            <a:r>
              <a:rPr lang="en-US" dirty="0" smtClean="0"/>
              <a:t>From: </a:t>
            </a:r>
            <a:r>
              <a:rPr lang="en-US" dirty="0" err="1" smtClean="0"/>
              <a:t>Graml</a:t>
            </a:r>
            <a:r>
              <a:rPr lang="en-US" dirty="0" smtClean="0"/>
              <a:t> et al, Dev. Cell 2014</a:t>
            </a:r>
            <a:endParaRPr lang="en-US" dirty="0"/>
          </a:p>
        </p:txBody>
      </p:sp>
      <p:grpSp>
        <p:nvGrpSpPr>
          <p:cNvPr id="73" name="Group 72"/>
          <p:cNvGrpSpPr/>
          <p:nvPr/>
        </p:nvGrpSpPr>
        <p:grpSpPr>
          <a:xfrm>
            <a:off x="705180" y="4334948"/>
            <a:ext cx="1451314" cy="1038853"/>
            <a:chOff x="366520" y="5096933"/>
            <a:chExt cx="1451314" cy="1038853"/>
          </a:xfrm>
        </p:grpSpPr>
        <p:sp>
          <p:nvSpPr>
            <p:cNvPr id="2" name="Rectangle 1"/>
            <p:cNvSpPr/>
            <p:nvPr/>
          </p:nvSpPr>
          <p:spPr>
            <a:xfrm>
              <a:off x="366520" y="5096933"/>
              <a:ext cx="1451314" cy="103885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noFill/>
              </a:endParaRPr>
            </a:p>
          </p:txBody>
        </p:sp>
        <p:sp>
          <p:nvSpPr>
            <p:cNvPr id="5" name="Freeform 4"/>
            <p:cNvSpPr/>
            <p:nvPr/>
          </p:nvSpPr>
          <p:spPr>
            <a:xfrm>
              <a:off x="541867" y="5257800"/>
              <a:ext cx="322984" cy="405739"/>
            </a:xfrm>
            <a:custGeom>
              <a:avLst/>
              <a:gdLst>
                <a:gd name="connsiteX0" fmla="*/ 152400 w 322984"/>
                <a:gd name="connsiteY0" fmla="*/ 8467 h 405739"/>
                <a:gd name="connsiteX1" fmla="*/ 152400 w 322984"/>
                <a:gd name="connsiteY1" fmla="*/ 8467 h 405739"/>
                <a:gd name="connsiteX2" fmla="*/ 50800 w 322984"/>
                <a:gd name="connsiteY2" fmla="*/ 84667 h 405739"/>
                <a:gd name="connsiteX3" fmla="*/ 33866 w 322984"/>
                <a:gd name="connsiteY3" fmla="*/ 110067 h 405739"/>
                <a:gd name="connsiteX4" fmla="*/ 0 w 322984"/>
                <a:gd name="connsiteY4" fmla="*/ 186267 h 405739"/>
                <a:gd name="connsiteX5" fmla="*/ 8466 w 322984"/>
                <a:gd name="connsiteY5" fmla="*/ 321733 h 405739"/>
                <a:gd name="connsiteX6" fmla="*/ 16933 w 322984"/>
                <a:gd name="connsiteY6" fmla="*/ 347133 h 405739"/>
                <a:gd name="connsiteX7" fmla="*/ 33866 w 322984"/>
                <a:gd name="connsiteY7" fmla="*/ 364067 h 405739"/>
                <a:gd name="connsiteX8" fmla="*/ 59266 w 322984"/>
                <a:gd name="connsiteY8" fmla="*/ 372533 h 405739"/>
                <a:gd name="connsiteX9" fmla="*/ 228600 w 322984"/>
                <a:gd name="connsiteY9" fmla="*/ 381000 h 405739"/>
                <a:gd name="connsiteX10" fmla="*/ 254000 w 322984"/>
                <a:gd name="connsiteY10" fmla="*/ 355600 h 405739"/>
                <a:gd name="connsiteX11" fmla="*/ 279400 w 322984"/>
                <a:gd name="connsiteY11" fmla="*/ 304800 h 405739"/>
                <a:gd name="connsiteX12" fmla="*/ 304800 w 322984"/>
                <a:gd name="connsiteY12" fmla="*/ 262467 h 405739"/>
                <a:gd name="connsiteX13" fmla="*/ 313266 w 322984"/>
                <a:gd name="connsiteY13" fmla="*/ 237067 h 405739"/>
                <a:gd name="connsiteX14" fmla="*/ 313266 w 322984"/>
                <a:gd name="connsiteY14" fmla="*/ 110067 h 405739"/>
                <a:gd name="connsiteX15" fmla="*/ 296333 w 322984"/>
                <a:gd name="connsiteY15" fmla="*/ 93133 h 405739"/>
                <a:gd name="connsiteX16" fmla="*/ 279400 w 322984"/>
                <a:gd name="connsiteY16" fmla="*/ 67733 h 405739"/>
                <a:gd name="connsiteX17" fmla="*/ 270933 w 322984"/>
                <a:gd name="connsiteY17" fmla="*/ 42333 h 405739"/>
                <a:gd name="connsiteX18" fmla="*/ 194733 w 322984"/>
                <a:gd name="connsiteY18" fmla="*/ 0 h 405739"/>
                <a:gd name="connsiteX19" fmla="*/ 152400 w 322984"/>
                <a:gd name="connsiteY19" fmla="*/ 8467 h 40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984" h="405739">
                  <a:moveTo>
                    <a:pt x="152400" y="8467"/>
                  </a:moveTo>
                  <a:lnTo>
                    <a:pt x="152400" y="8467"/>
                  </a:lnTo>
                  <a:cubicBezTo>
                    <a:pt x="142174" y="15625"/>
                    <a:pt x="73327" y="56508"/>
                    <a:pt x="50800" y="84667"/>
                  </a:cubicBezTo>
                  <a:cubicBezTo>
                    <a:pt x="44443" y="92613"/>
                    <a:pt x="39511" y="101600"/>
                    <a:pt x="33866" y="110067"/>
                  </a:cubicBezTo>
                  <a:cubicBezTo>
                    <a:pt x="13715" y="170520"/>
                    <a:pt x="26834" y="146015"/>
                    <a:pt x="0" y="186267"/>
                  </a:cubicBezTo>
                  <a:cubicBezTo>
                    <a:pt x="2822" y="231422"/>
                    <a:pt x="3730" y="276738"/>
                    <a:pt x="8466" y="321733"/>
                  </a:cubicBezTo>
                  <a:cubicBezTo>
                    <a:pt x="9400" y="330609"/>
                    <a:pt x="12341" y="339480"/>
                    <a:pt x="16933" y="347133"/>
                  </a:cubicBezTo>
                  <a:cubicBezTo>
                    <a:pt x="21040" y="353978"/>
                    <a:pt x="27021" y="359960"/>
                    <a:pt x="33866" y="364067"/>
                  </a:cubicBezTo>
                  <a:cubicBezTo>
                    <a:pt x="41519" y="368659"/>
                    <a:pt x="50799" y="369711"/>
                    <a:pt x="59266" y="372533"/>
                  </a:cubicBezTo>
                  <a:cubicBezTo>
                    <a:pt x="109325" y="422592"/>
                    <a:pt x="86405" y="408085"/>
                    <a:pt x="228600" y="381000"/>
                  </a:cubicBezTo>
                  <a:cubicBezTo>
                    <a:pt x="240362" y="378760"/>
                    <a:pt x="245533" y="364067"/>
                    <a:pt x="254000" y="355600"/>
                  </a:cubicBezTo>
                  <a:cubicBezTo>
                    <a:pt x="274881" y="272069"/>
                    <a:pt x="247049" y="358718"/>
                    <a:pt x="279400" y="304800"/>
                  </a:cubicBezTo>
                  <a:cubicBezTo>
                    <a:pt x="312373" y="249846"/>
                    <a:pt x="261893" y="305372"/>
                    <a:pt x="304800" y="262467"/>
                  </a:cubicBezTo>
                  <a:cubicBezTo>
                    <a:pt x="307622" y="254000"/>
                    <a:pt x="311102" y="245725"/>
                    <a:pt x="313266" y="237067"/>
                  </a:cubicBezTo>
                  <a:cubicBezTo>
                    <a:pt x="325282" y="189001"/>
                    <a:pt x="327133" y="165535"/>
                    <a:pt x="313266" y="110067"/>
                  </a:cubicBezTo>
                  <a:cubicBezTo>
                    <a:pt x="311330" y="102323"/>
                    <a:pt x="301320" y="99366"/>
                    <a:pt x="296333" y="93133"/>
                  </a:cubicBezTo>
                  <a:cubicBezTo>
                    <a:pt x="289976" y="85187"/>
                    <a:pt x="283951" y="76834"/>
                    <a:pt x="279400" y="67733"/>
                  </a:cubicBezTo>
                  <a:cubicBezTo>
                    <a:pt x="275409" y="59751"/>
                    <a:pt x="275884" y="49759"/>
                    <a:pt x="270933" y="42333"/>
                  </a:cubicBezTo>
                  <a:cubicBezTo>
                    <a:pt x="254851" y="18211"/>
                    <a:pt x="224187" y="0"/>
                    <a:pt x="194733" y="0"/>
                  </a:cubicBezTo>
                  <a:lnTo>
                    <a:pt x="152400" y="8467"/>
                  </a:lnTo>
                  <a:close/>
                </a:path>
              </a:pathLst>
            </a:custGeom>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8" name="Freeform 7"/>
            <p:cNvSpPr/>
            <p:nvPr/>
          </p:nvSpPr>
          <p:spPr>
            <a:xfrm>
              <a:off x="1490044" y="5272476"/>
              <a:ext cx="237508" cy="577991"/>
            </a:xfrm>
            <a:custGeom>
              <a:avLst/>
              <a:gdLst>
                <a:gd name="connsiteX0" fmla="*/ 194823 w 237508"/>
                <a:gd name="connsiteY0" fmla="*/ 2257 h 577991"/>
                <a:gd name="connsiteX1" fmla="*/ 194823 w 237508"/>
                <a:gd name="connsiteY1" fmla="*/ 2257 h 577991"/>
                <a:gd name="connsiteX2" fmla="*/ 76289 w 237508"/>
                <a:gd name="connsiteY2" fmla="*/ 10724 h 577991"/>
                <a:gd name="connsiteX3" fmla="*/ 17023 w 237508"/>
                <a:gd name="connsiteY3" fmla="*/ 44591 h 577991"/>
                <a:gd name="connsiteX4" fmla="*/ 89 w 237508"/>
                <a:gd name="connsiteY4" fmla="*/ 95391 h 577991"/>
                <a:gd name="connsiteX5" fmla="*/ 17023 w 237508"/>
                <a:gd name="connsiteY5" fmla="*/ 239324 h 577991"/>
                <a:gd name="connsiteX6" fmla="*/ 25489 w 237508"/>
                <a:gd name="connsiteY6" fmla="*/ 273191 h 577991"/>
                <a:gd name="connsiteX7" fmla="*/ 33956 w 237508"/>
                <a:gd name="connsiteY7" fmla="*/ 315524 h 577991"/>
                <a:gd name="connsiteX8" fmla="*/ 50889 w 237508"/>
                <a:gd name="connsiteY8" fmla="*/ 340924 h 577991"/>
                <a:gd name="connsiteX9" fmla="*/ 59356 w 237508"/>
                <a:gd name="connsiteY9" fmla="*/ 366324 h 577991"/>
                <a:gd name="connsiteX10" fmla="*/ 76289 w 237508"/>
                <a:gd name="connsiteY10" fmla="*/ 434057 h 577991"/>
                <a:gd name="connsiteX11" fmla="*/ 93223 w 237508"/>
                <a:gd name="connsiteY11" fmla="*/ 544124 h 577991"/>
                <a:gd name="connsiteX12" fmla="*/ 101689 w 237508"/>
                <a:gd name="connsiteY12" fmla="*/ 569524 h 577991"/>
                <a:gd name="connsiteX13" fmla="*/ 127089 w 237508"/>
                <a:gd name="connsiteY13" fmla="*/ 577991 h 577991"/>
                <a:gd name="connsiteX14" fmla="*/ 160956 w 237508"/>
                <a:gd name="connsiteY14" fmla="*/ 569524 h 577991"/>
                <a:gd name="connsiteX15" fmla="*/ 203289 w 237508"/>
                <a:gd name="connsiteY15" fmla="*/ 535657 h 577991"/>
                <a:gd name="connsiteX16" fmla="*/ 220223 w 237508"/>
                <a:gd name="connsiteY16" fmla="*/ 484857 h 577991"/>
                <a:gd name="connsiteX17" fmla="*/ 228689 w 237508"/>
                <a:gd name="connsiteY17" fmla="*/ 459457 h 577991"/>
                <a:gd name="connsiteX18" fmla="*/ 228689 w 237508"/>
                <a:gd name="connsiteY18" fmla="*/ 86924 h 577991"/>
                <a:gd name="connsiteX19" fmla="*/ 220223 w 237508"/>
                <a:gd name="connsiteY19" fmla="*/ 61524 h 577991"/>
                <a:gd name="connsiteX20" fmla="*/ 211756 w 237508"/>
                <a:gd name="connsiteY20" fmla="*/ 27657 h 577991"/>
                <a:gd name="connsiteX21" fmla="*/ 203289 w 237508"/>
                <a:gd name="connsiteY21" fmla="*/ 2257 h 577991"/>
                <a:gd name="connsiteX22" fmla="*/ 194823 w 237508"/>
                <a:gd name="connsiteY22" fmla="*/ 2257 h 57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508" h="577991">
                  <a:moveTo>
                    <a:pt x="194823" y="2257"/>
                  </a:moveTo>
                  <a:lnTo>
                    <a:pt x="194823" y="2257"/>
                  </a:lnTo>
                  <a:cubicBezTo>
                    <a:pt x="155312" y="5079"/>
                    <a:pt x="115362" y="4212"/>
                    <a:pt x="76289" y="10724"/>
                  </a:cubicBezTo>
                  <a:cubicBezTo>
                    <a:pt x="61965" y="13111"/>
                    <a:pt x="29830" y="36052"/>
                    <a:pt x="17023" y="44591"/>
                  </a:cubicBezTo>
                  <a:cubicBezTo>
                    <a:pt x="11378" y="61524"/>
                    <a:pt x="-1183" y="77587"/>
                    <a:pt x="89" y="95391"/>
                  </a:cubicBezTo>
                  <a:cubicBezTo>
                    <a:pt x="13631" y="284973"/>
                    <a:pt x="-4971" y="162343"/>
                    <a:pt x="17023" y="239324"/>
                  </a:cubicBezTo>
                  <a:cubicBezTo>
                    <a:pt x="20220" y="250513"/>
                    <a:pt x="22965" y="261832"/>
                    <a:pt x="25489" y="273191"/>
                  </a:cubicBezTo>
                  <a:cubicBezTo>
                    <a:pt x="28611" y="287239"/>
                    <a:pt x="28903" y="302050"/>
                    <a:pt x="33956" y="315524"/>
                  </a:cubicBezTo>
                  <a:cubicBezTo>
                    <a:pt x="37529" y="325052"/>
                    <a:pt x="46338" y="331823"/>
                    <a:pt x="50889" y="340924"/>
                  </a:cubicBezTo>
                  <a:cubicBezTo>
                    <a:pt x="54880" y="348906"/>
                    <a:pt x="57008" y="357714"/>
                    <a:pt x="59356" y="366324"/>
                  </a:cubicBezTo>
                  <a:cubicBezTo>
                    <a:pt x="65479" y="388776"/>
                    <a:pt x="73402" y="410964"/>
                    <a:pt x="76289" y="434057"/>
                  </a:cubicBezTo>
                  <a:cubicBezTo>
                    <a:pt x="81431" y="475193"/>
                    <a:pt x="83525" y="505332"/>
                    <a:pt x="93223" y="544124"/>
                  </a:cubicBezTo>
                  <a:cubicBezTo>
                    <a:pt x="95387" y="552782"/>
                    <a:pt x="95378" y="563213"/>
                    <a:pt x="101689" y="569524"/>
                  </a:cubicBezTo>
                  <a:cubicBezTo>
                    <a:pt x="108000" y="575835"/>
                    <a:pt x="118622" y="575169"/>
                    <a:pt x="127089" y="577991"/>
                  </a:cubicBezTo>
                  <a:cubicBezTo>
                    <a:pt x="138378" y="575169"/>
                    <a:pt x="150260" y="574108"/>
                    <a:pt x="160956" y="569524"/>
                  </a:cubicBezTo>
                  <a:cubicBezTo>
                    <a:pt x="179649" y="561513"/>
                    <a:pt x="189633" y="549314"/>
                    <a:pt x="203289" y="535657"/>
                  </a:cubicBezTo>
                  <a:lnTo>
                    <a:pt x="220223" y="484857"/>
                  </a:lnTo>
                  <a:lnTo>
                    <a:pt x="228689" y="459457"/>
                  </a:lnTo>
                  <a:cubicBezTo>
                    <a:pt x="237715" y="278952"/>
                    <a:pt x="242900" y="278773"/>
                    <a:pt x="228689" y="86924"/>
                  </a:cubicBezTo>
                  <a:cubicBezTo>
                    <a:pt x="228030" y="78024"/>
                    <a:pt x="222675" y="70105"/>
                    <a:pt x="220223" y="61524"/>
                  </a:cubicBezTo>
                  <a:cubicBezTo>
                    <a:pt x="217026" y="50335"/>
                    <a:pt x="214953" y="38846"/>
                    <a:pt x="211756" y="27657"/>
                  </a:cubicBezTo>
                  <a:cubicBezTo>
                    <a:pt x="209304" y="19076"/>
                    <a:pt x="210429" y="7612"/>
                    <a:pt x="203289" y="2257"/>
                  </a:cubicBezTo>
                  <a:cubicBezTo>
                    <a:pt x="196516" y="-2823"/>
                    <a:pt x="196234" y="2257"/>
                    <a:pt x="194823" y="2257"/>
                  </a:cubicBezTo>
                  <a:close/>
                </a:path>
              </a:pathLst>
            </a:custGeom>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9" name="Freeform 8"/>
            <p:cNvSpPr/>
            <p:nvPr/>
          </p:nvSpPr>
          <p:spPr>
            <a:xfrm>
              <a:off x="1092200" y="5215467"/>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0" name="Freeform 9"/>
            <p:cNvSpPr/>
            <p:nvPr/>
          </p:nvSpPr>
          <p:spPr>
            <a:xfrm>
              <a:off x="444814" y="5757333"/>
              <a:ext cx="596977" cy="245534"/>
            </a:xfrm>
            <a:custGeom>
              <a:avLst/>
              <a:gdLst>
                <a:gd name="connsiteX0" fmla="*/ 232519 w 596977"/>
                <a:gd name="connsiteY0" fmla="*/ 50800 h 245534"/>
                <a:gd name="connsiteX1" fmla="*/ 232519 w 596977"/>
                <a:gd name="connsiteY1" fmla="*/ 50800 h 245534"/>
                <a:gd name="connsiteX2" fmla="*/ 63186 w 596977"/>
                <a:gd name="connsiteY2" fmla="*/ 76200 h 245534"/>
                <a:gd name="connsiteX3" fmla="*/ 12386 w 596977"/>
                <a:gd name="connsiteY3" fmla="*/ 93134 h 245534"/>
                <a:gd name="connsiteX4" fmla="*/ 12386 w 596977"/>
                <a:gd name="connsiteY4" fmla="*/ 194734 h 245534"/>
                <a:gd name="connsiteX5" fmla="*/ 71653 w 596977"/>
                <a:gd name="connsiteY5" fmla="*/ 220134 h 245534"/>
                <a:gd name="connsiteX6" fmla="*/ 97053 w 596977"/>
                <a:gd name="connsiteY6" fmla="*/ 228600 h 245534"/>
                <a:gd name="connsiteX7" fmla="*/ 291786 w 596977"/>
                <a:gd name="connsiteY7" fmla="*/ 245534 h 245534"/>
                <a:gd name="connsiteX8" fmla="*/ 393386 w 596977"/>
                <a:gd name="connsiteY8" fmla="*/ 237067 h 245534"/>
                <a:gd name="connsiteX9" fmla="*/ 478053 w 596977"/>
                <a:gd name="connsiteY9" fmla="*/ 211667 h 245534"/>
                <a:gd name="connsiteX10" fmla="*/ 511919 w 596977"/>
                <a:gd name="connsiteY10" fmla="*/ 203200 h 245534"/>
                <a:gd name="connsiteX11" fmla="*/ 554253 w 596977"/>
                <a:gd name="connsiteY11" fmla="*/ 194734 h 245534"/>
                <a:gd name="connsiteX12" fmla="*/ 579653 w 596977"/>
                <a:gd name="connsiteY12" fmla="*/ 186267 h 245534"/>
                <a:gd name="connsiteX13" fmla="*/ 596586 w 596977"/>
                <a:gd name="connsiteY13" fmla="*/ 160867 h 245534"/>
                <a:gd name="connsiteX14" fmla="*/ 588119 w 596977"/>
                <a:gd name="connsiteY14" fmla="*/ 118534 h 245534"/>
                <a:gd name="connsiteX15" fmla="*/ 545786 w 596977"/>
                <a:gd name="connsiteY15" fmla="*/ 84667 h 245534"/>
                <a:gd name="connsiteX16" fmla="*/ 478053 w 596977"/>
                <a:gd name="connsiteY16" fmla="*/ 25400 h 245534"/>
                <a:gd name="connsiteX17" fmla="*/ 461119 w 596977"/>
                <a:gd name="connsiteY17" fmla="*/ 8467 h 245534"/>
                <a:gd name="connsiteX18" fmla="*/ 393386 w 596977"/>
                <a:gd name="connsiteY18" fmla="*/ 0 h 245534"/>
                <a:gd name="connsiteX19" fmla="*/ 308719 w 596977"/>
                <a:gd name="connsiteY19" fmla="*/ 8467 h 245534"/>
                <a:gd name="connsiteX20" fmla="*/ 283319 w 596977"/>
                <a:gd name="connsiteY20" fmla="*/ 16934 h 245534"/>
                <a:gd name="connsiteX21" fmla="*/ 266386 w 596977"/>
                <a:gd name="connsiteY21" fmla="*/ 42334 h 245534"/>
                <a:gd name="connsiteX22" fmla="*/ 232519 w 596977"/>
                <a:gd name="connsiteY2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6977" h="245534">
                  <a:moveTo>
                    <a:pt x="232519" y="50800"/>
                  </a:moveTo>
                  <a:lnTo>
                    <a:pt x="232519" y="50800"/>
                  </a:lnTo>
                  <a:cubicBezTo>
                    <a:pt x="176075" y="59267"/>
                    <a:pt x="117333" y="58150"/>
                    <a:pt x="63186" y="76200"/>
                  </a:cubicBezTo>
                  <a:lnTo>
                    <a:pt x="12386" y="93134"/>
                  </a:lnTo>
                  <a:cubicBezTo>
                    <a:pt x="-575" y="132015"/>
                    <a:pt x="-7341" y="140486"/>
                    <a:pt x="12386" y="194734"/>
                  </a:cubicBezTo>
                  <a:cubicBezTo>
                    <a:pt x="18363" y="211172"/>
                    <a:pt x="61197" y="217147"/>
                    <a:pt x="71653" y="220134"/>
                  </a:cubicBezTo>
                  <a:cubicBezTo>
                    <a:pt x="80234" y="222586"/>
                    <a:pt x="88341" y="226664"/>
                    <a:pt x="97053" y="228600"/>
                  </a:cubicBezTo>
                  <a:cubicBezTo>
                    <a:pt x="161875" y="243005"/>
                    <a:pt x="224181" y="241557"/>
                    <a:pt x="291786" y="245534"/>
                  </a:cubicBezTo>
                  <a:cubicBezTo>
                    <a:pt x="325653" y="242712"/>
                    <a:pt x="359664" y="241282"/>
                    <a:pt x="393386" y="237067"/>
                  </a:cubicBezTo>
                  <a:cubicBezTo>
                    <a:pt x="420257" y="233708"/>
                    <a:pt x="453507" y="217804"/>
                    <a:pt x="478053" y="211667"/>
                  </a:cubicBezTo>
                  <a:cubicBezTo>
                    <a:pt x="489342" y="208845"/>
                    <a:pt x="500560" y="205724"/>
                    <a:pt x="511919" y="203200"/>
                  </a:cubicBezTo>
                  <a:cubicBezTo>
                    <a:pt x="525967" y="200078"/>
                    <a:pt x="540292" y="198224"/>
                    <a:pt x="554253" y="194734"/>
                  </a:cubicBezTo>
                  <a:cubicBezTo>
                    <a:pt x="562911" y="192570"/>
                    <a:pt x="571186" y="189089"/>
                    <a:pt x="579653" y="186267"/>
                  </a:cubicBezTo>
                  <a:cubicBezTo>
                    <a:pt x="585297" y="177800"/>
                    <a:pt x="595324" y="170964"/>
                    <a:pt x="596586" y="160867"/>
                  </a:cubicBezTo>
                  <a:cubicBezTo>
                    <a:pt x="598371" y="146588"/>
                    <a:pt x="593788" y="131761"/>
                    <a:pt x="588119" y="118534"/>
                  </a:cubicBezTo>
                  <a:cubicBezTo>
                    <a:pt x="583292" y="107272"/>
                    <a:pt x="553224" y="89625"/>
                    <a:pt x="545786" y="84667"/>
                  </a:cubicBezTo>
                  <a:cubicBezTo>
                    <a:pt x="497816" y="12711"/>
                    <a:pt x="576816" y="124157"/>
                    <a:pt x="478053" y="25400"/>
                  </a:cubicBezTo>
                  <a:cubicBezTo>
                    <a:pt x="472408" y="19756"/>
                    <a:pt x="468765" y="10761"/>
                    <a:pt x="461119" y="8467"/>
                  </a:cubicBezTo>
                  <a:cubicBezTo>
                    <a:pt x="439325" y="1929"/>
                    <a:pt x="415964" y="2822"/>
                    <a:pt x="393386" y="0"/>
                  </a:cubicBezTo>
                  <a:cubicBezTo>
                    <a:pt x="365164" y="2822"/>
                    <a:pt x="336752" y="4154"/>
                    <a:pt x="308719" y="8467"/>
                  </a:cubicBezTo>
                  <a:cubicBezTo>
                    <a:pt x="299898" y="9824"/>
                    <a:pt x="290288" y="11359"/>
                    <a:pt x="283319" y="16934"/>
                  </a:cubicBezTo>
                  <a:cubicBezTo>
                    <a:pt x="275373" y="23291"/>
                    <a:pt x="274332" y="35977"/>
                    <a:pt x="266386" y="42334"/>
                  </a:cubicBezTo>
                  <a:cubicBezTo>
                    <a:pt x="251341" y="54370"/>
                    <a:pt x="238164" y="49389"/>
                    <a:pt x="232519" y="50800"/>
                  </a:cubicBezTo>
                  <a:close/>
                </a:path>
              </a:pathLst>
            </a:custGeom>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11" name="Freeform 10"/>
            <p:cNvSpPr/>
            <p:nvPr/>
          </p:nvSpPr>
          <p:spPr>
            <a:xfrm>
              <a:off x="1002802" y="5497191"/>
              <a:ext cx="330698" cy="395609"/>
            </a:xfrm>
            <a:custGeom>
              <a:avLst/>
              <a:gdLst>
                <a:gd name="connsiteX0" fmla="*/ 169831 w 330698"/>
                <a:gd name="connsiteY0" fmla="*/ 6142 h 395609"/>
                <a:gd name="connsiteX1" fmla="*/ 169831 w 330698"/>
                <a:gd name="connsiteY1" fmla="*/ 6142 h 395609"/>
                <a:gd name="connsiteX2" fmla="*/ 135965 w 330698"/>
                <a:gd name="connsiteY2" fmla="*/ 99276 h 395609"/>
                <a:gd name="connsiteX3" fmla="*/ 102098 w 330698"/>
                <a:gd name="connsiteY3" fmla="*/ 90809 h 395609"/>
                <a:gd name="connsiteX4" fmla="*/ 8965 w 330698"/>
                <a:gd name="connsiteY4" fmla="*/ 99276 h 395609"/>
                <a:gd name="connsiteX5" fmla="*/ 498 w 330698"/>
                <a:gd name="connsiteY5" fmla="*/ 124676 h 395609"/>
                <a:gd name="connsiteX6" fmla="*/ 42831 w 330698"/>
                <a:gd name="connsiteY6" fmla="*/ 158542 h 395609"/>
                <a:gd name="connsiteX7" fmla="*/ 34365 w 330698"/>
                <a:gd name="connsiteY7" fmla="*/ 217809 h 395609"/>
                <a:gd name="connsiteX8" fmla="*/ 17431 w 330698"/>
                <a:gd name="connsiteY8" fmla="*/ 268609 h 395609"/>
                <a:gd name="connsiteX9" fmla="*/ 85165 w 330698"/>
                <a:gd name="connsiteY9" fmla="*/ 302476 h 395609"/>
                <a:gd name="connsiteX10" fmla="*/ 119031 w 330698"/>
                <a:gd name="connsiteY10" fmla="*/ 395609 h 395609"/>
                <a:gd name="connsiteX11" fmla="*/ 152898 w 330698"/>
                <a:gd name="connsiteY11" fmla="*/ 387142 h 395609"/>
                <a:gd name="connsiteX12" fmla="*/ 186765 w 330698"/>
                <a:gd name="connsiteY12" fmla="*/ 319409 h 395609"/>
                <a:gd name="connsiteX13" fmla="*/ 237565 w 330698"/>
                <a:gd name="connsiteY13" fmla="*/ 344809 h 395609"/>
                <a:gd name="connsiteX14" fmla="*/ 246031 w 330698"/>
                <a:gd name="connsiteY14" fmla="*/ 378676 h 395609"/>
                <a:gd name="connsiteX15" fmla="*/ 313765 w 330698"/>
                <a:gd name="connsiteY15" fmla="*/ 370209 h 395609"/>
                <a:gd name="connsiteX16" fmla="*/ 322231 w 330698"/>
                <a:gd name="connsiteY16" fmla="*/ 344809 h 395609"/>
                <a:gd name="connsiteX17" fmla="*/ 296831 w 330698"/>
                <a:gd name="connsiteY17" fmla="*/ 277076 h 395609"/>
                <a:gd name="connsiteX18" fmla="*/ 288365 w 330698"/>
                <a:gd name="connsiteY18" fmla="*/ 251676 h 395609"/>
                <a:gd name="connsiteX19" fmla="*/ 313765 w 330698"/>
                <a:gd name="connsiteY19" fmla="*/ 200876 h 395609"/>
                <a:gd name="connsiteX20" fmla="*/ 330698 w 330698"/>
                <a:gd name="connsiteY20" fmla="*/ 175476 h 395609"/>
                <a:gd name="connsiteX21" fmla="*/ 271431 w 330698"/>
                <a:gd name="connsiteY21" fmla="*/ 124676 h 395609"/>
                <a:gd name="connsiteX22" fmla="*/ 271431 w 330698"/>
                <a:gd name="connsiteY22" fmla="*/ 40009 h 395609"/>
                <a:gd name="connsiteX23" fmla="*/ 262965 w 330698"/>
                <a:gd name="connsiteY23" fmla="*/ 6142 h 395609"/>
                <a:gd name="connsiteX24" fmla="*/ 169831 w 330698"/>
                <a:gd name="connsiteY24" fmla="*/ 6142 h 39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0698" h="395609">
                  <a:moveTo>
                    <a:pt x="169831" y="6142"/>
                  </a:moveTo>
                  <a:lnTo>
                    <a:pt x="169831" y="6142"/>
                  </a:lnTo>
                  <a:cubicBezTo>
                    <a:pt x="159774" y="126841"/>
                    <a:pt x="193829" y="115808"/>
                    <a:pt x="135965" y="99276"/>
                  </a:cubicBezTo>
                  <a:cubicBezTo>
                    <a:pt x="124776" y="96079"/>
                    <a:pt x="113387" y="93631"/>
                    <a:pt x="102098" y="90809"/>
                  </a:cubicBezTo>
                  <a:cubicBezTo>
                    <a:pt x="71054" y="93631"/>
                    <a:pt x="38538" y="89418"/>
                    <a:pt x="8965" y="99276"/>
                  </a:cubicBezTo>
                  <a:cubicBezTo>
                    <a:pt x="498" y="102098"/>
                    <a:pt x="-969" y="115873"/>
                    <a:pt x="498" y="124676"/>
                  </a:cubicBezTo>
                  <a:cubicBezTo>
                    <a:pt x="5003" y="151709"/>
                    <a:pt x="23019" y="151939"/>
                    <a:pt x="42831" y="158542"/>
                  </a:cubicBezTo>
                  <a:cubicBezTo>
                    <a:pt x="40009" y="178298"/>
                    <a:pt x="38852" y="198364"/>
                    <a:pt x="34365" y="217809"/>
                  </a:cubicBezTo>
                  <a:cubicBezTo>
                    <a:pt x="30351" y="235201"/>
                    <a:pt x="17431" y="268609"/>
                    <a:pt x="17431" y="268609"/>
                  </a:cubicBezTo>
                  <a:cubicBezTo>
                    <a:pt x="75804" y="288066"/>
                    <a:pt x="55610" y="272921"/>
                    <a:pt x="85165" y="302476"/>
                  </a:cubicBezTo>
                  <a:cubicBezTo>
                    <a:pt x="88978" y="340609"/>
                    <a:pt x="68467" y="395609"/>
                    <a:pt x="119031" y="395609"/>
                  </a:cubicBezTo>
                  <a:cubicBezTo>
                    <a:pt x="130667" y="395609"/>
                    <a:pt x="141609" y="389964"/>
                    <a:pt x="152898" y="387142"/>
                  </a:cubicBezTo>
                  <a:cubicBezTo>
                    <a:pt x="172355" y="328769"/>
                    <a:pt x="157209" y="348963"/>
                    <a:pt x="186765" y="319409"/>
                  </a:cubicBezTo>
                  <a:cubicBezTo>
                    <a:pt x="201253" y="324239"/>
                    <a:pt x="228187" y="330742"/>
                    <a:pt x="237565" y="344809"/>
                  </a:cubicBezTo>
                  <a:cubicBezTo>
                    <a:pt x="244020" y="354491"/>
                    <a:pt x="243209" y="367387"/>
                    <a:pt x="246031" y="378676"/>
                  </a:cubicBezTo>
                  <a:cubicBezTo>
                    <a:pt x="268609" y="375854"/>
                    <a:pt x="292972" y="379450"/>
                    <a:pt x="313765" y="370209"/>
                  </a:cubicBezTo>
                  <a:cubicBezTo>
                    <a:pt x="321920" y="366584"/>
                    <a:pt x="322231" y="353734"/>
                    <a:pt x="322231" y="344809"/>
                  </a:cubicBezTo>
                  <a:cubicBezTo>
                    <a:pt x="322231" y="295913"/>
                    <a:pt x="321357" y="301601"/>
                    <a:pt x="296831" y="277076"/>
                  </a:cubicBezTo>
                  <a:cubicBezTo>
                    <a:pt x="294009" y="268609"/>
                    <a:pt x="288365" y="260601"/>
                    <a:pt x="288365" y="251676"/>
                  </a:cubicBezTo>
                  <a:cubicBezTo>
                    <a:pt x="288365" y="213896"/>
                    <a:pt x="295738" y="223409"/>
                    <a:pt x="313765" y="200876"/>
                  </a:cubicBezTo>
                  <a:cubicBezTo>
                    <a:pt x="320122" y="192930"/>
                    <a:pt x="325054" y="183943"/>
                    <a:pt x="330698" y="175476"/>
                  </a:cubicBezTo>
                  <a:cubicBezTo>
                    <a:pt x="289636" y="134414"/>
                    <a:pt x="310115" y="150465"/>
                    <a:pt x="271431" y="124676"/>
                  </a:cubicBezTo>
                  <a:cubicBezTo>
                    <a:pt x="250507" y="61902"/>
                    <a:pt x="246516" y="89841"/>
                    <a:pt x="271431" y="40009"/>
                  </a:cubicBezTo>
                  <a:cubicBezTo>
                    <a:pt x="268609" y="28720"/>
                    <a:pt x="270234" y="15229"/>
                    <a:pt x="262965" y="6142"/>
                  </a:cubicBezTo>
                  <a:cubicBezTo>
                    <a:pt x="251909" y="-7678"/>
                    <a:pt x="185353" y="6142"/>
                    <a:pt x="169831" y="6142"/>
                  </a:cubicBezTo>
                  <a:close/>
                </a:path>
              </a:pathLst>
            </a:custGeom>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23" name="Oval 22"/>
            <p:cNvSpPr/>
            <p:nvPr/>
          </p:nvSpPr>
          <p:spPr>
            <a:xfrm flipH="1">
              <a:off x="614553" y="5393268"/>
              <a:ext cx="116966" cy="84665"/>
            </a:xfrm>
            <a:prstGeom prst="ellipse">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8" name="Oval 27"/>
            <p:cNvSpPr/>
            <p:nvPr/>
          </p:nvSpPr>
          <p:spPr>
            <a:xfrm flipH="1">
              <a:off x="766953" y="5828009"/>
              <a:ext cx="116966" cy="84665"/>
            </a:xfrm>
            <a:prstGeom prst="ellipse">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29" name="Oval 28"/>
            <p:cNvSpPr/>
            <p:nvPr/>
          </p:nvSpPr>
          <p:spPr>
            <a:xfrm rot="5400000" flipH="1">
              <a:off x="1548003" y="5393268"/>
              <a:ext cx="116966" cy="84665"/>
            </a:xfrm>
            <a:prstGeom prst="ellipse">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0" name="Oval 29"/>
            <p:cNvSpPr/>
            <p:nvPr/>
          </p:nvSpPr>
          <p:spPr>
            <a:xfrm flipH="1">
              <a:off x="1167902" y="5289617"/>
              <a:ext cx="116966" cy="84665"/>
            </a:xfrm>
            <a:prstGeom prst="ellipse">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31" name="Oval 30"/>
            <p:cNvSpPr/>
            <p:nvPr/>
          </p:nvSpPr>
          <p:spPr>
            <a:xfrm rot="5400000" flipH="1">
              <a:off x="1095018" y="5641744"/>
              <a:ext cx="116966" cy="84665"/>
            </a:xfrm>
            <a:prstGeom prst="ellipse">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8" name="Freeform 57"/>
            <p:cNvSpPr/>
            <p:nvPr/>
          </p:nvSpPr>
          <p:spPr>
            <a:xfrm>
              <a:off x="1320800" y="5806017"/>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a:no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59" name="Oval 58"/>
            <p:cNvSpPr/>
            <p:nvPr/>
          </p:nvSpPr>
          <p:spPr>
            <a:xfrm flipH="1">
              <a:off x="1396502" y="5880167"/>
              <a:ext cx="116966" cy="84665"/>
            </a:xfrm>
            <a:prstGeom prst="ellipse">
              <a:avLst/>
            </a:prstGeom>
            <a:ln>
              <a:no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
        <p:nvSpPr>
          <p:cNvPr id="60" name="Rectangle 59"/>
          <p:cNvSpPr/>
          <p:nvPr/>
        </p:nvSpPr>
        <p:spPr>
          <a:xfrm>
            <a:off x="2218612" y="4334948"/>
            <a:ext cx="1451314" cy="103885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noFill/>
            </a:endParaRPr>
          </a:p>
        </p:txBody>
      </p:sp>
      <p:sp>
        <p:nvSpPr>
          <p:cNvPr id="61" name="Freeform 60"/>
          <p:cNvSpPr/>
          <p:nvPr/>
        </p:nvSpPr>
        <p:spPr>
          <a:xfrm>
            <a:off x="2393959" y="4495815"/>
            <a:ext cx="322984" cy="405739"/>
          </a:xfrm>
          <a:custGeom>
            <a:avLst/>
            <a:gdLst>
              <a:gd name="connsiteX0" fmla="*/ 152400 w 322984"/>
              <a:gd name="connsiteY0" fmla="*/ 8467 h 405739"/>
              <a:gd name="connsiteX1" fmla="*/ 152400 w 322984"/>
              <a:gd name="connsiteY1" fmla="*/ 8467 h 405739"/>
              <a:gd name="connsiteX2" fmla="*/ 50800 w 322984"/>
              <a:gd name="connsiteY2" fmla="*/ 84667 h 405739"/>
              <a:gd name="connsiteX3" fmla="*/ 33866 w 322984"/>
              <a:gd name="connsiteY3" fmla="*/ 110067 h 405739"/>
              <a:gd name="connsiteX4" fmla="*/ 0 w 322984"/>
              <a:gd name="connsiteY4" fmla="*/ 186267 h 405739"/>
              <a:gd name="connsiteX5" fmla="*/ 8466 w 322984"/>
              <a:gd name="connsiteY5" fmla="*/ 321733 h 405739"/>
              <a:gd name="connsiteX6" fmla="*/ 16933 w 322984"/>
              <a:gd name="connsiteY6" fmla="*/ 347133 h 405739"/>
              <a:gd name="connsiteX7" fmla="*/ 33866 w 322984"/>
              <a:gd name="connsiteY7" fmla="*/ 364067 h 405739"/>
              <a:gd name="connsiteX8" fmla="*/ 59266 w 322984"/>
              <a:gd name="connsiteY8" fmla="*/ 372533 h 405739"/>
              <a:gd name="connsiteX9" fmla="*/ 228600 w 322984"/>
              <a:gd name="connsiteY9" fmla="*/ 381000 h 405739"/>
              <a:gd name="connsiteX10" fmla="*/ 254000 w 322984"/>
              <a:gd name="connsiteY10" fmla="*/ 355600 h 405739"/>
              <a:gd name="connsiteX11" fmla="*/ 279400 w 322984"/>
              <a:gd name="connsiteY11" fmla="*/ 304800 h 405739"/>
              <a:gd name="connsiteX12" fmla="*/ 304800 w 322984"/>
              <a:gd name="connsiteY12" fmla="*/ 262467 h 405739"/>
              <a:gd name="connsiteX13" fmla="*/ 313266 w 322984"/>
              <a:gd name="connsiteY13" fmla="*/ 237067 h 405739"/>
              <a:gd name="connsiteX14" fmla="*/ 313266 w 322984"/>
              <a:gd name="connsiteY14" fmla="*/ 110067 h 405739"/>
              <a:gd name="connsiteX15" fmla="*/ 296333 w 322984"/>
              <a:gd name="connsiteY15" fmla="*/ 93133 h 405739"/>
              <a:gd name="connsiteX16" fmla="*/ 279400 w 322984"/>
              <a:gd name="connsiteY16" fmla="*/ 67733 h 405739"/>
              <a:gd name="connsiteX17" fmla="*/ 270933 w 322984"/>
              <a:gd name="connsiteY17" fmla="*/ 42333 h 405739"/>
              <a:gd name="connsiteX18" fmla="*/ 194733 w 322984"/>
              <a:gd name="connsiteY18" fmla="*/ 0 h 405739"/>
              <a:gd name="connsiteX19" fmla="*/ 152400 w 322984"/>
              <a:gd name="connsiteY19" fmla="*/ 8467 h 40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984" h="405739">
                <a:moveTo>
                  <a:pt x="152400" y="8467"/>
                </a:moveTo>
                <a:lnTo>
                  <a:pt x="152400" y="8467"/>
                </a:lnTo>
                <a:cubicBezTo>
                  <a:pt x="142174" y="15625"/>
                  <a:pt x="73327" y="56508"/>
                  <a:pt x="50800" y="84667"/>
                </a:cubicBezTo>
                <a:cubicBezTo>
                  <a:pt x="44443" y="92613"/>
                  <a:pt x="39511" y="101600"/>
                  <a:pt x="33866" y="110067"/>
                </a:cubicBezTo>
                <a:cubicBezTo>
                  <a:pt x="13715" y="170520"/>
                  <a:pt x="26834" y="146015"/>
                  <a:pt x="0" y="186267"/>
                </a:cubicBezTo>
                <a:cubicBezTo>
                  <a:pt x="2822" y="231422"/>
                  <a:pt x="3730" y="276738"/>
                  <a:pt x="8466" y="321733"/>
                </a:cubicBezTo>
                <a:cubicBezTo>
                  <a:pt x="9400" y="330609"/>
                  <a:pt x="12341" y="339480"/>
                  <a:pt x="16933" y="347133"/>
                </a:cubicBezTo>
                <a:cubicBezTo>
                  <a:pt x="21040" y="353978"/>
                  <a:pt x="27021" y="359960"/>
                  <a:pt x="33866" y="364067"/>
                </a:cubicBezTo>
                <a:cubicBezTo>
                  <a:pt x="41519" y="368659"/>
                  <a:pt x="50799" y="369711"/>
                  <a:pt x="59266" y="372533"/>
                </a:cubicBezTo>
                <a:cubicBezTo>
                  <a:pt x="109325" y="422592"/>
                  <a:pt x="86405" y="408085"/>
                  <a:pt x="228600" y="381000"/>
                </a:cubicBezTo>
                <a:cubicBezTo>
                  <a:pt x="240362" y="378760"/>
                  <a:pt x="245533" y="364067"/>
                  <a:pt x="254000" y="355600"/>
                </a:cubicBezTo>
                <a:cubicBezTo>
                  <a:pt x="274881" y="272069"/>
                  <a:pt x="247049" y="358718"/>
                  <a:pt x="279400" y="304800"/>
                </a:cubicBezTo>
                <a:cubicBezTo>
                  <a:pt x="312373" y="249846"/>
                  <a:pt x="261893" y="305372"/>
                  <a:pt x="304800" y="262467"/>
                </a:cubicBezTo>
                <a:cubicBezTo>
                  <a:pt x="307622" y="254000"/>
                  <a:pt x="311102" y="245725"/>
                  <a:pt x="313266" y="237067"/>
                </a:cubicBezTo>
                <a:cubicBezTo>
                  <a:pt x="325282" y="189001"/>
                  <a:pt x="327133" y="165535"/>
                  <a:pt x="313266" y="110067"/>
                </a:cubicBezTo>
                <a:cubicBezTo>
                  <a:pt x="311330" y="102323"/>
                  <a:pt x="301320" y="99366"/>
                  <a:pt x="296333" y="93133"/>
                </a:cubicBezTo>
                <a:cubicBezTo>
                  <a:pt x="289976" y="85187"/>
                  <a:pt x="283951" y="76834"/>
                  <a:pt x="279400" y="67733"/>
                </a:cubicBezTo>
                <a:cubicBezTo>
                  <a:pt x="275409" y="59751"/>
                  <a:pt x="275884" y="49759"/>
                  <a:pt x="270933" y="42333"/>
                </a:cubicBezTo>
                <a:cubicBezTo>
                  <a:pt x="254851" y="18211"/>
                  <a:pt x="224187" y="0"/>
                  <a:pt x="194733" y="0"/>
                </a:cubicBezTo>
                <a:lnTo>
                  <a:pt x="152400" y="8467"/>
                </a:lnTo>
                <a:close/>
              </a:path>
            </a:pathLst>
          </a:custGeom>
          <a:ln>
            <a:solidFill>
              <a:srgbClr val="C0504D"/>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2" name="Freeform 61"/>
          <p:cNvSpPr/>
          <p:nvPr/>
        </p:nvSpPr>
        <p:spPr>
          <a:xfrm>
            <a:off x="3342136" y="4510491"/>
            <a:ext cx="237508" cy="577991"/>
          </a:xfrm>
          <a:custGeom>
            <a:avLst/>
            <a:gdLst>
              <a:gd name="connsiteX0" fmla="*/ 194823 w 237508"/>
              <a:gd name="connsiteY0" fmla="*/ 2257 h 577991"/>
              <a:gd name="connsiteX1" fmla="*/ 194823 w 237508"/>
              <a:gd name="connsiteY1" fmla="*/ 2257 h 577991"/>
              <a:gd name="connsiteX2" fmla="*/ 76289 w 237508"/>
              <a:gd name="connsiteY2" fmla="*/ 10724 h 577991"/>
              <a:gd name="connsiteX3" fmla="*/ 17023 w 237508"/>
              <a:gd name="connsiteY3" fmla="*/ 44591 h 577991"/>
              <a:gd name="connsiteX4" fmla="*/ 89 w 237508"/>
              <a:gd name="connsiteY4" fmla="*/ 95391 h 577991"/>
              <a:gd name="connsiteX5" fmla="*/ 17023 w 237508"/>
              <a:gd name="connsiteY5" fmla="*/ 239324 h 577991"/>
              <a:gd name="connsiteX6" fmla="*/ 25489 w 237508"/>
              <a:gd name="connsiteY6" fmla="*/ 273191 h 577991"/>
              <a:gd name="connsiteX7" fmla="*/ 33956 w 237508"/>
              <a:gd name="connsiteY7" fmla="*/ 315524 h 577991"/>
              <a:gd name="connsiteX8" fmla="*/ 50889 w 237508"/>
              <a:gd name="connsiteY8" fmla="*/ 340924 h 577991"/>
              <a:gd name="connsiteX9" fmla="*/ 59356 w 237508"/>
              <a:gd name="connsiteY9" fmla="*/ 366324 h 577991"/>
              <a:gd name="connsiteX10" fmla="*/ 76289 w 237508"/>
              <a:gd name="connsiteY10" fmla="*/ 434057 h 577991"/>
              <a:gd name="connsiteX11" fmla="*/ 93223 w 237508"/>
              <a:gd name="connsiteY11" fmla="*/ 544124 h 577991"/>
              <a:gd name="connsiteX12" fmla="*/ 101689 w 237508"/>
              <a:gd name="connsiteY12" fmla="*/ 569524 h 577991"/>
              <a:gd name="connsiteX13" fmla="*/ 127089 w 237508"/>
              <a:gd name="connsiteY13" fmla="*/ 577991 h 577991"/>
              <a:gd name="connsiteX14" fmla="*/ 160956 w 237508"/>
              <a:gd name="connsiteY14" fmla="*/ 569524 h 577991"/>
              <a:gd name="connsiteX15" fmla="*/ 203289 w 237508"/>
              <a:gd name="connsiteY15" fmla="*/ 535657 h 577991"/>
              <a:gd name="connsiteX16" fmla="*/ 220223 w 237508"/>
              <a:gd name="connsiteY16" fmla="*/ 484857 h 577991"/>
              <a:gd name="connsiteX17" fmla="*/ 228689 w 237508"/>
              <a:gd name="connsiteY17" fmla="*/ 459457 h 577991"/>
              <a:gd name="connsiteX18" fmla="*/ 228689 w 237508"/>
              <a:gd name="connsiteY18" fmla="*/ 86924 h 577991"/>
              <a:gd name="connsiteX19" fmla="*/ 220223 w 237508"/>
              <a:gd name="connsiteY19" fmla="*/ 61524 h 577991"/>
              <a:gd name="connsiteX20" fmla="*/ 211756 w 237508"/>
              <a:gd name="connsiteY20" fmla="*/ 27657 h 577991"/>
              <a:gd name="connsiteX21" fmla="*/ 203289 w 237508"/>
              <a:gd name="connsiteY21" fmla="*/ 2257 h 577991"/>
              <a:gd name="connsiteX22" fmla="*/ 194823 w 237508"/>
              <a:gd name="connsiteY22" fmla="*/ 2257 h 57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508" h="577991">
                <a:moveTo>
                  <a:pt x="194823" y="2257"/>
                </a:moveTo>
                <a:lnTo>
                  <a:pt x="194823" y="2257"/>
                </a:lnTo>
                <a:cubicBezTo>
                  <a:pt x="155312" y="5079"/>
                  <a:pt x="115362" y="4212"/>
                  <a:pt x="76289" y="10724"/>
                </a:cubicBezTo>
                <a:cubicBezTo>
                  <a:pt x="61965" y="13111"/>
                  <a:pt x="29830" y="36052"/>
                  <a:pt x="17023" y="44591"/>
                </a:cubicBezTo>
                <a:cubicBezTo>
                  <a:pt x="11378" y="61524"/>
                  <a:pt x="-1183" y="77587"/>
                  <a:pt x="89" y="95391"/>
                </a:cubicBezTo>
                <a:cubicBezTo>
                  <a:pt x="13631" y="284973"/>
                  <a:pt x="-4971" y="162343"/>
                  <a:pt x="17023" y="239324"/>
                </a:cubicBezTo>
                <a:cubicBezTo>
                  <a:pt x="20220" y="250513"/>
                  <a:pt x="22965" y="261832"/>
                  <a:pt x="25489" y="273191"/>
                </a:cubicBezTo>
                <a:cubicBezTo>
                  <a:pt x="28611" y="287239"/>
                  <a:pt x="28903" y="302050"/>
                  <a:pt x="33956" y="315524"/>
                </a:cubicBezTo>
                <a:cubicBezTo>
                  <a:pt x="37529" y="325052"/>
                  <a:pt x="46338" y="331823"/>
                  <a:pt x="50889" y="340924"/>
                </a:cubicBezTo>
                <a:cubicBezTo>
                  <a:pt x="54880" y="348906"/>
                  <a:pt x="57008" y="357714"/>
                  <a:pt x="59356" y="366324"/>
                </a:cubicBezTo>
                <a:cubicBezTo>
                  <a:pt x="65479" y="388776"/>
                  <a:pt x="73402" y="410964"/>
                  <a:pt x="76289" y="434057"/>
                </a:cubicBezTo>
                <a:cubicBezTo>
                  <a:pt x="81431" y="475193"/>
                  <a:pt x="83525" y="505332"/>
                  <a:pt x="93223" y="544124"/>
                </a:cubicBezTo>
                <a:cubicBezTo>
                  <a:pt x="95387" y="552782"/>
                  <a:pt x="95378" y="563213"/>
                  <a:pt x="101689" y="569524"/>
                </a:cubicBezTo>
                <a:cubicBezTo>
                  <a:pt x="108000" y="575835"/>
                  <a:pt x="118622" y="575169"/>
                  <a:pt x="127089" y="577991"/>
                </a:cubicBezTo>
                <a:cubicBezTo>
                  <a:pt x="138378" y="575169"/>
                  <a:pt x="150260" y="574108"/>
                  <a:pt x="160956" y="569524"/>
                </a:cubicBezTo>
                <a:cubicBezTo>
                  <a:pt x="179649" y="561513"/>
                  <a:pt x="189633" y="549314"/>
                  <a:pt x="203289" y="535657"/>
                </a:cubicBezTo>
                <a:lnTo>
                  <a:pt x="220223" y="484857"/>
                </a:lnTo>
                <a:lnTo>
                  <a:pt x="228689" y="459457"/>
                </a:lnTo>
                <a:cubicBezTo>
                  <a:pt x="237715" y="278952"/>
                  <a:pt x="242900" y="278773"/>
                  <a:pt x="228689" y="86924"/>
                </a:cubicBezTo>
                <a:cubicBezTo>
                  <a:pt x="228030" y="78024"/>
                  <a:pt x="222675" y="70105"/>
                  <a:pt x="220223" y="61524"/>
                </a:cubicBezTo>
                <a:cubicBezTo>
                  <a:pt x="217026" y="50335"/>
                  <a:pt x="214953" y="38846"/>
                  <a:pt x="211756" y="27657"/>
                </a:cubicBezTo>
                <a:cubicBezTo>
                  <a:pt x="209304" y="19076"/>
                  <a:pt x="210429" y="7612"/>
                  <a:pt x="203289" y="2257"/>
                </a:cubicBezTo>
                <a:cubicBezTo>
                  <a:pt x="196516" y="-2823"/>
                  <a:pt x="196234" y="2257"/>
                  <a:pt x="194823" y="2257"/>
                </a:cubicBezTo>
                <a:close/>
              </a:path>
            </a:pathLst>
          </a:custGeom>
          <a:ln>
            <a:solidFill>
              <a:srgbClr val="C0504D"/>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3" name="Freeform 62"/>
          <p:cNvSpPr/>
          <p:nvPr/>
        </p:nvSpPr>
        <p:spPr>
          <a:xfrm>
            <a:off x="2944292" y="4453482"/>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a:solidFill>
              <a:srgbClr val="C0504D"/>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4" name="Freeform 63"/>
          <p:cNvSpPr/>
          <p:nvPr/>
        </p:nvSpPr>
        <p:spPr>
          <a:xfrm>
            <a:off x="2296906" y="4995348"/>
            <a:ext cx="596977" cy="245534"/>
          </a:xfrm>
          <a:custGeom>
            <a:avLst/>
            <a:gdLst>
              <a:gd name="connsiteX0" fmla="*/ 232519 w 596977"/>
              <a:gd name="connsiteY0" fmla="*/ 50800 h 245534"/>
              <a:gd name="connsiteX1" fmla="*/ 232519 w 596977"/>
              <a:gd name="connsiteY1" fmla="*/ 50800 h 245534"/>
              <a:gd name="connsiteX2" fmla="*/ 63186 w 596977"/>
              <a:gd name="connsiteY2" fmla="*/ 76200 h 245534"/>
              <a:gd name="connsiteX3" fmla="*/ 12386 w 596977"/>
              <a:gd name="connsiteY3" fmla="*/ 93134 h 245534"/>
              <a:gd name="connsiteX4" fmla="*/ 12386 w 596977"/>
              <a:gd name="connsiteY4" fmla="*/ 194734 h 245534"/>
              <a:gd name="connsiteX5" fmla="*/ 71653 w 596977"/>
              <a:gd name="connsiteY5" fmla="*/ 220134 h 245534"/>
              <a:gd name="connsiteX6" fmla="*/ 97053 w 596977"/>
              <a:gd name="connsiteY6" fmla="*/ 228600 h 245534"/>
              <a:gd name="connsiteX7" fmla="*/ 291786 w 596977"/>
              <a:gd name="connsiteY7" fmla="*/ 245534 h 245534"/>
              <a:gd name="connsiteX8" fmla="*/ 393386 w 596977"/>
              <a:gd name="connsiteY8" fmla="*/ 237067 h 245534"/>
              <a:gd name="connsiteX9" fmla="*/ 478053 w 596977"/>
              <a:gd name="connsiteY9" fmla="*/ 211667 h 245534"/>
              <a:gd name="connsiteX10" fmla="*/ 511919 w 596977"/>
              <a:gd name="connsiteY10" fmla="*/ 203200 h 245534"/>
              <a:gd name="connsiteX11" fmla="*/ 554253 w 596977"/>
              <a:gd name="connsiteY11" fmla="*/ 194734 h 245534"/>
              <a:gd name="connsiteX12" fmla="*/ 579653 w 596977"/>
              <a:gd name="connsiteY12" fmla="*/ 186267 h 245534"/>
              <a:gd name="connsiteX13" fmla="*/ 596586 w 596977"/>
              <a:gd name="connsiteY13" fmla="*/ 160867 h 245534"/>
              <a:gd name="connsiteX14" fmla="*/ 588119 w 596977"/>
              <a:gd name="connsiteY14" fmla="*/ 118534 h 245534"/>
              <a:gd name="connsiteX15" fmla="*/ 545786 w 596977"/>
              <a:gd name="connsiteY15" fmla="*/ 84667 h 245534"/>
              <a:gd name="connsiteX16" fmla="*/ 478053 w 596977"/>
              <a:gd name="connsiteY16" fmla="*/ 25400 h 245534"/>
              <a:gd name="connsiteX17" fmla="*/ 461119 w 596977"/>
              <a:gd name="connsiteY17" fmla="*/ 8467 h 245534"/>
              <a:gd name="connsiteX18" fmla="*/ 393386 w 596977"/>
              <a:gd name="connsiteY18" fmla="*/ 0 h 245534"/>
              <a:gd name="connsiteX19" fmla="*/ 308719 w 596977"/>
              <a:gd name="connsiteY19" fmla="*/ 8467 h 245534"/>
              <a:gd name="connsiteX20" fmla="*/ 283319 w 596977"/>
              <a:gd name="connsiteY20" fmla="*/ 16934 h 245534"/>
              <a:gd name="connsiteX21" fmla="*/ 266386 w 596977"/>
              <a:gd name="connsiteY21" fmla="*/ 42334 h 245534"/>
              <a:gd name="connsiteX22" fmla="*/ 232519 w 596977"/>
              <a:gd name="connsiteY2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6977" h="245534">
                <a:moveTo>
                  <a:pt x="232519" y="50800"/>
                </a:moveTo>
                <a:lnTo>
                  <a:pt x="232519" y="50800"/>
                </a:lnTo>
                <a:cubicBezTo>
                  <a:pt x="176075" y="59267"/>
                  <a:pt x="117333" y="58150"/>
                  <a:pt x="63186" y="76200"/>
                </a:cubicBezTo>
                <a:lnTo>
                  <a:pt x="12386" y="93134"/>
                </a:lnTo>
                <a:cubicBezTo>
                  <a:pt x="-575" y="132015"/>
                  <a:pt x="-7341" y="140486"/>
                  <a:pt x="12386" y="194734"/>
                </a:cubicBezTo>
                <a:cubicBezTo>
                  <a:pt x="18363" y="211172"/>
                  <a:pt x="61197" y="217147"/>
                  <a:pt x="71653" y="220134"/>
                </a:cubicBezTo>
                <a:cubicBezTo>
                  <a:pt x="80234" y="222586"/>
                  <a:pt x="88341" y="226664"/>
                  <a:pt x="97053" y="228600"/>
                </a:cubicBezTo>
                <a:cubicBezTo>
                  <a:pt x="161875" y="243005"/>
                  <a:pt x="224181" y="241557"/>
                  <a:pt x="291786" y="245534"/>
                </a:cubicBezTo>
                <a:cubicBezTo>
                  <a:pt x="325653" y="242712"/>
                  <a:pt x="359664" y="241282"/>
                  <a:pt x="393386" y="237067"/>
                </a:cubicBezTo>
                <a:cubicBezTo>
                  <a:pt x="420257" y="233708"/>
                  <a:pt x="453507" y="217804"/>
                  <a:pt x="478053" y="211667"/>
                </a:cubicBezTo>
                <a:cubicBezTo>
                  <a:pt x="489342" y="208845"/>
                  <a:pt x="500560" y="205724"/>
                  <a:pt x="511919" y="203200"/>
                </a:cubicBezTo>
                <a:cubicBezTo>
                  <a:pt x="525967" y="200078"/>
                  <a:pt x="540292" y="198224"/>
                  <a:pt x="554253" y="194734"/>
                </a:cubicBezTo>
                <a:cubicBezTo>
                  <a:pt x="562911" y="192570"/>
                  <a:pt x="571186" y="189089"/>
                  <a:pt x="579653" y="186267"/>
                </a:cubicBezTo>
                <a:cubicBezTo>
                  <a:pt x="585297" y="177800"/>
                  <a:pt x="595324" y="170964"/>
                  <a:pt x="596586" y="160867"/>
                </a:cubicBezTo>
                <a:cubicBezTo>
                  <a:pt x="598371" y="146588"/>
                  <a:pt x="593788" y="131761"/>
                  <a:pt x="588119" y="118534"/>
                </a:cubicBezTo>
                <a:cubicBezTo>
                  <a:pt x="583292" y="107272"/>
                  <a:pt x="553224" y="89625"/>
                  <a:pt x="545786" y="84667"/>
                </a:cubicBezTo>
                <a:cubicBezTo>
                  <a:pt x="497816" y="12711"/>
                  <a:pt x="576816" y="124157"/>
                  <a:pt x="478053" y="25400"/>
                </a:cubicBezTo>
                <a:cubicBezTo>
                  <a:pt x="472408" y="19756"/>
                  <a:pt x="468765" y="10761"/>
                  <a:pt x="461119" y="8467"/>
                </a:cubicBezTo>
                <a:cubicBezTo>
                  <a:pt x="439325" y="1929"/>
                  <a:pt x="415964" y="2822"/>
                  <a:pt x="393386" y="0"/>
                </a:cubicBezTo>
                <a:cubicBezTo>
                  <a:pt x="365164" y="2822"/>
                  <a:pt x="336752" y="4154"/>
                  <a:pt x="308719" y="8467"/>
                </a:cubicBezTo>
                <a:cubicBezTo>
                  <a:pt x="299898" y="9824"/>
                  <a:pt x="290288" y="11359"/>
                  <a:pt x="283319" y="16934"/>
                </a:cubicBezTo>
                <a:cubicBezTo>
                  <a:pt x="275373" y="23291"/>
                  <a:pt x="274332" y="35977"/>
                  <a:pt x="266386" y="42334"/>
                </a:cubicBezTo>
                <a:cubicBezTo>
                  <a:pt x="251341" y="54370"/>
                  <a:pt x="238164" y="49389"/>
                  <a:pt x="232519" y="50800"/>
                </a:cubicBezTo>
                <a:close/>
              </a:path>
            </a:pathLst>
          </a:custGeom>
          <a:ln>
            <a:solidFill>
              <a:srgbClr val="C0504D"/>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5" name="Freeform 64"/>
          <p:cNvSpPr/>
          <p:nvPr/>
        </p:nvSpPr>
        <p:spPr>
          <a:xfrm>
            <a:off x="2854894" y="4735206"/>
            <a:ext cx="330698" cy="395609"/>
          </a:xfrm>
          <a:custGeom>
            <a:avLst/>
            <a:gdLst>
              <a:gd name="connsiteX0" fmla="*/ 169831 w 330698"/>
              <a:gd name="connsiteY0" fmla="*/ 6142 h 395609"/>
              <a:gd name="connsiteX1" fmla="*/ 169831 w 330698"/>
              <a:gd name="connsiteY1" fmla="*/ 6142 h 395609"/>
              <a:gd name="connsiteX2" fmla="*/ 135965 w 330698"/>
              <a:gd name="connsiteY2" fmla="*/ 99276 h 395609"/>
              <a:gd name="connsiteX3" fmla="*/ 102098 w 330698"/>
              <a:gd name="connsiteY3" fmla="*/ 90809 h 395609"/>
              <a:gd name="connsiteX4" fmla="*/ 8965 w 330698"/>
              <a:gd name="connsiteY4" fmla="*/ 99276 h 395609"/>
              <a:gd name="connsiteX5" fmla="*/ 498 w 330698"/>
              <a:gd name="connsiteY5" fmla="*/ 124676 h 395609"/>
              <a:gd name="connsiteX6" fmla="*/ 42831 w 330698"/>
              <a:gd name="connsiteY6" fmla="*/ 158542 h 395609"/>
              <a:gd name="connsiteX7" fmla="*/ 34365 w 330698"/>
              <a:gd name="connsiteY7" fmla="*/ 217809 h 395609"/>
              <a:gd name="connsiteX8" fmla="*/ 17431 w 330698"/>
              <a:gd name="connsiteY8" fmla="*/ 268609 h 395609"/>
              <a:gd name="connsiteX9" fmla="*/ 85165 w 330698"/>
              <a:gd name="connsiteY9" fmla="*/ 302476 h 395609"/>
              <a:gd name="connsiteX10" fmla="*/ 119031 w 330698"/>
              <a:gd name="connsiteY10" fmla="*/ 395609 h 395609"/>
              <a:gd name="connsiteX11" fmla="*/ 152898 w 330698"/>
              <a:gd name="connsiteY11" fmla="*/ 387142 h 395609"/>
              <a:gd name="connsiteX12" fmla="*/ 186765 w 330698"/>
              <a:gd name="connsiteY12" fmla="*/ 319409 h 395609"/>
              <a:gd name="connsiteX13" fmla="*/ 237565 w 330698"/>
              <a:gd name="connsiteY13" fmla="*/ 344809 h 395609"/>
              <a:gd name="connsiteX14" fmla="*/ 246031 w 330698"/>
              <a:gd name="connsiteY14" fmla="*/ 378676 h 395609"/>
              <a:gd name="connsiteX15" fmla="*/ 313765 w 330698"/>
              <a:gd name="connsiteY15" fmla="*/ 370209 h 395609"/>
              <a:gd name="connsiteX16" fmla="*/ 322231 w 330698"/>
              <a:gd name="connsiteY16" fmla="*/ 344809 h 395609"/>
              <a:gd name="connsiteX17" fmla="*/ 296831 w 330698"/>
              <a:gd name="connsiteY17" fmla="*/ 277076 h 395609"/>
              <a:gd name="connsiteX18" fmla="*/ 288365 w 330698"/>
              <a:gd name="connsiteY18" fmla="*/ 251676 h 395609"/>
              <a:gd name="connsiteX19" fmla="*/ 313765 w 330698"/>
              <a:gd name="connsiteY19" fmla="*/ 200876 h 395609"/>
              <a:gd name="connsiteX20" fmla="*/ 330698 w 330698"/>
              <a:gd name="connsiteY20" fmla="*/ 175476 h 395609"/>
              <a:gd name="connsiteX21" fmla="*/ 271431 w 330698"/>
              <a:gd name="connsiteY21" fmla="*/ 124676 h 395609"/>
              <a:gd name="connsiteX22" fmla="*/ 271431 w 330698"/>
              <a:gd name="connsiteY22" fmla="*/ 40009 h 395609"/>
              <a:gd name="connsiteX23" fmla="*/ 262965 w 330698"/>
              <a:gd name="connsiteY23" fmla="*/ 6142 h 395609"/>
              <a:gd name="connsiteX24" fmla="*/ 169831 w 330698"/>
              <a:gd name="connsiteY24" fmla="*/ 6142 h 39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0698" h="395609">
                <a:moveTo>
                  <a:pt x="169831" y="6142"/>
                </a:moveTo>
                <a:lnTo>
                  <a:pt x="169831" y="6142"/>
                </a:lnTo>
                <a:cubicBezTo>
                  <a:pt x="159774" y="126841"/>
                  <a:pt x="193829" y="115808"/>
                  <a:pt x="135965" y="99276"/>
                </a:cubicBezTo>
                <a:cubicBezTo>
                  <a:pt x="124776" y="96079"/>
                  <a:pt x="113387" y="93631"/>
                  <a:pt x="102098" y="90809"/>
                </a:cubicBezTo>
                <a:cubicBezTo>
                  <a:pt x="71054" y="93631"/>
                  <a:pt x="38538" y="89418"/>
                  <a:pt x="8965" y="99276"/>
                </a:cubicBezTo>
                <a:cubicBezTo>
                  <a:pt x="498" y="102098"/>
                  <a:pt x="-969" y="115873"/>
                  <a:pt x="498" y="124676"/>
                </a:cubicBezTo>
                <a:cubicBezTo>
                  <a:pt x="5003" y="151709"/>
                  <a:pt x="23019" y="151939"/>
                  <a:pt x="42831" y="158542"/>
                </a:cubicBezTo>
                <a:cubicBezTo>
                  <a:pt x="40009" y="178298"/>
                  <a:pt x="38852" y="198364"/>
                  <a:pt x="34365" y="217809"/>
                </a:cubicBezTo>
                <a:cubicBezTo>
                  <a:pt x="30351" y="235201"/>
                  <a:pt x="17431" y="268609"/>
                  <a:pt x="17431" y="268609"/>
                </a:cubicBezTo>
                <a:cubicBezTo>
                  <a:pt x="75804" y="288066"/>
                  <a:pt x="55610" y="272921"/>
                  <a:pt x="85165" y="302476"/>
                </a:cubicBezTo>
                <a:cubicBezTo>
                  <a:pt x="88978" y="340609"/>
                  <a:pt x="68467" y="395609"/>
                  <a:pt x="119031" y="395609"/>
                </a:cubicBezTo>
                <a:cubicBezTo>
                  <a:pt x="130667" y="395609"/>
                  <a:pt x="141609" y="389964"/>
                  <a:pt x="152898" y="387142"/>
                </a:cubicBezTo>
                <a:cubicBezTo>
                  <a:pt x="172355" y="328769"/>
                  <a:pt x="157209" y="348963"/>
                  <a:pt x="186765" y="319409"/>
                </a:cubicBezTo>
                <a:cubicBezTo>
                  <a:pt x="201253" y="324239"/>
                  <a:pt x="228187" y="330742"/>
                  <a:pt x="237565" y="344809"/>
                </a:cubicBezTo>
                <a:cubicBezTo>
                  <a:pt x="244020" y="354491"/>
                  <a:pt x="243209" y="367387"/>
                  <a:pt x="246031" y="378676"/>
                </a:cubicBezTo>
                <a:cubicBezTo>
                  <a:pt x="268609" y="375854"/>
                  <a:pt x="292972" y="379450"/>
                  <a:pt x="313765" y="370209"/>
                </a:cubicBezTo>
                <a:cubicBezTo>
                  <a:pt x="321920" y="366584"/>
                  <a:pt x="322231" y="353734"/>
                  <a:pt x="322231" y="344809"/>
                </a:cubicBezTo>
                <a:cubicBezTo>
                  <a:pt x="322231" y="295913"/>
                  <a:pt x="321357" y="301601"/>
                  <a:pt x="296831" y="277076"/>
                </a:cubicBezTo>
                <a:cubicBezTo>
                  <a:pt x="294009" y="268609"/>
                  <a:pt x="288365" y="260601"/>
                  <a:pt x="288365" y="251676"/>
                </a:cubicBezTo>
                <a:cubicBezTo>
                  <a:pt x="288365" y="213896"/>
                  <a:pt x="295738" y="223409"/>
                  <a:pt x="313765" y="200876"/>
                </a:cubicBezTo>
                <a:cubicBezTo>
                  <a:pt x="320122" y="192930"/>
                  <a:pt x="325054" y="183943"/>
                  <a:pt x="330698" y="175476"/>
                </a:cubicBezTo>
                <a:cubicBezTo>
                  <a:pt x="289636" y="134414"/>
                  <a:pt x="310115" y="150465"/>
                  <a:pt x="271431" y="124676"/>
                </a:cubicBezTo>
                <a:cubicBezTo>
                  <a:pt x="250507" y="61902"/>
                  <a:pt x="246516" y="89841"/>
                  <a:pt x="271431" y="40009"/>
                </a:cubicBezTo>
                <a:cubicBezTo>
                  <a:pt x="268609" y="28720"/>
                  <a:pt x="270234" y="15229"/>
                  <a:pt x="262965" y="6142"/>
                </a:cubicBezTo>
                <a:cubicBezTo>
                  <a:pt x="251909" y="-7678"/>
                  <a:pt x="185353" y="6142"/>
                  <a:pt x="169831" y="6142"/>
                </a:cubicBezTo>
                <a:close/>
              </a:path>
            </a:pathLst>
          </a:custGeom>
          <a:ln>
            <a:solidFill>
              <a:srgbClr val="C0504D"/>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66" name="Oval 65"/>
          <p:cNvSpPr/>
          <p:nvPr/>
        </p:nvSpPr>
        <p:spPr>
          <a:xfrm flipH="1">
            <a:off x="2466645" y="4631283"/>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7" name="Oval 66"/>
          <p:cNvSpPr/>
          <p:nvPr/>
        </p:nvSpPr>
        <p:spPr>
          <a:xfrm flipH="1">
            <a:off x="2619045" y="5066024"/>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8" name="Oval 67"/>
          <p:cNvSpPr/>
          <p:nvPr/>
        </p:nvSpPr>
        <p:spPr>
          <a:xfrm rot="5400000" flipH="1">
            <a:off x="3400095" y="4631283"/>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9" name="Oval 68"/>
          <p:cNvSpPr/>
          <p:nvPr/>
        </p:nvSpPr>
        <p:spPr>
          <a:xfrm flipH="1">
            <a:off x="3019994" y="4527632"/>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0" name="Oval 69"/>
          <p:cNvSpPr/>
          <p:nvPr/>
        </p:nvSpPr>
        <p:spPr>
          <a:xfrm rot="5400000" flipH="1">
            <a:off x="2947110" y="4879759"/>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1" name="Freeform 70"/>
          <p:cNvSpPr/>
          <p:nvPr/>
        </p:nvSpPr>
        <p:spPr>
          <a:xfrm>
            <a:off x="3172892" y="5044032"/>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a:solidFill>
              <a:srgbClr val="C0504D"/>
            </a:solidFill>
          </a:ln>
          <a:effectLst/>
        </p:spPr>
        <p:style>
          <a:lnRef idx="1">
            <a:schemeClr val="accent3"/>
          </a:lnRef>
          <a:fillRef idx="2">
            <a:schemeClr val="accent3"/>
          </a:fillRef>
          <a:effectRef idx="1">
            <a:schemeClr val="accent3"/>
          </a:effectRef>
          <a:fontRef idx="minor">
            <a:schemeClr val="dk1"/>
          </a:fontRef>
        </p:style>
        <p:txBody>
          <a:bodyPr rtlCol="0" anchor="ctr"/>
          <a:lstStyle/>
          <a:p>
            <a:pPr algn="ctr"/>
            <a:endParaRPr lang="en-US"/>
          </a:p>
        </p:txBody>
      </p:sp>
      <p:sp>
        <p:nvSpPr>
          <p:cNvPr id="72" name="Oval 71"/>
          <p:cNvSpPr/>
          <p:nvPr/>
        </p:nvSpPr>
        <p:spPr>
          <a:xfrm flipH="1">
            <a:off x="3248594" y="5118182"/>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74" name="Rectangle 73"/>
          <p:cNvSpPr/>
          <p:nvPr/>
        </p:nvSpPr>
        <p:spPr>
          <a:xfrm>
            <a:off x="3732059" y="4344181"/>
            <a:ext cx="1451314" cy="103885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noFill/>
            </a:endParaRPr>
          </a:p>
        </p:txBody>
      </p:sp>
      <p:sp>
        <p:nvSpPr>
          <p:cNvPr id="75" name="Freeform 74"/>
          <p:cNvSpPr/>
          <p:nvPr/>
        </p:nvSpPr>
        <p:spPr>
          <a:xfrm>
            <a:off x="3907406" y="4505048"/>
            <a:ext cx="322984" cy="405739"/>
          </a:xfrm>
          <a:custGeom>
            <a:avLst/>
            <a:gdLst>
              <a:gd name="connsiteX0" fmla="*/ 152400 w 322984"/>
              <a:gd name="connsiteY0" fmla="*/ 8467 h 405739"/>
              <a:gd name="connsiteX1" fmla="*/ 152400 w 322984"/>
              <a:gd name="connsiteY1" fmla="*/ 8467 h 405739"/>
              <a:gd name="connsiteX2" fmla="*/ 50800 w 322984"/>
              <a:gd name="connsiteY2" fmla="*/ 84667 h 405739"/>
              <a:gd name="connsiteX3" fmla="*/ 33866 w 322984"/>
              <a:gd name="connsiteY3" fmla="*/ 110067 h 405739"/>
              <a:gd name="connsiteX4" fmla="*/ 0 w 322984"/>
              <a:gd name="connsiteY4" fmla="*/ 186267 h 405739"/>
              <a:gd name="connsiteX5" fmla="*/ 8466 w 322984"/>
              <a:gd name="connsiteY5" fmla="*/ 321733 h 405739"/>
              <a:gd name="connsiteX6" fmla="*/ 16933 w 322984"/>
              <a:gd name="connsiteY6" fmla="*/ 347133 h 405739"/>
              <a:gd name="connsiteX7" fmla="*/ 33866 w 322984"/>
              <a:gd name="connsiteY7" fmla="*/ 364067 h 405739"/>
              <a:gd name="connsiteX8" fmla="*/ 59266 w 322984"/>
              <a:gd name="connsiteY8" fmla="*/ 372533 h 405739"/>
              <a:gd name="connsiteX9" fmla="*/ 228600 w 322984"/>
              <a:gd name="connsiteY9" fmla="*/ 381000 h 405739"/>
              <a:gd name="connsiteX10" fmla="*/ 254000 w 322984"/>
              <a:gd name="connsiteY10" fmla="*/ 355600 h 405739"/>
              <a:gd name="connsiteX11" fmla="*/ 279400 w 322984"/>
              <a:gd name="connsiteY11" fmla="*/ 304800 h 405739"/>
              <a:gd name="connsiteX12" fmla="*/ 304800 w 322984"/>
              <a:gd name="connsiteY12" fmla="*/ 262467 h 405739"/>
              <a:gd name="connsiteX13" fmla="*/ 313266 w 322984"/>
              <a:gd name="connsiteY13" fmla="*/ 237067 h 405739"/>
              <a:gd name="connsiteX14" fmla="*/ 313266 w 322984"/>
              <a:gd name="connsiteY14" fmla="*/ 110067 h 405739"/>
              <a:gd name="connsiteX15" fmla="*/ 296333 w 322984"/>
              <a:gd name="connsiteY15" fmla="*/ 93133 h 405739"/>
              <a:gd name="connsiteX16" fmla="*/ 279400 w 322984"/>
              <a:gd name="connsiteY16" fmla="*/ 67733 h 405739"/>
              <a:gd name="connsiteX17" fmla="*/ 270933 w 322984"/>
              <a:gd name="connsiteY17" fmla="*/ 42333 h 405739"/>
              <a:gd name="connsiteX18" fmla="*/ 194733 w 322984"/>
              <a:gd name="connsiteY18" fmla="*/ 0 h 405739"/>
              <a:gd name="connsiteX19" fmla="*/ 152400 w 322984"/>
              <a:gd name="connsiteY19" fmla="*/ 8467 h 4057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2984" h="405739">
                <a:moveTo>
                  <a:pt x="152400" y="8467"/>
                </a:moveTo>
                <a:lnTo>
                  <a:pt x="152400" y="8467"/>
                </a:lnTo>
                <a:cubicBezTo>
                  <a:pt x="142174" y="15625"/>
                  <a:pt x="73327" y="56508"/>
                  <a:pt x="50800" y="84667"/>
                </a:cubicBezTo>
                <a:cubicBezTo>
                  <a:pt x="44443" y="92613"/>
                  <a:pt x="39511" y="101600"/>
                  <a:pt x="33866" y="110067"/>
                </a:cubicBezTo>
                <a:cubicBezTo>
                  <a:pt x="13715" y="170520"/>
                  <a:pt x="26834" y="146015"/>
                  <a:pt x="0" y="186267"/>
                </a:cubicBezTo>
                <a:cubicBezTo>
                  <a:pt x="2822" y="231422"/>
                  <a:pt x="3730" y="276738"/>
                  <a:pt x="8466" y="321733"/>
                </a:cubicBezTo>
                <a:cubicBezTo>
                  <a:pt x="9400" y="330609"/>
                  <a:pt x="12341" y="339480"/>
                  <a:pt x="16933" y="347133"/>
                </a:cubicBezTo>
                <a:cubicBezTo>
                  <a:pt x="21040" y="353978"/>
                  <a:pt x="27021" y="359960"/>
                  <a:pt x="33866" y="364067"/>
                </a:cubicBezTo>
                <a:cubicBezTo>
                  <a:pt x="41519" y="368659"/>
                  <a:pt x="50799" y="369711"/>
                  <a:pt x="59266" y="372533"/>
                </a:cubicBezTo>
                <a:cubicBezTo>
                  <a:pt x="109325" y="422592"/>
                  <a:pt x="86405" y="408085"/>
                  <a:pt x="228600" y="381000"/>
                </a:cubicBezTo>
                <a:cubicBezTo>
                  <a:pt x="240362" y="378760"/>
                  <a:pt x="245533" y="364067"/>
                  <a:pt x="254000" y="355600"/>
                </a:cubicBezTo>
                <a:cubicBezTo>
                  <a:pt x="274881" y="272069"/>
                  <a:pt x="247049" y="358718"/>
                  <a:pt x="279400" y="304800"/>
                </a:cubicBezTo>
                <a:cubicBezTo>
                  <a:pt x="312373" y="249846"/>
                  <a:pt x="261893" y="305372"/>
                  <a:pt x="304800" y="262467"/>
                </a:cubicBezTo>
                <a:cubicBezTo>
                  <a:pt x="307622" y="254000"/>
                  <a:pt x="311102" y="245725"/>
                  <a:pt x="313266" y="237067"/>
                </a:cubicBezTo>
                <a:cubicBezTo>
                  <a:pt x="325282" y="189001"/>
                  <a:pt x="327133" y="165535"/>
                  <a:pt x="313266" y="110067"/>
                </a:cubicBezTo>
                <a:cubicBezTo>
                  <a:pt x="311330" y="102323"/>
                  <a:pt x="301320" y="99366"/>
                  <a:pt x="296333" y="93133"/>
                </a:cubicBezTo>
                <a:cubicBezTo>
                  <a:pt x="289976" y="85187"/>
                  <a:pt x="283951" y="76834"/>
                  <a:pt x="279400" y="67733"/>
                </a:cubicBezTo>
                <a:cubicBezTo>
                  <a:pt x="275409" y="59751"/>
                  <a:pt x="275884" y="49759"/>
                  <a:pt x="270933" y="42333"/>
                </a:cubicBezTo>
                <a:cubicBezTo>
                  <a:pt x="254851" y="18211"/>
                  <a:pt x="224187" y="0"/>
                  <a:pt x="194733" y="0"/>
                </a:cubicBezTo>
                <a:lnTo>
                  <a:pt x="152400" y="8467"/>
                </a:lnTo>
                <a:close/>
              </a:path>
            </a:pathLst>
          </a:custGeom>
          <a:ln/>
        </p:spPr>
        <p:style>
          <a:lnRef idx="1">
            <a:schemeClr val="accent5"/>
          </a:lnRef>
          <a:fillRef idx="3">
            <a:schemeClr val="accent5"/>
          </a:fillRef>
          <a:effectRef idx="2">
            <a:schemeClr val="accent5"/>
          </a:effectRef>
          <a:fontRef idx="minor">
            <a:schemeClr val="lt1"/>
          </a:fontRef>
        </p:style>
        <p:txBody>
          <a:bodyPr rtlCol="0" anchor="ctr"/>
          <a:lstStyle/>
          <a:p>
            <a:pPr algn="ctr"/>
            <a:endParaRPr lang="en-US"/>
          </a:p>
        </p:txBody>
      </p:sp>
      <p:sp>
        <p:nvSpPr>
          <p:cNvPr id="76" name="Freeform 75"/>
          <p:cNvSpPr/>
          <p:nvPr/>
        </p:nvSpPr>
        <p:spPr>
          <a:xfrm>
            <a:off x="4855583" y="4519724"/>
            <a:ext cx="237508" cy="577991"/>
          </a:xfrm>
          <a:custGeom>
            <a:avLst/>
            <a:gdLst>
              <a:gd name="connsiteX0" fmla="*/ 194823 w 237508"/>
              <a:gd name="connsiteY0" fmla="*/ 2257 h 577991"/>
              <a:gd name="connsiteX1" fmla="*/ 194823 w 237508"/>
              <a:gd name="connsiteY1" fmla="*/ 2257 h 577991"/>
              <a:gd name="connsiteX2" fmla="*/ 76289 w 237508"/>
              <a:gd name="connsiteY2" fmla="*/ 10724 h 577991"/>
              <a:gd name="connsiteX3" fmla="*/ 17023 w 237508"/>
              <a:gd name="connsiteY3" fmla="*/ 44591 h 577991"/>
              <a:gd name="connsiteX4" fmla="*/ 89 w 237508"/>
              <a:gd name="connsiteY4" fmla="*/ 95391 h 577991"/>
              <a:gd name="connsiteX5" fmla="*/ 17023 w 237508"/>
              <a:gd name="connsiteY5" fmla="*/ 239324 h 577991"/>
              <a:gd name="connsiteX6" fmla="*/ 25489 w 237508"/>
              <a:gd name="connsiteY6" fmla="*/ 273191 h 577991"/>
              <a:gd name="connsiteX7" fmla="*/ 33956 w 237508"/>
              <a:gd name="connsiteY7" fmla="*/ 315524 h 577991"/>
              <a:gd name="connsiteX8" fmla="*/ 50889 w 237508"/>
              <a:gd name="connsiteY8" fmla="*/ 340924 h 577991"/>
              <a:gd name="connsiteX9" fmla="*/ 59356 w 237508"/>
              <a:gd name="connsiteY9" fmla="*/ 366324 h 577991"/>
              <a:gd name="connsiteX10" fmla="*/ 76289 w 237508"/>
              <a:gd name="connsiteY10" fmla="*/ 434057 h 577991"/>
              <a:gd name="connsiteX11" fmla="*/ 93223 w 237508"/>
              <a:gd name="connsiteY11" fmla="*/ 544124 h 577991"/>
              <a:gd name="connsiteX12" fmla="*/ 101689 w 237508"/>
              <a:gd name="connsiteY12" fmla="*/ 569524 h 577991"/>
              <a:gd name="connsiteX13" fmla="*/ 127089 w 237508"/>
              <a:gd name="connsiteY13" fmla="*/ 577991 h 577991"/>
              <a:gd name="connsiteX14" fmla="*/ 160956 w 237508"/>
              <a:gd name="connsiteY14" fmla="*/ 569524 h 577991"/>
              <a:gd name="connsiteX15" fmla="*/ 203289 w 237508"/>
              <a:gd name="connsiteY15" fmla="*/ 535657 h 577991"/>
              <a:gd name="connsiteX16" fmla="*/ 220223 w 237508"/>
              <a:gd name="connsiteY16" fmla="*/ 484857 h 577991"/>
              <a:gd name="connsiteX17" fmla="*/ 228689 w 237508"/>
              <a:gd name="connsiteY17" fmla="*/ 459457 h 577991"/>
              <a:gd name="connsiteX18" fmla="*/ 228689 w 237508"/>
              <a:gd name="connsiteY18" fmla="*/ 86924 h 577991"/>
              <a:gd name="connsiteX19" fmla="*/ 220223 w 237508"/>
              <a:gd name="connsiteY19" fmla="*/ 61524 h 577991"/>
              <a:gd name="connsiteX20" fmla="*/ 211756 w 237508"/>
              <a:gd name="connsiteY20" fmla="*/ 27657 h 577991"/>
              <a:gd name="connsiteX21" fmla="*/ 203289 w 237508"/>
              <a:gd name="connsiteY21" fmla="*/ 2257 h 577991"/>
              <a:gd name="connsiteX22" fmla="*/ 194823 w 237508"/>
              <a:gd name="connsiteY22" fmla="*/ 2257 h 57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508" h="577991">
                <a:moveTo>
                  <a:pt x="194823" y="2257"/>
                </a:moveTo>
                <a:lnTo>
                  <a:pt x="194823" y="2257"/>
                </a:lnTo>
                <a:cubicBezTo>
                  <a:pt x="155312" y="5079"/>
                  <a:pt x="115362" y="4212"/>
                  <a:pt x="76289" y="10724"/>
                </a:cubicBezTo>
                <a:cubicBezTo>
                  <a:pt x="61965" y="13111"/>
                  <a:pt x="29830" y="36052"/>
                  <a:pt x="17023" y="44591"/>
                </a:cubicBezTo>
                <a:cubicBezTo>
                  <a:pt x="11378" y="61524"/>
                  <a:pt x="-1183" y="77587"/>
                  <a:pt x="89" y="95391"/>
                </a:cubicBezTo>
                <a:cubicBezTo>
                  <a:pt x="13631" y="284973"/>
                  <a:pt x="-4971" y="162343"/>
                  <a:pt x="17023" y="239324"/>
                </a:cubicBezTo>
                <a:cubicBezTo>
                  <a:pt x="20220" y="250513"/>
                  <a:pt x="22965" y="261832"/>
                  <a:pt x="25489" y="273191"/>
                </a:cubicBezTo>
                <a:cubicBezTo>
                  <a:pt x="28611" y="287239"/>
                  <a:pt x="28903" y="302050"/>
                  <a:pt x="33956" y="315524"/>
                </a:cubicBezTo>
                <a:cubicBezTo>
                  <a:pt x="37529" y="325052"/>
                  <a:pt x="46338" y="331823"/>
                  <a:pt x="50889" y="340924"/>
                </a:cubicBezTo>
                <a:cubicBezTo>
                  <a:pt x="54880" y="348906"/>
                  <a:pt x="57008" y="357714"/>
                  <a:pt x="59356" y="366324"/>
                </a:cubicBezTo>
                <a:cubicBezTo>
                  <a:pt x="65479" y="388776"/>
                  <a:pt x="73402" y="410964"/>
                  <a:pt x="76289" y="434057"/>
                </a:cubicBezTo>
                <a:cubicBezTo>
                  <a:pt x="81431" y="475193"/>
                  <a:pt x="83525" y="505332"/>
                  <a:pt x="93223" y="544124"/>
                </a:cubicBezTo>
                <a:cubicBezTo>
                  <a:pt x="95387" y="552782"/>
                  <a:pt x="95378" y="563213"/>
                  <a:pt x="101689" y="569524"/>
                </a:cubicBezTo>
                <a:cubicBezTo>
                  <a:pt x="108000" y="575835"/>
                  <a:pt x="118622" y="575169"/>
                  <a:pt x="127089" y="577991"/>
                </a:cubicBezTo>
                <a:cubicBezTo>
                  <a:pt x="138378" y="575169"/>
                  <a:pt x="150260" y="574108"/>
                  <a:pt x="160956" y="569524"/>
                </a:cubicBezTo>
                <a:cubicBezTo>
                  <a:pt x="179649" y="561513"/>
                  <a:pt x="189633" y="549314"/>
                  <a:pt x="203289" y="535657"/>
                </a:cubicBezTo>
                <a:lnTo>
                  <a:pt x="220223" y="484857"/>
                </a:lnTo>
                <a:lnTo>
                  <a:pt x="228689" y="459457"/>
                </a:lnTo>
                <a:cubicBezTo>
                  <a:pt x="237715" y="278952"/>
                  <a:pt x="242900" y="278773"/>
                  <a:pt x="228689" y="86924"/>
                </a:cubicBezTo>
                <a:cubicBezTo>
                  <a:pt x="228030" y="78024"/>
                  <a:pt x="222675" y="70105"/>
                  <a:pt x="220223" y="61524"/>
                </a:cubicBezTo>
                <a:cubicBezTo>
                  <a:pt x="217026" y="50335"/>
                  <a:pt x="214953" y="38846"/>
                  <a:pt x="211756" y="27657"/>
                </a:cubicBezTo>
                <a:cubicBezTo>
                  <a:pt x="209304" y="19076"/>
                  <a:pt x="210429" y="7612"/>
                  <a:pt x="203289" y="2257"/>
                </a:cubicBezTo>
                <a:cubicBezTo>
                  <a:pt x="196516" y="-2823"/>
                  <a:pt x="196234" y="2257"/>
                  <a:pt x="194823" y="2257"/>
                </a:cubicBez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7" name="Freeform 76"/>
          <p:cNvSpPr/>
          <p:nvPr/>
        </p:nvSpPr>
        <p:spPr>
          <a:xfrm>
            <a:off x="4457739" y="4462715"/>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8" name="Freeform 77"/>
          <p:cNvSpPr/>
          <p:nvPr/>
        </p:nvSpPr>
        <p:spPr>
          <a:xfrm>
            <a:off x="3810353" y="5004581"/>
            <a:ext cx="596977" cy="245534"/>
          </a:xfrm>
          <a:custGeom>
            <a:avLst/>
            <a:gdLst>
              <a:gd name="connsiteX0" fmla="*/ 232519 w 596977"/>
              <a:gd name="connsiteY0" fmla="*/ 50800 h 245534"/>
              <a:gd name="connsiteX1" fmla="*/ 232519 w 596977"/>
              <a:gd name="connsiteY1" fmla="*/ 50800 h 245534"/>
              <a:gd name="connsiteX2" fmla="*/ 63186 w 596977"/>
              <a:gd name="connsiteY2" fmla="*/ 76200 h 245534"/>
              <a:gd name="connsiteX3" fmla="*/ 12386 w 596977"/>
              <a:gd name="connsiteY3" fmla="*/ 93134 h 245534"/>
              <a:gd name="connsiteX4" fmla="*/ 12386 w 596977"/>
              <a:gd name="connsiteY4" fmla="*/ 194734 h 245534"/>
              <a:gd name="connsiteX5" fmla="*/ 71653 w 596977"/>
              <a:gd name="connsiteY5" fmla="*/ 220134 h 245534"/>
              <a:gd name="connsiteX6" fmla="*/ 97053 w 596977"/>
              <a:gd name="connsiteY6" fmla="*/ 228600 h 245534"/>
              <a:gd name="connsiteX7" fmla="*/ 291786 w 596977"/>
              <a:gd name="connsiteY7" fmla="*/ 245534 h 245534"/>
              <a:gd name="connsiteX8" fmla="*/ 393386 w 596977"/>
              <a:gd name="connsiteY8" fmla="*/ 237067 h 245534"/>
              <a:gd name="connsiteX9" fmla="*/ 478053 w 596977"/>
              <a:gd name="connsiteY9" fmla="*/ 211667 h 245534"/>
              <a:gd name="connsiteX10" fmla="*/ 511919 w 596977"/>
              <a:gd name="connsiteY10" fmla="*/ 203200 h 245534"/>
              <a:gd name="connsiteX11" fmla="*/ 554253 w 596977"/>
              <a:gd name="connsiteY11" fmla="*/ 194734 h 245534"/>
              <a:gd name="connsiteX12" fmla="*/ 579653 w 596977"/>
              <a:gd name="connsiteY12" fmla="*/ 186267 h 245534"/>
              <a:gd name="connsiteX13" fmla="*/ 596586 w 596977"/>
              <a:gd name="connsiteY13" fmla="*/ 160867 h 245534"/>
              <a:gd name="connsiteX14" fmla="*/ 588119 w 596977"/>
              <a:gd name="connsiteY14" fmla="*/ 118534 h 245534"/>
              <a:gd name="connsiteX15" fmla="*/ 545786 w 596977"/>
              <a:gd name="connsiteY15" fmla="*/ 84667 h 245534"/>
              <a:gd name="connsiteX16" fmla="*/ 478053 w 596977"/>
              <a:gd name="connsiteY16" fmla="*/ 25400 h 245534"/>
              <a:gd name="connsiteX17" fmla="*/ 461119 w 596977"/>
              <a:gd name="connsiteY17" fmla="*/ 8467 h 245534"/>
              <a:gd name="connsiteX18" fmla="*/ 393386 w 596977"/>
              <a:gd name="connsiteY18" fmla="*/ 0 h 245534"/>
              <a:gd name="connsiteX19" fmla="*/ 308719 w 596977"/>
              <a:gd name="connsiteY19" fmla="*/ 8467 h 245534"/>
              <a:gd name="connsiteX20" fmla="*/ 283319 w 596977"/>
              <a:gd name="connsiteY20" fmla="*/ 16934 h 245534"/>
              <a:gd name="connsiteX21" fmla="*/ 266386 w 596977"/>
              <a:gd name="connsiteY21" fmla="*/ 42334 h 245534"/>
              <a:gd name="connsiteX22" fmla="*/ 232519 w 596977"/>
              <a:gd name="connsiteY2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6977" h="245534">
                <a:moveTo>
                  <a:pt x="232519" y="50800"/>
                </a:moveTo>
                <a:lnTo>
                  <a:pt x="232519" y="50800"/>
                </a:lnTo>
                <a:cubicBezTo>
                  <a:pt x="176075" y="59267"/>
                  <a:pt x="117333" y="58150"/>
                  <a:pt x="63186" y="76200"/>
                </a:cubicBezTo>
                <a:lnTo>
                  <a:pt x="12386" y="93134"/>
                </a:lnTo>
                <a:cubicBezTo>
                  <a:pt x="-575" y="132015"/>
                  <a:pt x="-7341" y="140486"/>
                  <a:pt x="12386" y="194734"/>
                </a:cubicBezTo>
                <a:cubicBezTo>
                  <a:pt x="18363" y="211172"/>
                  <a:pt x="61197" y="217147"/>
                  <a:pt x="71653" y="220134"/>
                </a:cubicBezTo>
                <a:cubicBezTo>
                  <a:pt x="80234" y="222586"/>
                  <a:pt x="88341" y="226664"/>
                  <a:pt x="97053" y="228600"/>
                </a:cubicBezTo>
                <a:cubicBezTo>
                  <a:pt x="161875" y="243005"/>
                  <a:pt x="224181" y="241557"/>
                  <a:pt x="291786" y="245534"/>
                </a:cubicBezTo>
                <a:cubicBezTo>
                  <a:pt x="325653" y="242712"/>
                  <a:pt x="359664" y="241282"/>
                  <a:pt x="393386" y="237067"/>
                </a:cubicBezTo>
                <a:cubicBezTo>
                  <a:pt x="420257" y="233708"/>
                  <a:pt x="453507" y="217804"/>
                  <a:pt x="478053" y="211667"/>
                </a:cubicBezTo>
                <a:cubicBezTo>
                  <a:pt x="489342" y="208845"/>
                  <a:pt x="500560" y="205724"/>
                  <a:pt x="511919" y="203200"/>
                </a:cubicBezTo>
                <a:cubicBezTo>
                  <a:pt x="525967" y="200078"/>
                  <a:pt x="540292" y="198224"/>
                  <a:pt x="554253" y="194734"/>
                </a:cubicBezTo>
                <a:cubicBezTo>
                  <a:pt x="562911" y="192570"/>
                  <a:pt x="571186" y="189089"/>
                  <a:pt x="579653" y="186267"/>
                </a:cubicBezTo>
                <a:cubicBezTo>
                  <a:pt x="585297" y="177800"/>
                  <a:pt x="595324" y="170964"/>
                  <a:pt x="596586" y="160867"/>
                </a:cubicBezTo>
                <a:cubicBezTo>
                  <a:pt x="598371" y="146588"/>
                  <a:pt x="593788" y="131761"/>
                  <a:pt x="588119" y="118534"/>
                </a:cubicBezTo>
                <a:cubicBezTo>
                  <a:pt x="583292" y="107272"/>
                  <a:pt x="553224" y="89625"/>
                  <a:pt x="545786" y="84667"/>
                </a:cubicBezTo>
                <a:cubicBezTo>
                  <a:pt x="497816" y="12711"/>
                  <a:pt x="576816" y="124157"/>
                  <a:pt x="478053" y="25400"/>
                </a:cubicBezTo>
                <a:cubicBezTo>
                  <a:pt x="472408" y="19756"/>
                  <a:pt x="468765" y="10761"/>
                  <a:pt x="461119" y="8467"/>
                </a:cubicBezTo>
                <a:cubicBezTo>
                  <a:pt x="439325" y="1929"/>
                  <a:pt x="415964" y="2822"/>
                  <a:pt x="393386" y="0"/>
                </a:cubicBezTo>
                <a:cubicBezTo>
                  <a:pt x="365164" y="2822"/>
                  <a:pt x="336752" y="4154"/>
                  <a:pt x="308719" y="8467"/>
                </a:cubicBezTo>
                <a:cubicBezTo>
                  <a:pt x="299898" y="9824"/>
                  <a:pt x="290288" y="11359"/>
                  <a:pt x="283319" y="16934"/>
                </a:cubicBezTo>
                <a:cubicBezTo>
                  <a:pt x="275373" y="23291"/>
                  <a:pt x="274332" y="35977"/>
                  <a:pt x="266386" y="42334"/>
                </a:cubicBezTo>
                <a:cubicBezTo>
                  <a:pt x="251341" y="54370"/>
                  <a:pt x="238164" y="49389"/>
                  <a:pt x="232519" y="50800"/>
                </a:cubicBez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9" name="Freeform 78"/>
          <p:cNvSpPr/>
          <p:nvPr/>
        </p:nvSpPr>
        <p:spPr>
          <a:xfrm>
            <a:off x="4368341" y="4744439"/>
            <a:ext cx="330698" cy="395609"/>
          </a:xfrm>
          <a:custGeom>
            <a:avLst/>
            <a:gdLst>
              <a:gd name="connsiteX0" fmla="*/ 169831 w 330698"/>
              <a:gd name="connsiteY0" fmla="*/ 6142 h 395609"/>
              <a:gd name="connsiteX1" fmla="*/ 169831 w 330698"/>
              <a:gd name="connsiteY1" fmla="*/ 6142 h 395609"/>
              <a:gd name="connsiteX2" fmla="*/ 135965 w 330698"/>
              <a:gd name="connsiteY2" fmla="*/ 99276 h 395609"/>
              <a:gd name="connsiteX3" fmla="*/ 102098 w 330698"/>
              <a:gd name="connsiteY3" fmla="*/ 90809 h 395609"/>
              <a:gd name="connsiteX4" fmla="*/ 8965 w 330698"/>
              <a:gd name="connsiteY4" fmla="*/ 99276 h 395609"/>
              <a:gd name="connsiteX5" fmla="*/ 498 w 330698"/>
              <a:gd name="connsiteY5" fmla="*/ 124676 h 395609"/>
              <a:gd name="connsiteX6" fmla="*/ 42831 w 330698"/>
              <a:gd name="connsiteY6" fmla="*/ 158542 h 395609"/>
              <a:gd name="connsiteX7" fmla="*/ 34365 w 330698"/>
              <a:gd name="connsiteY7" fmla="*/ 217809 h 395609"/>
              <a:gd name="connsiteX8" fmla="*/ 17431 w 330698"/>
              <a:gd name="connsiteY8" fmla="*/ 268609 h 395609"/>
              <a:gd name="connsiteX9" fmla="*/ 85165 w 330698"/>
              <a:gd name="connsiteY9" fmla="*/ 302476 h 395609"/>
              <a:gd name="connsiteX10" fmla="*/ 119031 w 330698"/>
              <a:gd name="connsiteY10" fmla="*/ 395609 h 395609"/>
              <a:gd name="connsiteX11" fmla="*/ 152898 w 330698"/>
              <a:gd name="connsiteY11" fmla="*/ 387142 h 395609"/>
              <a:gd name="connsiteX12" fmla="*/ 186765 w 330698"/>
              <a:gd name="connsiteY12" fmla="*/ 319409 h 395609"/>
              <a:gd name="connsiteX13" fmla="*/ 237565 w 330698"/>
              <a:gd name="connsiteY13" fmla="*/ 344809 h 395609"/>
              <a:gd name="connsiteX14" fmla="*/ 246031 w 330698"/>
              <a:gd name="connsiteY14" fmla="*/ 378676 h 395609"/>
              <a:gd name="connsiteX15" fmla="*/ 313765 w 330698"/>
              <a:gd name="connsiteY15" fmla="*/ 370209 h 395609"/>
              <a:gd name="connsiteX16" fmla="*/ 322231 w 330698"/>
              <a:gd name="connsiteY16" fmla="*/ 344809 h 395609"/>
              <a:gd name="connsiteX17" fmla="*/ 296831 w 330698"/>
              <a:gd name="connsiteY17" fmla="*/ 277076 h 395609"/>
              <a:gd name="connsiteX18" fmla="*/ 288365 w 330698"/>
              <a:gd name="connsiteY18" fmla="*/ 251676 h 395609"/>
              <a:gd name="connsiteX19" fmla="*/ 313765 w 330698"/>
              <a:gd name="connsiteY19" fmla="*/ 200876 h 395609"/>
              <a:gd name="connsiteX20" fmla="*/ 330698 w 330698"/>
              <a:gd name="connsiteY20" fmla="*/ 175476 h 395609"/>
              <a:gd name="connsiteX21" fmla="*/ 271431 w 330698"/>
              <a:gd name="connsiteY21" fmla="*/ 124676 h 395609"/>
              <a:gd name="connsiteX22" fmla="*/ 271431 w 330698"/>
              <a:gd name="connsiteY22" fmla="*/ 40009 h 395609"/>
              <a:gd name="connsiteX23" fmla="*/ 262965 w 330698"/>
              <a:gd name="connsiteY23" fmla="*/ 6142 h 395609"/>
              <a:gd name="connsiteX24" fmla="*/ 169831 w 330698"/>
              <a:gd name="connsiteY24" fmla="*/ 6142 h 3956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0698" h="395609">
                <a:moveTo>
                  <a:pt x="169831" y="6142"/>
                </a:moveTo>
                <a:lnTo>
                  <a:pt x="169831" y="6142"/>
                </a:lnTo>
                <a:cubicBezTo>
                  <a:pt x="159774" y="126841"/>
                  <a:pt x="193829" y="115808"/>
                  <a:pt x="135965" y="99276"/>
                </a:cubicBezTo>
                <a:cubicBezTo>
                  <a:pt x="124776" y="96079"/>
                  <a:pt x="113387" y="93631"/>
                  <a:pt x="102098" y="90809"/>
                </a:cubicBezTo>
                <a:cubicBezTo>
                  <a:pt x="71054" y="93631"/>
                  <a:pt x="38538" y="89418"/>
                  <a:pt x="8965" y="99276"/>
                </a:cubicBezTo>
                <a:cubicBezTo>
                  <a:pt x="498" y="102098"/>
                  <a:pt x="-969" y="115873"/>
                  <a:pt x="498" y="124676"/>
                </a:cubicBezTo>
                <a:cubicBezTo>
                  <a:pt x="5003" y="151709"/>
                  <a:pt x="23019" y="151939"/>
                  <a:pt x="42831" y="158542"/>
                </a:cubicBezTo>
                <a:cubicBezTo>
                  <a:pt x="40009" y="178298"/>
                  <a:pt x="38852" y="198364"/>
                  <a:pt x="34365" y="217809"/>
                </a:cubicBezTo>
                <a:cubicBezTo>
                  <a:pt x="30351" y="235201"/>
                  <a:pt x="17431" y="268609"/>
                  <a:pt x="17431" y="268609"/>
                </a:cubicBezTo>
                <a:cubicBezTo>
                  <a:pt x="75804" y="288066"/>
                  <a:pt x="55610" y="272921"/>
                  <a:pt x="85165" y="302476"/>
                </a:cubicBezTo>
                <a:cubicBezTo>
                  <a:pt x="88978" y="340609"/>
                  <a:pt x="68467" y="395609"/>
                  <a:pt x="119031" y="395609"/>
                </a:cubicBezTo>
                <a:cubicBezTo>
                  <a:pt x="130667" y="395609"/>
                  <a:pt x="141609" y="389964"/>
                  <a:pt x="152898" y="387142"/>
                </a:cubicBezTo>
                <a:cubicBezTo>
                  <a:pt x="172355" y="328769"/>
                  <a:pt x="157209" y="348963"/>
                  <a:pt x="186765" y="319409"/>
                </a:cubicBezTo>
                <a:cubicBezTo>
                  <a:pt x="201253" y="324239"/>
                  <a:pt x="228187" y="330742"/>
                  <a:pt x="237565" y="344809"/>
                </a:cubicBezTo>
                <a:cubicBezTo>
                  <a:pt x="244020" y="354491"/>
                  <a:pt x="243209" y="367387"/>
                  <a:pt x="246031" y="378676"/>
                </a:cubicBezTo>
                <a:cubicBezTo>
                  <a:pt x="268609" y="375854"/>
                  <a:pt x="292972" y="379450"/>
                  <a:pt x="313765" y="370209"/>
                </a:cubicBezTo>
                <a:cubicBezTo>
                  <a:pt x="321920" y="366584"/>
                  <a:pt x="322231" y="353734"/>
                  <a:pt x="322231" y="344809"/>
                </a:cubicBezTo>
                <a:cubicBezTo>
                  <a:pt x="322231" y="295913"/>
                  <a:pt x="321357" y="301601"/>
                  <a:pt x="296831" y="277076"/>
                </a:cubicBezTo>
                <a:cubicBezTo>
                  <a:pt x="294009" y="268609"/>
                  <a:pt x="288365" y="260601"/>
                  <a:pt x="288365" y="251676"/>
                </a:cubicBezTo>
                <a:cubicBezTo>
                  <a:pt x="288365" y="213896"/>
                  <a:pt x="295738" y="223409"/>
                  <a:pt x="313765" y="200876"/>
                </a:cubicBezTo>
                <a:cubicBezTo>
                  <a:pt x="320122" y="192930"/>
                  <a:pt x="325054" y="183943"/>
                  <a:pt x="330698" y="175476"/>
                </a:cubicBezTo>
                <a:cubicBezTo>
                  <a:pt x="289636" y="134414"/>
                  <a:pt x="310115" y="150465"/>
                  <a:pt x="271431" y="124676"/>
                </a:cubicBezTo>
                <a:cubicBezTo>
                  <a:pt x="250507" y="61902"/>
                  <a:pt x="246516" y="89841"/>
                  <a:pt x="271431" y="40009"/>
                </a:cubicBezTo>
                <a:cubicBezTo>
                  <a:pt x="268609" y="28720"/>
                  <a:pt x="270234" y="15229"/>
                  <a:pt x="262965" y="6142"/>
                </a:cubicBezTo>
                <a:cubicBezTo>
                  <a:pt x="251909" y="-7678"/>
                  <a:pt x="185353" y="6142"/>
                  <a:pt x="169831" y="6142"/>
                </a:cubicBezTo>
                <a:close/>
              </a:path>
            </a:pathLst>
          </a:custGeom>
          <a:ln/>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80" name="Oval 79"/>
          <p:cNvSpPr/>
          <p:nvPr/>
        </p:nvSpPr>
        <p:spPr>
          <a:xfrm flipH="1">
            <a:off x="3980092" y="4640516"/>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1" name="Oval 80"/>
          <p:cNvSpPr/>
          <p:nvPr/>
        </p:nvSpPr>
        <p:spPr>
          <a:xfrm flipH="1">
            <a:off x="4132492" y="5075257"/>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2" name="Oval 81"/>
          <p:cNvSpPr/>
          <p:nvPr/>
        </p:nvSpPr>
        <p:spPr>
          <a:xfrm rot="5400000" flipH="1">
            <a:off x="4913542" y="4640516"/>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3" name="Oval 82"/>
          <p:cNvSpPr/>
          <p:nvPr/>
        </p:nvSpPr>
        <p:spPr>
          <a:xfrm flipH="1">
            <a:off x="4533441" y="4536865"/>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4" name="Oval 83"/>
          <p:cNvSpPr/>
          <p:nvPr/>
        </p:nvSpPr>
        <p:spPr>
          <a:xfrm rot="5400000" flipH="1">
            <a:off x="4460557" y="4888992"/>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5" name="Freeform 84"/>
          <p:cNvSpPr/>
          <p:nvPr/>
        </p:nvSpPr>
        <p:spPr>
          <a:xfrm>
            <a:off x="4686339" y="5053265"/>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86" name="Oval 85"/>
          <p:cNvSpPr/>
          <p:nvPr/>
        </p:nvSpPr>
        <p:spPr>
          <a:xfrm flipH="1">
            <a:off x="4762041" y="5127415"/>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87" name="Rectangle 86"/>
          <p:cNvSpPr/>
          <p:nvPr/>
        </p:nvSpPr>
        <p:spPr>
          <a:xfrm>
            <a:off x="2316977" y="5506721"/>
            <a:ext cx="1262585" cy="307777"/>
          </a:xfrm>
          <a:prstGeom prst="rect">
            <a:avLst/>
          </a:prstGeom>
        </p:spPr>
        <p:txBody>
          <a:bodyPr wrap="none">
            <a:spAutoFit/>
          </a:bodyPr>
          <a:lstStyle/>
          <a:p>
            <a:r>
              <a:rPr lang="en-US" dirty="0" smtClean="0"/>
              <a:t>segmentation</a:t>
            </a:r>
            <a:endParaRPr lang="en-US" dirty="0"/>
          </a:p>
        </p:txBody>
      </p:sp>
      <p:sp>
        <p:nvSpPr>
          <p:cNvPr id="88" name="Rectangle 87"/>
          <p:cNvSpPr/>
          <p:nvPr/>
        </p:nvSpPr>
        <p:spPr>
          <a:xfrm>
            <a:off x="3698135" y="5506721"/>
            <a:ext cx="1488753" cy="738664"/>
          </a:xfrm>
          <a:prstGeom prst="rect">
            <a:avLst/>
          </a:prstGeom>
        </p:spPr>
        <p:txBody>
          <a:bodyPr wrap="square">
            <a:spAutoFit/>
          </a:bodyPr>
          <a:lstStyle/>
          <a:p>
            <a:pPr algn="ctr"/>
            <a:r>
              <a:rPr lang="en-US" dirty="0"/>
              <a:t>feature </a:t>
            </a:r>
            <a:r>
              <a:rPr lang="en-US" dirty="0" smtClean="0"/>
              <a:t>extraction</a:t>
            </a:r>
            <a:r>
              <a:rPr lang="en-US" dirty="0"/>
              <a:t> </a:t>
            </a:r>
            <a:r>
              <a:rPr lang="en-US" dirty="0" smtClean="0"/>
              <a:t>and classification</a:t>
            </a:r>
          </a:p>
        </p:txBody>
      </p:sp>
      <p:sp>
        <p:nvSpPr>
          <p:cNvPr id="89" name="Rectangle 88"/>
          <p:cNvSpPr/>
          <p:nvPr/>
        </p:nvSpPr>
        <p:spPr>
          <a:xfrm>
            <a:off x="1076873" y="5506721"/>
            <a:ext cx="673657" cy="307777"/>
          </a:xfrm>
          <a:prstGeom prst="rect">
            <a:avLst/>
          </a:prstGeom>
        </p:spPr>
        <p:txBody>
          <a:bodyPr wrap="none">
            <a:spAutoFit/>
          </a:bodyPr>
          <a:lstStyle/>
          <a:p>
            <a:r>
              <a:rPr lang="en-US" dirty="0" smtClean="0"/>
              <a:t>image</a:t>
            </a:r>
            <a:endParaRPr lang="en-US" dirty="0"/>
          </a:p>
        </p:txBody>
      </p:sp>
      <p:pic>
        <p:nvPicPr>
          <p:cNvPr id="90" name="Picture 89" descr="Screen Shot 2015-11-11 at 19.32.38.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280" y="995362"/>
            <a:ext cx="4602206" cy="2329867"/>
          </a:xfrm>
          <a:prstGeom prst="rect">
            <a:avLst/>
          </a:prstGeom>
        </p:spPr>
      </p:pic>
      <p:pic>
        <p:nvPicPr>
          <p:cNvPr id="14" name="Picture 13" descr="Screen Shot 2015-11-05 at 09.26.03.png"/>
          <p:cNvPicPr>
            <a:picLocks noChangeAspect="1"/>
          </p:cNvPicPr>
          <p:nvPr/>
        </p:nvPicPr>
        <p:blipFill>
          <a:blip r:embed="rId4">
            <a:alphaModFix/>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985553" y="3281599"/>
            <a:ext cx="2957603" cy="2221718"/>
          </a:xfrm>
          <a:prstGeom prst="rect">
            <a:avLst/>
          </a:prstGeom>
        </p:spPr>
      </p:pic>
      <p:cxnSp>
        <p:nvCxnSpPr>
          <p:cNvPr id="93" name="Straight Arrow Connector 92"/>
          <p:cNvCxnSpPr/>
          <p:nvPr/>
        </p:nvCxnSpPr>
        <p:spPr>
          <a:xfrm>
            <a:off x="4703272" y="2573867"/>
            <a:ext cx="1121795" cy="1054414"/>
          </a:xfrm>
          <a:prstGeom prst="straightConnector1">
            <a:avLst/>
          </a:prstGeom>
          <a:ln>
            <a:tailEnd type="arrow"/>
          </a:ln>
        </p:spPr>
        <p:style>
          <a:lnRef idx="3">
            <a:schemeClr val="accent2"/>
          </a:lnRef>
          <a:fillRef idx="0">
            <a:schemeClr val="accent2"/>
          </a:fillRef>
          <a:effectRef idx="2">
            <a:schemeClr val="accent2"/>
          </a:effectRef>
          <a:fontRef idx="minor">
            <a:schemeClr val="tx1"/>
          </a:fontRef>
        </p:style>
      </p:cxnSp>
    </p:spTree>
    <p:extLst>
      <p:ext uri="{BB962C8B-B14F-4D97-AF65-F5344CB8AC3E}">
        <p14:creationId xmlns:p14="http://schemas.microsoft.com/office/powerpoint/2010/main" val="3209070696"/>
      </p:ext>
    </p:extLst>
  </p:cSld>
  <p:clrMapOvr>
    <a:masterClrMapping/>
  </p:clrMapOvr>
  <mc:AlternateContent xmlns:mc="http://schemas.openxmlformats.org/markup-compatibility/2006" xmlns:p14="http://schemas.microsoft.com/office/powerpoint/2010/main">
    <mc:Choice Requires="p14">
      <p:transition spd="slow" p14:dur="2000" advTm="109845"/>
    </mc:Choice>
    <mc:Fallback xmlns="">
      <p:transition xmlns:p14="http://schemas.microsoft.com/office/powerpoint/2010/main" spd="slow" advTm="109845"/>
    </mc:Fallback>
  </mc:AlternateContent>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94"/>
            <a:ext cx="8229600" cy="995362"/>
          </a:xfrm>
          <a:noFill/>
          <a:ln>
            <a:noFill/>
          </a:ln>
        </p:spPr>
        <p:txBody>
          <a:bodyPr lIns="91425" tIns="91425" rIns="91425" bIns="91425" anchor="ctr" anchorCtr="0"/>
          <a:lstStyle/>
          <a:p>
            <a:r>
              <a:rPr lang="en-US" sz="3600" dirty="0">
                <a:solidFill>
                  <a:srgbClr val="133476"/>
                </a:solidFill>
                <a:latin typeface="+mn-lt"/>
                <a:ea typeface="Montserrat"/>
                <a:cs typeface="Montserrat"/>
              </a:rPr>
              <a:t>The quest for </a:t>
            </a:r>
            <a:r>
              <a:rPr lang="en-US" sz="3600" dirty="0" smtClean="0">
                <a:solidFill>
                  <a:srgbClr val="133476"/>
                </a:solidFill>
                <a:latin typeface="+mn-lt"/>
                <a:ea typeface="Montserrat"/>
                <a:cs typeface="Montserrat"/>
              </a:rPr>
              <a:t>similarity</a:t>
            </a:r>
            <a:endParaRPr lang="en-US" sz="3600" dirty="0">
              <a:solidFill>
                <a:srgbClr val="133476"/>
              </a:solidFill>
              <a:latin typeface="+mn-lt"/>
              <a:ea typeface="Montserrat"/>
              <a:cs typeface="Montserrat"/>
            </a:endParaRPr>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6</a:t>
            </a:fld>
            <a:endParaRPr lang="en-US" sz="1200" b="0" i="0" u="none" strike="noStrike" cap="none" baseline="0" dirty="0">
              <a:solidFill>
                <a:srgbClr val="95AFAC"/>
              </a:solidFill>
              <a:latin typeface="Montserrat"/>
              <a:ea typeface="Montserrat"/>
              <a:cs typeface="Montserrat"/>
              <a:sym typeface="Montserrat"/>
            </a:endParaRPr>
          </a:p>
        </p:txBody>
      </p:sp>
      <p:pic>
        <p:nvPicPr>
          <p:cNvPr id="6" name="Picture 5" descr="Screen Shot 2015-11-09 at 09.00.24.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49407" y="1449910"/>
            <a:ext cx="2161193" cy="1767417"/>
          </a:xfrm>
          <a:prstGeom prst="rect">
            <a:avLst/>
          </a:prstGeom>
        </p:spPr>
      </p:pic>
      <p:pic>
        <p:nvPicPr>
          <p:cNvPr id="7" name="Picture 6"/>
          <p:cNvPicPr>
            <a:picLocks noChangeAspect="1"/>
          </p:cNvPicPr>
          <p:nvPr/>
        </p:nvPicPr>
        <p:blipFill>
          <a:blip r:embed="rId5"/>
          <a:stretch>
            <a:fillRect/>
          </a:stretch>
        </p:blipFill>
        <p:spPr>
          <a:xfrm>
            <a:off x="1800270" y="5720178"/>
            <a:ext cx="1659467" cy="829734"/>
          </a:xfrm>
          <a:prstGeom prst="rect">
            <a:avLst/>
          </a:prstGeom>
        </p:spPr>
      </p:pic>
      <p:grpSp>
        <p:nvGrpSpPr>
          <p:cNvPr id="83" name="Group 82"/>
          <p:cNvGrpSpPr/>
          <p:nvPr/>
        </p:nvGrpSpPr>
        <p:grpSpPr>
          <a:xfrm>
            <a:off x="1904346" y="4273486"/>
            <a:ext cx="1451314" cy="1038853"/>
            <a:chOff x="2256276" y="4205754"/>
            <a:chExt cx="1451314" cy="1038853"/>
          </a:xfrm>
        </p:grpSpPr>
        <p:sp>
          <p:nvSpPr>
            <p:cNvPr id="8" name="Rectangle 7"/>
            <p:cNvSpPr/>
            <p:nvPr/>
          </p:nvSpPr>
          <p:spPr>
            <a:xfrm>
              <a:off x="2256276" y="4205754"/>
              <a:ext cx="1451314" cy="103885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noFill/>
              </a:endParaRPr>
            </a:p>
          </p:txBody>
        </p:sp>
        <p:sp>
          <p:nvSpPr>
            <p:cNvPr id="10" name="Freeform 9"/>
            <p:cNvSpPr/>
            <p:nvPr/>
          </p:nvSpPr>
          <p:spPr>
            <a:xfrm>
              <a:off x="3379800" y="4381297"/>
              <a:ext cx="237508" cy="577991"/>
            </a:xfrm>
            <a:custGeom>
              <a:avLst/>
              <a:gdLst>
                <a:gd name="connsiteX0" fmla="*/ 194823 w 237508"/>
                <a:gd name="connsiteY0" fmla="*/ 2257 h 577991"/>
                <a:gd name="connsiteX1" fmla="*/ 194823 w 237508"/>
                <a:gd name="connsiteY1" fmla="*/ 2257 h 577991"/>
                <a:gd name="connsiteX2" fmla="*/ 76289 w 237508"/>
                <a:gd name="connsiteY2" fmla="*/ 10724 h 577991"/>
                <a:gd name="connsiteX3" fmla="*/ 17023 w 237508"/>
                <a:gd name="connsiteY3" fmla="*/ 44591 h 577991"/>
                <a:gd name="connsiteX4" fmla="*/ 89 w 237508"/>
                <a:gd name="connsiteY4" fmla="*/ 95391 h 577991"/>
                <a:gd name="connsiteX5" fmla="*/ 17023 w 237508"/>
                <a:gd name="connsiteY5" fmla="*/ 239324 h 577991"/>
                <a:gd name="connsiteX6" fmla="*/ 25489 w 237508"/>
                <a:gd name="connsiteY6" fmla="*/ 273191 h 577991"/>
                <a:gd name="connsiteX7" fmla="*/ 33956 w 237508"/>
                <a:gd name="connsiteY7" fmla="*/ 315524 h 577991"/>
                <a:gd name="connsiteX8" fmla="*/ 50889 w 237508"/>
                <a:gd name="connsiteY8" fmla="*/ 340924 h 577991"/>
                <a:gd name="connsiteX9" fmla="*/ 59356 w 237508"/>
                <a:gd name="connsiteY9" fmla="*/ 366324 h 577991"/>
                <a:gd name="connsiteX10" fmla="*/ 76289 w 237508"/>
                <a:gd name="connsiteY10" fmla="*/ 434057 h 577991"/>
                <a:gd name="connsiteX11" fmla="*/ 93223 w 237508"/>
                <a:gd name="connsiteY11" fmla="*/ 544124 h 577991"/>
                <a:gd name="connsiteX12" fmla="*/ 101689 w 237508"/>
                <a:gd name="connsiteY12" fmla="*/ 569524 h 577991"/>
                <a:gd name="connsiteX13" fmla="*/ 127089 w 237508"/>
                <a:gd name="connsiteY13" fmla="*/ 577991 h 577991"/>
                <a:gd name="connsiteX14" fmla="*/ 160956 w 237508"/>
                <a:gd name="connsiteY14" fmla="*/ 569524 h 577991"/>
                <a:gd name="connsiteX15" fmla="*/ 203289 w 237508"/>
                <a:gd name="connsiteY15" fmla="*/ 535657 h 577991"/>
                <a:gd name="connsiteX16" fmla="*/ 220223 w 237508"/>
                <a:gd name="connsiteY16" fmla="*/ 484857 h 577991"/>
                <a:gd name="connsiteX17" fmla="*/ 228689 w 237508"/>
                <a:gd name="connsiteY17" fmla="*/ 459457 h 577991"/>
                <a:gd name="connsiteX18" fmla="*/ 228689 w 237508"/>
                <a:gd name="connsiteY18" fmla="*/ 86924 h 577991"/>
                <a:gd name="connsiteX19" fmla="*/ 220223 w 237508"/>
                <a:gd name="connsiteY19" fmla="*/ 61524 h 577991"/>
                <a:gd name="connsiteX20" fmla="*/ 211756 w 237508"/>
                <a:gd name="connsiteY20" fmla="*/ 27657 h 577991"/>
                <a:gd name="connsiteX21" fmla="*/ 203289 w 237508"/>
                <a:gd name="connsiteY21" fmla="*/ 2257 h 577991"/>
                <a:gd name="connsiteX22" fmla="*/ 194823 w 237508"/>
                <a:gd name="connsiteY22" fmla="*/ 2257 h 57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508" h="577991">
                  <a:moveTo>
                    <a:pt x="194823" y="2257"/>
                  </a:moveTo>
                  <a:lnTo>
                    <a:pt x="194823" y="2257"/>
                  </a:lnTo>
                  <a:cubicBezTo>
                    <a:pt x="155312" y="5079"/>
                    <a:pt x="115362" y="4212"/>
                    <a:pt x="76289" y="10724"/>
                  </a:cubicBezTo>
                  <a:cubicBezTo>
                    <a:pt x="61965" y="13111"/>
                    <a:pt x="29830" y="36052"/>
                    <a:pt x="17023" y="44591"/>
                  </a:cubicBezTo>
                  <a:cubicBezTo>
                    <a:pt x="11378" y="61524"/>
                    <a:pt x="-1183" y="77587"/>
                    <a:pt x="89" y="95391"/>
                  </a:cubicBezTo>
                  <a:cubicBezTo>
                    <a:pt x="13631" y="284973"/>
                    <a:pt x="-4971" y="162343"/>
                    <a:pt x="17023" y="239324"/>
                  </a:cubicBezTo>
                  <a:cubicBezTo>
                    <a:pt x="20220" y="250513"/>
                    <a:pt x="22965" y="261832"/>
                    <a:pt x="25489" y="273191"/>
                  </a:cubicBezTo>
                  <a:cubicBezTo>
                    <a:pt x="28611" y="287239"/>
                    <a:pt x="28903" y="302050"/>
                    <a:pt x="33956" y="315524"/>
                  </a:cubicBezTo>
                  <a:cubicBezTo>
                    <a:pt x="37529" y="325052"/>
                    <a:pt x="46338" y="331823"/>
                    <a:pt x="50889" y="340924"/>
                  </a:cubicBezTo>
                  <a:cubicBezTo>
                    <a:pt x="54880" y="348906"/>
                    <a:pt x="57008" y="357714"/>
                    <a:pt x="59356" y="366324"/>
                  </a:cubicBezTo>
                  <a:cubicBezTo>
                    <a:pt x="65479" y="388776"/>
                    <a:pt x="73402" y="410964"/>
                    <a:pt x="76289" y="434057"/>
                  </a:cubicBezTo>
                  <a:cubicBezTo>
                    <a:pt x="81431" y="475193"/>
                    <a:pt x="83525" y="505332"/>
                    <a:pt x="93223" y="544124"/>
                  </a:cubicBezTo>
                  <a:cubicBezTo>
                    <a:pt x="95387" y="552782"/>
                    <a:pt x="95378" y="563213"/>
                    <a:pt x="101689" y="569524"/>
                  </a:cubicBezTo>
                  <a:cubicBezTo>
                    <a:pt x="108000" y="575835"/>
                    <a:pt x="118622" y="575169"/>
                    <a:pt x="127089" y="577991"/>
                  </a:cubicBezTo>
                  <a:cubicBezTo>
                    <a:pt x="138378" y="575169"/>
                    <a:pt x="150260" y="574108"/>
                    <a:pt x="160956" y="569524"/>
                  </a:cubicBezTo>
                  <a:cubicBezTo>
                    <a:pt x="179649" y="561513"/>
                    <a:pt x="189633" y="549314"/>
                    <a:pt x="203289" y="535657"/>
                  </a:cubicBezTo>
                  <a:lnTo>
                    <a:pt x="220223" y="484857"/>
                  </a:lnTo>
                  <a:lnTo>
                    <a:pt x="228689" y="459457"/>
                  </a:lnTo>
                  <a:cubicBezTo>
                    <a:pt x="237715" y="278952"/>
                    <a:pt x="242900" y="278773"/>
                    <a:pt x="228689" y="86924"/>
                  </a:cubicBezTo>
                  <a:cubicBezTo>
                    <a:pt x="228030" y="78024"/>
                    <a:pt x="222675" y="70105"/>
                    <a:pt x="220223" y="61524"/>
                  </a:cubicBezTo>
                  <a:cubicBezTo>
                    <a:pt x="217026" y="50335"/>
                    <a:pt x="214953" y="38846"/>
                    <a:pt x="211756" y="27657"/>
                  </a:cubicBezTo>
                  <a:cubicBezTo>
                    <a:pt x="209304" y="19076"/>
                    <a:pt x="210429" y="7612"/>
                    <a:pt x="203289" y="2257"/>
                  </a:cubicBezTo>
                  <a:cubicBezTo>
                    <a:pt x="196516" y="-2823"/>
                    <a:pt x="196234" y="2257"/>
                    <a:pt x="194823" y="2257"/>
                  </a:cubicBez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1" name="Freeform 10"/>
            <p:cNvSpPr/>
            <p:nvPr/>
          </p:nvSpPr>
          <p:spPr>
            <a:xfrm>
              <a:off x="2981956" y="4324288"/>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12" name="Freeform 11"/>
            <p:cNvSpPr/>
            <p:nvPr/>
          </p:nvSpPr>
          <p:spPr>
            <a:xfrm>
              <a:off x="2334570" y="4866154"/>
              <a:ext cx="596977" cy="245534"/>
            </a:xfrm>
            <a:custGeom>
              <a:avLst/>
              <a:gdLst>
                <a:gd name="connsiteX0" fmla="*/ 232519 w 596977"/>
                <a:gd name="connsiteY0" fmla="*/ 50800 h 245534"/>
                <a:gd name="connsiteX1" fmla="*/ 232519 w 596977"/>
                <a:gd name="connsiteY1" fmla="*/ 50800 h 245534"/>
                <a:gd name="connsiteX2" fmla="*/ 63186 w 596977"/>
                <a:gd name="connsiteY2" fmla="*/ 76200 h 245534"/>
                <a:gd name="connsiteX3" fmla="*/ 12386 w 596977"/>
                <a:gd name="connsiteY3" fmla="*/ 93134 h 245534"/>
                <a:gd name="connsiteX4" fmla="*/ 12386 w 596977"/>
                <a:gd name="connsiteY4" fmla="*/ 194734 h 245534"/>
                <a:gd name="connsiteX5" fmla="*/ 71653 w 596977"/>
                <a:gd name="connsiteY5" fmla="*/ 220134 h 245534"/>
                <a:gd name="connsiteX6" fmla="*/ 97053 w 596977"/>
                <a:gd name="connsiteY6" fmla="*/ 228600 h 245534"/>
                <a:gd name="connsiteX7" fmla="*/ 291786 w 596977"/>
                <a:gd name="connsiteY7" fmla="*/ 245534 h 245534"/>
                <a:gd name="connsiteX8" fmla="*/ 393386 w 596977"/>
                <a:gd name="connsiteY8" fmla="*/ 237067 h 245534"/>
                <a:gd name="connsiteX9" fmla="*/ 478053 w 596977"/>
                <a:gd name="connsiteY9" fmla="*/ 211667 h 245534"/>
                <a:gd name="connsiteX10" fmla="*/ 511919 w 596977"/>
                <a:gd name="connsiteY10" fmla="*/ 203200 h 245534"/>
                <a:gd name="connsiteX11" fmla="*/ 554253 w 596977"/>
                <a:gd name="connsiteY11" fmla="*/ 194734 h 245534"/>
                <a:gd name="connsiteX12" fmla="*/ 579653 w 596977"/>
                <a:gd name="connsiteY12" fmla="*/ 186267 h 245534"/>
                <a:gd name="connsiteX13" fmla="*/ 596586 w 596977"/>
                <a:gd name="connsiteY13" fmla="*/ 160867 h 245534"/>
                <a:gd name="connsiteX14" fmla="*/ 588119 w 596977"/>
                <a:gd name="connsiteY14" fmla="*/ 118534 h 245534"/>
                <a:gd name="connsiteX15" fmla="*/ 545786 w 596977"/>
                <a:gd name="connsiteY15" fmla="*/ 84667 h 245534"/>
                <a:gd name="connsiteX16" fmla="*/ 478053 w 596977"/>
                <a:gd name="connsiteY16" fmla="*/ 25400 h 245534"/>
                <a:gd name="connsiteX17" fmla="*/ 461119 w 596977"/>
                <a:gd name="connsiteY17" fmla="*/ 8467 h 245534"/>
                <a:gd name="connsiteX18" fmla="*/ 393386 w 596977"/>
                <a:gd name="connsiteY18" fmla="*/ 0 h 245534"/>
                <a:gd name="connsiteX19" fmla="*/ 308719 w 596977"/>
                <a:gd name="connsiteY19" fmla="*/ 8467 h 245534"/>
                <a:gd name="connsiteX20" fmla="*/ 283319 w 596977"/>
                <a:gd name="connsiteY20" fmla="*/ 16934 h 245534"/>
                <a:gd name="connsiteX21" fmla="*/ 266386 w 596977"/>
                <a:gd name="connsiteY21" fmla="*/ 42334 h 245534"/>
                <a:gd name="connsiteX22" fmla="*/ 232519 w 596977"/>
                <a:gd name="connsiteY2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6977" h="245534">
                  <a:moveTo>
                    <a:pt x="232519" y="50800"/>
                  </a:moveTo>
                  <a:lnTo>
                    <a:pt x="232519" y="50800"/>
                  </a:lnTo>
                  <a:cubicBezTo>
                    <a:pt x="176075" y="59267"/>
                    <a:pt x="117333" y="58150"/>
                    <a:pt x="63186" y="76200"/>
                  </a:cubicBezTo>
                  <a:lnTo>
                    <a:pt x="12386" y="93134"/>
                  </a:lnTo>
                  <a:cubicBezTo>
                    <a:pt x="-575" y="132015"/>
                    <a:pt x="-7341" y="140486"/>
                    <a:pt x="12386" y="194734"/>
                  </a:cubicBezTo>
                  <a:cubicBezTo>
                    <a:pt x="18363" y="211172"/>
                    <a:pt x="61197" y="217147"/>
                    <a:pt x="71653" y="220134"/>
                  </a:cubicBezTo>
                  <a:cubicBezTo>
                    <a:pt x="80234" y="222586"/>
                    <a:pt x="88341" y="226664"/>
                    <a:pt x="97053" y="228600"/>
                  </a:cubicBezTo>
                  <a:cubicBezTo>
                    <a:pt x="161875" y="243005"/>
                    <a:pt x="224181" y="241557"/>
                    <a:pt x="291786" y="245534"/>
                  </a:cubicBezTo>
                  <a:cubicBezTo>
                    <a:pt x="325653" y="242712"/>
                    <a:pt x="359664" y="241282"/>
                    <a:pt x="393386" y="237067"/>
                  </a:cubicBezTo>
                  <a:cubicBezTo>
                    <a:pt x="420257" y="233708"/>
                    <a:pt x="453507" y="217804"/>
                    <a:pt x="478053" y="211667"/>
                  </a:cubicBezTo>
                  <a:cubicBezTo>
                    <a:pt x="489342" y="208845"/>
                    <a:pt x="500560" y="205724"/>
                    <a:pt x="511919" y="203200"/>
                  </a:cubicBezTo>
                  <a:cubicBezTo>
                    <a:pt x="525967" y="200078"/>
                    <a:pt x="540292" y="198224"/>
                    <a:pt x="554253" y="194734"/>
                  </a:cubicBezTo>
                  <a:cubicBezTo>
                    <a:pt x="562911" y="192570"/>
                    <a:pt x="571186" y="189089"/>
                    <a:pt x="579653" y="186267"/>
                  </a:cubicBezTo>
                  <a:cubicBezTo>
                    <a:pt x="585297" y="177800"/>
                    <a:pt x="595324" y="170964"/>
                    <a:pt x="596586" y="160867"/>
                  </a:cubicBezTo>
                  <a:cubicBezTo>
                    <a:pt x="598371" y="146588"/>
                    <a:pt x="593788" y="131761"/>
                    <a:pt x="588119" y="118534"/>
                  </a:cubicBezTo>
                  <a:cubicBezTo>
                    <a:pt x="583292" y="107272"/>
                    <a:pt x="553224" y="89625"/>
                    <a:pt x="545786" y="84667"/>
                  </a:cubicBezTo>
                  <a:cubicBezTo>
                    <a:pt x="497816" y="12711"/>
                    <a:pt x="576816" y="124157"/>
                    <a:pt x="478053" y="25400"/>
                  </a:cubicBezTo>
                  <a:cubicBezTo>
                    <a:pt x="472408" y="19756"/>
                    <a:pt x="468765" y="10761"/>
                    <a:pt x="461119" y="8467"/>
                  </a:cubicBezTo>
                  <a:cubicBezTo>
                    <a:pt x="439325" y="1929"/>
                    <a:pt x="415964" y="2822"/>
                    <a:pt x="393386" y="0"/>
                  </a:cubicBezTo>
                  <a:cubicBezTo>
                    <a:pt x="365164" y="2822"/>
                    <a:pt x="336752" y="4154"/>
                    <a:pt x="308719" y="8467"/>
                  </a:cubicBezTo>
                  <a:cubicBezTo>
                    <a:pt x="299898" y="9824"/>
                    <a:pt x="290288" y="11359"/>
                    <a:pt x="283319" y="16934"/>
                  </a:cubicBezTo>
                  <a:cubicBezTo>
                    <a:pt x="275373" y="23291"/>
                    <a:pt x="274332" y="35977"/>
                    <a:pt x="266386" y="42334"/>
                  </a:cubicBezTo>
                  <a:cubicBezTo>
                    <a:pt x="251341" y="54370"/>
                    <a:pt x="238164" y="49389"/>
                    <a:pt x="232519" y="50800"/>
                  </a:cubicBez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5" name="Oval 14"/>
            <p:cNvSpPr/>
            <p:nvPr/>
          </p:nvSpPr>
          <p:spPr>
            <a:xfrm flipH="1">
              <a:off x="2656709" y="4936830"/>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6" name="Oval 15"/>
            <p:cNvSpPr/>
            <p:nvPr/>
          </p:nvSpPr>
          <p:spPr>
            <a:xfrm rot="5400000" flipH="1">
              <a:off x="3383981" y="4491987"/>
              <a:ext cx="247492" cy="163399"/>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7" name="Oval 16"/>
            <p:cNvSpPr/>
            <p:nvPr/>
          </p:nvSpPr>
          <p:spPr>
            <a:xfrm flipH="1">
              <a:off x="3057658" y="4398438"/>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19" name="Freeform 18"/>
            <p:cNvSpPr/>
            <p:nvPr/>
          </p:nvSpPr>
          <p:spPr>
            <a:xfrm>
              <a:off x="3210556" y="4914838"/>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20" name="Oval 19"/>
            <p:cNvSpPr/>
            <p:nvPr/>
          </p:nvSpPr>
          <p:spPr>
            <a:xfrm flipH="1">
              <a:off x="3286258" y="4988988"/>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7" name="Freeform 46"/>
            <p:cNvSpPr/>
            <p:nvPr/>
          </p:nvSpPr>
          <p:spPr>
            <a:xfrm>
              <a:off x="2411176" y="4385468"/>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48" name="Oval 47"/>
            <p:cNvSpPr/>
            <p:nvPr/>
          </p:nvSpPr>
          <p:spPr>
            <a:xfrm flipH="1">
              <a:off x="2472702" y="4470340"/>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49" name="Freeform 48"/>
            <p:cNvSpPr/>
            <p:nvPr/>
          </p:nvSpPr>
          <p:spPr>
            <a:xfrm>
              <a:off x="2920248" y="4656341"/>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74" name="Oval 73"/>
            <p:cNvSpPr/>
            <p:nvPr/>
          </p:nvSpPr>
          <p:spPr>
            <a:xfrm flipH="1">
              <a:off x="2990148" y="4748404"/>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nvGrpSpPr>
          <p:cNvPr id="86" name="Group 85"/>
          <p:cNvGrpSpPr/>
          <p:nvPr/>
        </p:nvGrpSpPr>
        <p:grpSpPr>
          <a:xfrm>
            <a:off x="2458324" y="3412245"/>
            <a:ext cx="343358" cy="635141"/>
            <a:chOff x="2740331" y="5613580"/>
            <a:chExt cx="343358" cy="635141"/>
          </a:xfrm>
        </p:grpSpPr>
        <p:sp>
          <p:nvSpPr>
            <p:cNvPr id="75" name="Freeform 74"/>
            <p:cNvSpPr/>
            <p:nvPr/>
          </p:nvSpPr>
          <p:spPr>
            <a:xfrm>
              <a:off x="2820150" y="5670730"/>
              <a:ext cx="237508" cy="577991"/>
            </a:xfrm>
            <a:custGeom>
              <a:avLst/>
              <a:gdLst>
                <a:gd name="connsiteX0" fmla="*/ 194823 w 237508"/>
                <a:gd name="connsiteY0" fmla="*/ 2257 h 577991"/>
                <a:gd name="connsiteX1" fmla="*/ 194823 w 237508"/>
                <a:gd name="connsiteY1" fmla="*/ 2257 h 577991"/>
                <a:gd name="connsiteX2" fmla="*/ 76289 w 237508"/>
                <a:gd name="connsiteY2" fmla="*/ 10724 h 577991"/>
                <a:gd name="connsiteX3" fmla="*/ 17023 w 237508"/>
                <a:gd name="connsiteY3" fmla="*/ 44591 h 577991"/>
                <a:gd name="connsiteX4" fmla="*/ 89 w 237508"/>
                <a:gd name="connsiteY4" fmla="*/ 95391 h 577991"/>
                <a:gd name="connsiteX5" fmla="*/ 17023 w 237508"/>
                <a:gd name="connsiteY5" fmla="*/ 239324 h 577991"/>
                <a:gd name="connsiteX6" fmla="*/ 25489 w 237508"/>
                <a:gd name="connsiteY6" fmla="*/ 273191 h 577991"/>
                <a:gd name="connsiteX7" fmla="*/ 33956 w 237508"/>
                <a:gd name="connsiteY7" fmla="*/ 315524 h 577991"/>
                <a:gd name="connsiteX8" fmla="*/ 50889 w 237508"/>
                <a:gd name="connsiteY8" fmla="*/ 340924 h 577991"/>
                <a:gd name="connsiteX9" fmla="*/ 59356 w 237508"/>
                <a:gd name="connsiteY9" fmla="*/ 366324 h 577991"/>
                <a:gd name="connsiteX10" fmla="*/ 76289 w 237508"/>
                <a:gd name="connsiteY10" fmla="*/ 434057 h 577991"/>
                <a:gd name="connsiteX11" fmla="*/ 93223 w 237508"/>
                <a:gd name="connsiteY11" fmla="*/ 544124 h 577991"/>
                <a:gd name="connsiteX12" fmla="*/ 101689 w 237508"/>
                <a:gd name="connsiteY12" fmla="*/ 569524 h 577991"/>
                <a:gd name="connsiteX13" fmla="*/ 127089 w 237508"/>
                <a:gd name="connsiteY13" fmla="*/ 577991 h 577991"/>
                <a:gd name="connsiteX14" fmla="*/ 160956 w 237508"/>
                <a:gd name="connsiteY14" fmla="*/ 569524 h 577991"/>
                <a:gd name="connsiteX15" fmla="*/ 203289 w 237508"/>
                <a:gd name="connsiteY15" fmla="*/ 535657 h 577991"/>
                <a:gd name="connsiteX16" fmla="*/ 220223 w 237508"/>
                <a:gd name="connsiteY16" fmla="*/ 484857 h 577991"/>
                <a:gd name="connsiteX17" fmla="*/ 228689 w 237508"/>
                <a:gd name="connsiteY17" fmla="*/ 459457 h 577991"/>
                <a:gd name="connsiteX18" fmla="*/ 228689 w 237508"/>
                <a:gd name="connsiteY18" fmla="*/ 86924 h 577991"/>
                <a:gd name="connsiteX19" fmla="*/ 220223 w 237508"/>
                <a:gd name="connsiteY19" fmla="*/ 61524 h 577991"/>
                <a:gd name="connsiteX20" fmla="*/ 211756 w 237508"/>
                <a:gd name="connsiteY20" fmla="*/ 27657 h 577991"/>
                <a:gd name="connsiteX21" fmla="*/ 203289 w 237508"/>
                <a:gd name="connsiteY21" fmla="*/ 2257 h 577991"/>
                <a:gd name="connsiteX22" fmla="*/ 194823 w 237508"/>
                <a:gd name="connsiteY22" fmla="*/ 2257 h 57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508" h="577991">
                  <a:moveTo>
                    <a:pt x="194823" y="2257"/>
                  </a:moveTo>
                  <a:lnTo>
                    <a:pt x="194823" y="2257"/>
                  </a:lnTo>
                  <a:cubicBezTo>
                    <a:pt x="155312" y="5079"/>
                    <a:pt x="115362" y="4212"/>
                    <a:pt x="76289" y="10724"/>
                  </a:cubicBezTo>
                  <a:cubicBezTo>
                    <a:pt x="61965" y="13111"/>
                    <a:pt x="29830" y="36052"/>
                    <a:pt x="17023" y="44591"/>
                  </a:cubicBezTo>
                  <a:cubicBezTo>
                    <a:pt x="11378" y="61524"/>
                    <a:pt x="-1183" y="77587"/>
                    <a:pt x="89" y="95391"/>
                  </a:cubicBezTo>
                  <a:cubicBezTo>
                    <a:pt x="13631" y="284973"/>
                    <a:pt x="-4971" y="162343"/>
                    <a:pt x="17023" y="239324"/>
                  </a:cubicBezTo>
                  <a:cubicBezTo>
                    <a:pt x="20220" y="250513"/>
                    <a:pt x="22965" y="261832"/>
                    <a:pt x="25489" y="273191"/>
                  </a:cubicBezTo>
                  <a:cubicBezTo>
                    <a:pt x="28611" y="287239"/>
                    <a:pt x="28903" y="302050"/>
                    <a:pt x="33956" y="315524"/>
                  </a:cubicBezTo>
                  <a:cubicBezTo>
                    <a:pt x="37529" y="325052"/>
                    <a:pt x="46338" y="331823"/>
                    <a:pt x="50889" y="340924"/>
                  </a:cubicBezTo>
                  <a:cubicBezTo>
                    <a:pt x="54880" y="348906"/>
                    <a:pt x="57008" y="357714"/>
                    <a:pt x="59356" y="366324"/>
                  </a:cubicBezTo>
                  <a:cubicBezTo>
                    <a:pt x="65479" y="388776"/>
                    <a:pt x="73402" y="410964"/>
                    <a:pt x="76289" y="434057"/>
                  </a:cubicBezTo>
                  <a:cubicBezTo>
                    <a:pt x="81431" y="475193"/>
                    <a:pt x="83525" y="505332"/>
                    <a:pt x="93223" y="544124"/>
                  </a:cubicBezTo>
                  <a:cubicBezTo>
                    <a:pt x="95387" y="552782"/>
                    <a:pt x="95378" y="563213"/>
                    <a:pt x="101689" y="569524"/>
                  </a:cubicBezTo>
                  <a:cubicBezTo>
                    <a:pt x="108000" y="575835"/>
                    <a:pt x="118622" y="575169"/>
                    <a:pt x="127089" y="577991"/>
                  </a:cubicBezTo>
                  <a:cubicBezTo>
                    <a:pt x="138378" y="575169"/>
                    <a:pt x="150260" y="574108"/>
                    <a:pt x="160956" y="569524"/>
                  </a:cubicBezTo>
                  <a:cubicBezTo>
                    <a:pt x="179649" y="561513"/>
                    <a:pt x="189633" y="549314"/>
                    <a:pt x="203289" y="535657"/>
                  </a:cubicBezTo>
                  <a:lnTo>
                    <a:pt x="220223" y="484857"/>
                  </a:lnTo>
                  <a:lnTo>
                    <a:pt x="228689" y="459457"/>
                  </a:lnTo>
                  <a:cubicBezTo>
                    <a:pt x="237715" y="278952"/>
                    <a:pt x="242900" y="278773"/>
                    <a:pt x="228689" y="86924"/>
                  </a:cubicBezTo>
                  <a:cubicBezTo>
                    <a:pt x="228030" y="78024"/>
                    <a:pt x="222675" y="70105"/>
                    <a:pt x="220223" y="61524"/>
                  </a:cubicBezTo>
                  <a:cubicBezTo>
                    <a:pt x="217026" y="50335"/>
                    <a:pt x="214953" y="38846"/>
                    <a:pt x="211756" y="27657"/>
                  </a:cubicBezTo>
                  <a:cubicBezTo>
                    <a:pt x="209304" y="19076"/>
                    <a:pt x="210429" y="7612"/>
                    <a:pt x="203289" y="2257"/>
                  </a:cubicBezTo>
                  <a:cubicBezTo>
                    <a:pt x="196516" y="-2823"/>
                    <a:pt x="196234" y="2257"/>
                    <a:pt x="194823" y="2257"/>
                  </a:cubicBez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cxnSp>
          <p:nvCxnSpPr>
            <p:cNvPr id="40" name="Straight Arrow Connector 39"/>
            <p:cNvCxnSpPr/>
            <p:nvPr/>
          </p:nvCxnSpPr>
          <p:spPr>
            <a:xfrm>
              <a:off x="2820150" y="5613580"/>
              <a:ext cx="263539"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44" name="Straight Arrow Connector 43"/>
            <p:cNvCxnSpPr/>
            <p:nvPr/>
          </p:nvCxnSpPr>
          <p:spPr>
            <a:xfrm flipV="1">
              <a:off x="2740331" y="5750728"/>
              <a:ext cx="1" cy="23613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sp>
          <p:nvSpPr>
            <p:cNvPr id="76" name="Oval 75"/>
            <p:cNvSpPr/>
            <p:nvPr/>
          </p:nvSpPr>
          <p:spPr>
            <a:xfrm rot="5400000" flipH="1">
              <a:off x="2824331" y="5781420"/>
              <a:ext cx="247492" cy="163399"/>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pic>
        <p:nvPicPr>
          <p:cNvPr id="5" name="Picture 4" descr="Screen Shot 2015-11-09 at 10.49.40.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401727" y="1449910"/>
            <a:ext cx="2015065" cy="1791789"/>
          </a:xfrm>
          <a:prstGeom prst="rect">
            <a:avLst/>
          </a:prstGeom>
        </p:spPr>
      </p:pic>
      <p:pic>
        <p:nvPicPr>
          <p:cNvPr id="21" name="Picture 20"/>
          <p:cNvPicPr>
            <a:picLocks noChangeAspect="1"/>
          </p:cNvPicPr>
          <p:nvPr/>
        </p:nvPicPr>
        <p:blipFill>
          <a:blip r:embed="rId5"/>
          <a:stretch>
            <a:fillRect/>
          </a:stretch>
        </p:blipFill>
        <p:spPr>
          <a:xfrm>
            <a:off x="5579526" y="5720178"/>
            <a:ext cx="1659467" cy="829734"/>
          </a:xfrm>
          <a:prstGeom prst="rect">
            <a:avLst/>
          </a:prstGeom>
        </p:spPr>
      </p:pic>
      <p:grpSp>
        <p:nvGrpSpPr>
          <p:cNvPr id="84" name="Group 83"/>
          <p:cNvGrpSpPr/>
          <p:nvPr/>
        </p:nvGrpSpPr>
        <p:grpSpPr>
          <a:xfrm>
            <a:off x="5683602" y="4301825"/>
            <a:ext cx="1451314" cy="1038853"/>
            <a:chOff x="5395557" y="4234093"/>
            <a:chExt cx="1451314" cy="1038853"/>
          </a:xfrm>
        </p:grpSpPr>
        <p:sp>
          <p:nvSpPr>
            <p:cNvPr id="51" name="Rectangle 50"/>
            <p:cNvSpPr/>
            <p:nvPr/>
          </p:nvSpPr>
          <p:spPr>
            <a:xfrm>
              <a:off x="5395557" y="4234093"/>
              <a:ext cx="1451314" cy="1038853"/>
            </a:xfrm>
            <a:prstGeom prst="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noFill/>
              </a:endParaRPr>
            </a:p>
          </p:txBody>
        </p:sp>
        <p:sp>
          <p:nvSpPr>
            <p:cNvPr id="52" name="Freeform 51"/>
            <p:cNvSpPr/>
            <p:nvPr/>
          </p:nvSpPr>
          <p:spPr>
            <a:xfrm rot="18448237">
              <a:off x="6134409" y="4238039"/>
              <a:ext cx="237508" cy="577991"/>
            </a:xfrm>
            <a:custGeom>
              <a:avLst/>
              <a:gdLst>
                <a:gd name="connsiteX0" fmla="*/ 194823 w 237508"/>
                <a:gd name="connsiteY0" fmla="*/ 2257 h 577991"/>
                <a:gd name="connsiteX1" fmla="*/ 194823 w 237508"/>
                <a:gd name="connsiteY1" fmla="*/ 2257 h 577991"/>
                <a:gd name="connsiteX2" fmla="*/ 76289 w 237508"/>
                <a:gd name="connsiteY2" fmla="*/ 10724 h 577991"/>
                <a:gd name="connsiteX3" fmla="*/ 17023 w 237508"/>
                <a:gd name="connsiteY3" fmla="*/ 44591 h 577991"/>
                <a:gd name="connsiteX4" fmla="*/ 89 w 237508"/>
                <a:gd name="connsiteY4" fmla="*/ 95391 h 577991"/>
                <a:gd name="connsiteX5" fmla="*/ 17023 w 237508"/>
                <a:gd name="connsiteY5" fmla="*/ 239324 h 577991"/>
                <a:gd name="connsiteX6" fmla="*/ 25489 w 237508"/>
                <a:gd name="connsiteY6" fmla="*/ 273191 h 577991"/>
                <a:gd name="connsiteX7" fmla="*/ 33956 w 237508"/>
                <a:gd name="connsiteY7" fmla="*/ 315524 h 577991"/>
                <a:gd name="connsiteX8" fmla="*/ 50889 w 237508"/>
                <a:gd name="connsiteY8" fmla="*/ 340924 h 577991"/>
                <a:gd name="connsiteX9" fmla="*/ 59356 w 237508"/>
                <a:gd name="connsiteY9" fmla="*/ 366324 h 577991"/>
                <a:gd name="connsiteX10" fmla="*/ 76289 w 237508"/>
                <a:gd name="connsiteY10" fmla="*/ 434057 h 577991"/>
                <a:gd name="connsiteX11" fmla="*/ 93223 w 237508"/>
                <a:gd name="connsiteY11" fmla="*/ 544124 h 577991"/>
                <a:gd name="connsiteX12" fmla="*/ 101689 w 237508"/>
                <a:gd name="connsiteY12" fmla="*/ 569524 h 577991"/>
                <a:gd name="connsiteX13" fmla="*/ 127089 w 237508"/>
                <a:gd name="connsiteY13" fmla="*/ 577991 h 577991"/>
                <a:gd name="connsiteX14" fmla="*/ 160956 w 237508"/>
                <a:gd name="connsiteY14" fmla="*/ 569524 h 577991"/>
                <a:gd name="connsiteX15" fmla="*/ 203289 w 237508"/>
                <a:gd name="connsiteY15" fmla="*/ 535657 h 577991"/>
                <a:gd name="connsiteX16" fmla="*/ 220223 w 237508"/>
                <a:gd name="connsiteY16" fmla="*/ 484857 h 577991"/>
                <a:gd name="connsiteX17" fmla="*/ 228689 w 237508"/>
                <a:gd name="connsiteY17" fmla="*/ 459457 h 577991"/>
                <a:gd name="connsiteX18" fmla="*/ 228689 w 237508"/>
                <a:gd name="connsiteY18" fmla="*/ 86924 h 577991"/>
                <a:gd name="connsiteX19" fmla="*/ 220223 w 237508"/>
                <a:gd name="connsiteY19" fmla="*/ 61524 h 577991"/>
                <a:gd name="connsiteX20" fmla="*/ 211756 w 237508"/>
                <a:gd name="connsiteY20" fmla="*/ 27657 h 577991"/>
                <a:gd name="connsiteX21" fmla="*/ 203289 w 237508"/>
                <a:gd name="connsiteY21" fmla="*/ 2257 h 577991"/>
                <a:gd name="connsiteX22" fmla="*/ 194823 w 237508"/>
                <a:gd name="connsiteY22" fmla="*/ 2257 h 5779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37508" h="577991">
                  <a:moveTo>
                    <a:pt x="194823" y="2257"/>
                  </a:moveTo>
                  <a:lnTo>
                    <a:pt x="194823" y="2257"/>
                  </a:lnTo>
                  <a:cubicBezTo>
                    <a:pt x="155312" y="5079"/>
                    <a:pt x="115362" y="4212"/>
                    <a:pt x="76289" y="10724"/>
                  </a:cubicBezTo>
                  <a:cubicBezTo>
                    <a:pt x="61965" y="13111"/>
                    <a:pt x="29830" y="36052"/>
                    <a:pt x="17023" y="44591"/>
                  </a:cubicBezTo>
                  <a:cubicBezTo>
                    <a:pt x="11378" y="61524"/>
                    <a:pt x="-1183" y="77587"/>
                    <a:pt x="89" y="95391"/>
                  </a:cubicBezTo>
                  <a:cubicBezTo>
                    <a:pt x="13631" y="284973"/>
                    <a:pt x="-4971" y="162343"/>
                    <a:pt x="17023" y="239324"/>
                  </a:cubicBezTo>
                  <a:cubicBezTo>
                    <a:pt x="20220" y="250513"/>
                    <a:pt x="22965" y="261832"/>
                    <a:pt x="25489" y="273191"/>
                  </a:cubicBezTo>
                  <a:cubicBezTo>
                    <a:pt x="28611" y="287239"/>
                    <a:pt x="28903" y="302050"/>
                    <a:pt x="33956" y="315524"/>
                  </a:cubicBezTo>
                  <a:cubicBezTo>
                    <a:pt x="37529" y="325052"/>
                    <a:pt x="46338" y="331823"/>
                    <a:pt x="50889" y="340924"/>
                  </a:cubicBezTo>
                  <a:cubicBezTo>
                    <a:pt x="54880" y="348906"/>
                    <a:pt x="57008" y="357714"/>
                    <a:pt x="59356" y="366324"/>
                  </a:cubicBezTo>
                  <a:cubicBezTo>
                    <a:pt x="65479" y="388776"/>
                    <a:pt x="73402" y="410964"/>
                    <a:pt x="76289" y="434057"/>
                  </a:cubicBezTo>
                  <a:cubicBezTo>
                    <a:pt x="81431" y="475193"/>
                    <a:pt x="83525" y="505332"/>
                    <a:pt x="93223" y="544124"/>
                  </a:cubicBezTo>
                  <a:cubicBezTo>
                    <a:pt x="95387" y="552782"/>
                    <a:pt x="95378" y="563213"/>
                    <a:pt x="101689" y="569524"/>
                  </a:cubicBezTo>
                  <a:cubicBezTo>
                    <a:pt x="108000" y="575835"/>
                    <a:pt x="118622" y="575169"/>
                    <a:pt x="127089" y="577991"/>
                  </a:cubicBezTo>
                  <a:cubicBezTo>
                    <a:pt x="138378" y="575169"/>
                    <a:pt x="150260" y="574108"/>
                    <a:pt x="160956" y="569524"/>
                  </a:cubicBezTo>
                  <a:cubicBezTo>
                    <a:pt x="179649" y="561513"/>
                    <a:pt x="189633" y="549314"/>
                    <a:pt x="203289" y="535657"/>
                  </a:cubicBezTo>
                  <a:lnTo>
                    <a:pt x="220223" y="484857"/>
                  </a:lnTo>
                  <a:lnTo>
                    <a:pt x="228689" y="459457"/>
                  </a:lnTo>
                  <a:cubicBezTo>
                    <a:pt x="237715" y="278952"/>
                    <a:pt x="242900" y="278773"/>
                    <a:pt x="228689" y="86924"/>
                  </a:cubicBezTo>
                  <a:cubicBezTo>
                    <a:pt x="228030" y="78024"/>
                    <a:pt x="222675" y="70105"/>
                    <a:pt x="220223" y="61524"/>
                  </a:cubicBezTo>
                  <a:cubicBezTo>
                    <a:pt x="217026" y="50335"/>
                    <a:pt x="214953" y="38846"/>
                    <a:pt x="211756" y="27657"/>
                  </a:cubicBezTo>
                  <a:cubicBezTo>
                    <a:pt x="209304" y="19076"/>
                    <a:pt x="210429" y="7612"/>
                    <a:pt x="203289" y="2257"/>
                  </a:cubicBezTo>
                  <a:cubicBezTo>
                    <a:pt x="196516" y="-2823"/>
                    <a:pt x="196234" y="2257"/>
                    <a:pt x="194823" y="2257"/>
                  </a:cubicBez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3" name="Freeform 52"/>
            <p:cNvSpPr/>
            <p:nvPr/>
          </p:nvSpPr>
          <p:spPr>
            <a:xfrm>
              <a:off x="6484643" y="4311221"/>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grpSp>
          <p:nvGrpSpPr>
            <p:cNvPr id="68" name="Group 67"/>
            <p:cNvGrpSpPr/>
            <p:nvPr/>
          </p:nvGrpSpPr>
          <p:grpSpPr>
            <a:xfrm flipH="1">
              <a:off x="5473851" y="4894493"/>
              <a:ext cx="596977" cy="245534"/>
              <a:chOff x="5473851" y="4894493"/>
              <a:chExt cx="596977" cy="245534"/>
            </a:xfrm>
          </p:grpSpPr>
          <p:sp>
            <p:nvSpPr>
              <p:cNvPr id="54" name="Freeform 53"/>
              <p:cNvSpPr/>
              <p:nvPr/>
            </p:nvSpPr>
            <p:spPr>
              <a:xfrm>
                <a:off x="5473851" y="4894493"/>
                <a:ext cx="596977" cy="245534"/>
              </a:xfrm>
              <a:custGeom>
                <a:avLst/>
                <a:gdLst>
                  <a:gd name="connsiteX0" fmla="*/ 232519 w 596977"/>
                  <a:gd name="connsiteY0" fmla="*/ 50800 h 245534"/>
                  <a:gd name="connsiteX1" fmla="*/ 232519 w 596977"/>
                  <a:gd name="connsiteY1" fmla="*/ 50800 h 245534"/>
                  <a:gd name="connsiteX2" fmla="*/ 63186 w 596977"/>
                  <a:gd name="connsiteY2" fmla="*/ 76200 h 245534"/>
                  <a:gd name="connsiteX3" fmla="*/ 12386 w 596977"/>
                  <a:gd name="connsiteY3" fmla="*/ 93134 h 245534"/>
                  <a:gd name="connsiteX4" fmla="*/ 12386 w 596977"/>
                  <a:gd name="connsiteY4" fmla="*/ 194734 h 245534"/>
                  <a:gd name="connsiteX5" fmla="*/ 71653 w 596977"/>
                  <a:gd name="connsiteY5" fmla="*/ 220134 h 245534"/>
                  <a:gd name="connsiteX6" fmla="*/ 97053 w 596977"/>
                  <a:gd name="connsiteY6" fmla="*/ 228600 h 245534"/>
                  <a:gd name="connsiteX7" fmla="*/ 291786 w 596977"/>
                  <a:gd name="connsiteY7" fmla="*/ 245534 h 245534"/>
                  <a:gd name="connsiteX8" fmla="*/ 393386 w 596977"/>
                  <a:gd name="connsiteY8" fmla="*/ 237067 h 245534"/>
                  <a:gd name="connsiteX9" fmla="*/ 478053 w 596977"/>
                  <a:gd name="connsiteY9" fmla="*/ 211667 h 245534"/>
                  <a:gd name="connsiteX10" fmla="*/ 511919 w 596977"/>
                  <a:gd name="connsiteY10" fmla="*/ 203200 h 245534"/>
                  <a:gd name="connsiteX11" fmla="*/ 554253 w 596977"/>
                  <a:gd name="connsiteY11" fmla="*/ 194734 h 245534"/>
                  <a:gd name="connsiteX12" fmla="*/ 579653 w 596977"/>
                  <a:gd name="connsiteY12" fmla="*/ 186267 h 245534"/>
                  <a:gd name="connsiteX13" fmla="*/ 596586 w 596977"/>
                  <a:gd name="connsiteY13" fmla="*/ 160867 h 245534"/>
                  <a:gd name="connsiteX14" fmla="*/ 588119 w 596977"/>
                  <a:gd name="connsiteY14" fmla="*/ 118534 h 245534"/>
                  <a:gd name="connsiteX15" fmla="*/ 545786 w 596977"/>
                  <a:gd name="connsiteY15" fmla="*/ 84667 h 245534"/>
                  <a:gd name="connsiteX16" fmla="*/ 478053 w 596977"/>
                  <a:gd name="connsiteY16" fmla="*/ 25400 h 245534"/>
                  <a:gd name="connsiteX17" fmla="*/ 461119 w 596977"/>
                  <a:gd name="connsiteY17" fmla="*/ 8467 h 245534"/>
                  <a:gd name="connsiteX18" fmla="*/ 393386 w 596977"/>
                  <a:gd name="connsiteY18" fmla="*/ 0 h 245534"/>
                  <a:gd name="connsiteX19" fmla="*/ 308719 w 596977"/>
                  <a:gd name="connsiteY19" fmla="*/ 8467 h 245534"/>
                  <a:gd name="connsiteX20" fmla="*/ 283319 w 596977"/>
                  <a:gd name="connsiteY20" fmla="*/ 16934 h 245534"/>
                  <a:gd name="connsiteX21" fmla="*/ 266386 w 596977"/>
                  <a:gd name="connsiteY21" fmla="*/ 42334 h 245534"/>
                  <a:gd name="connsiteX22" fmla="*/ 232519 w 596977"/>
                  <a:gd name="connsiteY2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6977" h="245534">
                    <a:moveTo>
                      <a:pt x="232519" y="50800"/>
                    </a:moveTo>
                    <a:lnTo>
                      <a:pt x="232519" y="50800"/>
                    </a:lnTo>
                    <a:cubicBezTo>
                      <a:pt x="176075" y="59267"/>
                      <a:pt x="117333" y="58150"/>
                      <a:pt x="63186" y="76200"/>
                    </a:cubicBezTo>
                    <a:lnTo>
                      <a:pt x="12386" y="93134"/>
                    </a:lnTo>
                    <a:cubicBezTo>
                      <a:pt x="-575" y="132015"/>
                      <a:pt x="-7341" y="140486"/>
                      <a:pt x="12386" y="194734"/>
                    </a:cubicBezTo>
                    <a:cubicBezTo>
                      <a:pt x="18363" y="211172"/>
                      <a:pt x="61197" y="217147"/>
                      <a:pt x="71653" y="220134"/>
                    </a:cubicBezTo>
                    <a:cubicBezTo>
                      <a:pt x="80234" y="222586"/>
                      <a:pt x="88341" y="226664"/>
                      <a:pt x="97053" y="228600"/>
                    </a:cubicBezTo>
                    <a:cubicBezTo>
                      <a:pt x="161875" y="243005"/>
                      <a:pt x="224181" y="241557"/>
                      <a:pt x="291786" y="245534"/>
                    </a:cubicBezTo>
                    <a:cubicBezTo>
                      <a:pt x="325653" y="242712"/>
                      <a:pt x="359664" y="241282"/>
                      <a:pt x="393386" y="237067"/>
                    </a:cubicBezTo>
                    <a:cubicBezTo>
                      <a:pt x="420257" y="233708"/>
                      <a:pt x="453507" y="217804"/>
                      <a:pt x="478053" y="211667"/>
                    </a:cubicBezTo>
                    <a:cubicBezTo>
                      <a:pt x="489342" y="208845"/>
                      <a:pt x="500560" y="205724"/>
                      <a:pt x="511919" y="203200"/>
                    </a:cubicBezTo>
                    <a:cubicBezTo>
                      <a:pt x="525967" y="200078"/>
                      <a:pt x="540292" y="198224"/>
                      <a:pt x="554253" y="194734"/>
                    </a:cubicBezTo>
                    <a:cubicBezTo>
                      <a:pt x="562911" y="192570"/>
                      <a:pt x="571186" y="189089"/>
                      <a:pt x="579653" y="186267"/>
                    </a:cubicBezTo>
                    <a:cubicBezTo>
                      <a:pt x="585297" y="177800"/>
                      <a:pt x="595324" y="170964"/>
                      <a:pt x="596586" y="160867"/>
                    </a:cubicBezTo>
                    <a:cubicBezTo>
                      <a:pt x="598371" y="146588"/>
                      <a:pt x="593788" y="131761"/>
                      <a:pt x="588119" y="118534"/>
                    </a:cubicBezTo>
                    <a:cubicBezTo>
                      <a:pt x="583292" y="107272"/>
                      <a:pt x="553224" y="89625"/>
                      <a:pt x="545786" y="84667"/>
                    </a:cubicBezTo>
                    <a:cubicBezTo>
                      <a:pt x="497816" y="12711"/>
                      <a:pt x="576816" y="124157"/>
                      <a:pt x="478053" y="25400"/>
                    </a:cubicBezTo>
                    <a:cubicBezTo>
                      <a:pt x="472408" y="19756"/>
                      <a:pt x="468765" y="10761"/>
                      <a:pt x="461119" y="8467"/>
                    </a:cubicBezTo>
                    <a:cubicBezTo>
                      <a:pt x="439325" y="1929"/>
                      <a:pt x="415964" y="2822"/>
                      <a:pt x="393386" y="0"/>
                    </a:cubicBezTo>
                    <a:cubicBezTo>
                      <a:pt x="365164" y="2822"/>
                      <a:pt x="336752" y="4154"/>
                      <a:pt x="308719" y="8467"/>
                    </a:cubicBezTo>
                    <a:cubicBezTo>
                      <a:pt x="299898" y="9824"/>
                      <a:pt x="290288" y="11359"/>
                      <a:pt x="283319" y="16934"/>
                    </a:cubicBezTo>
                    <a:cubicBezTo>
                      <a:pt x="275373" y="23291"/>
                      <a:pt x="274332" y="35977"/>
                      <a:pt x="266386" y="42334"/>
                    </a:cubicBezTo>
                    <a:cubicBezTo>
                      <a:pt x="251341" y="54370"/>
                      <a:pt x="238164" y="49389"/>
                      <a:pt x="232519" y="50800"/>
                    </a:cubicBez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5" name="Oval 54"/>
              <p:cNvSpPr/>
              <p:nvPr/>
            </p:nvSpPr>
            <p:spPr>
              <a:xfrm flipH="1">
                <a:off x="5677280" y="4965169"/>
                <a:ext cx="235677" cy="136823"/>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sp>
          <p:nvSpPr>
            <p:cNvPr id="56" name="Oval 55"/>
            <p:cNvSpPr/>
            <p:nvPr/>
          </p:nvSpPr>
          <p:spPr>
            <a:xfrm rot="2248237" flipH="1">
              <a:off x="6073215" y="4412312"/>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7" name="Oval 56"/>
            <p:cNvSpPr/>
            <p:nvPr/>
          </p:nvSpPr>
          <p:spPr>
            <a:xfrm flipH="1">
              <a:off x="6560345" y="4385371"/>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58" name="Freeform 57"/>
            <p:cNvSpPr/>
            <p:nvPr/>
          </p:nvSpPr>
          <p:spPr>
            <a:xfrm>
              <a:off x="6349837" y="4943177"/>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59" name="Oval 58"/>
            <p:cNvSpPr/>
            <p:nvPr/>
          </p:nvSpPr>
          <p:spPr>
            <a:xfrm flipH="1">
              <a:off x="6425539" y="5017327"/>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0" name="Freeform 59"/>
            <p:cNvSpPr/>
            <p:nvPr/>
          </p:nvSpPr>
          <p:spPr>
            <a:xfrm>
              <a:off x="5736548" y="4485938"/>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1" name="Oval 60"/>
            <p:cNvSpPr/>
            <p:nvPr/>
          </p:nvSpPr>
          <p:spPr>
            <a:xfrm flipH="1">
              <a:off x="5798074" y="4570810"/>
              <a:ext cx="116966" cy="84665"/>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sp>
          <p:nvSpPr>
            <p:cNvPr id="62" name="Freeform 61"/>
            <p:cNvSpPr/>
            <p:nvPr/>
          </p:nvSpPr>
          <p:spPr>
            <a:xfrm>
              <a:off x="6059529" y="4684680"/>
              <a:ext cx="245533" cy="262466"/>
            </a:xfrm>
            <a:custGeom>
              <a:avLst/>
              <a:gdLst>
                <a:gd name="connsiteX0" fmla="*/ 59267 w 245533"/>
                <a:gd name="connsiteY0" fmla="*/ 16933 h 262466"/>
                <a:gd name="connsiteX1" fmla="*/ 59267 w 245533"/>
                <a:gd name="connsiteY1" fmla="*/ 16933 h 262466"/>
                <a:gd name="connsiteX2" fmla="*/ 33867 w 245533"/>
                <a:gd name="connsiteY2" fmla="*/ 93133 h 262466"/>
                <a:gd name="connsiteX3" fmla="*/ 16933 w 245533"/>
                <a:gd name="connsiteY3" fmla="*/ 118533 h 262466"/>
                <a:gd name="connsiteX4" fmla="*/ 0 w 245533"/>
                <a:gd name="connsiteY4" fmla="*/ 169333 h 262466"/>
                <a:gd name="connsiteX5" fmla="*/ 8467 w 245533"/>
                <a:gd name="connsiteY5" fmla="*/ 203200 h 262466"/>
                <a:gd name="connsiteX6" fmla="*/ 59267 w 245533"/>
                <a:gd name="connsiteY6" fmla="*/ 220133 h 262466"/>
                <a:gd name="connsiteX7" fmla="*/ 84667 w 245533"/>
                <a:gd name="connsiteY7" fmla="*/ 237066 h 262466"/>
                <a:gd name="connsiteX8" fmla="*/ 101600 w 245533"/>
                <a:gd name="connsiteY8" fmla="*/ 254000 h 262466"/>
                <a:gd name="connsiteX9" fmla="*/ 127000 w 245533"/>
                <a:gd name="connsiteY9" fmla="*/ 262466 h 262466"/>
                <a:gd name="connsiteX10" fmla="*/ 186267 w 245533"/>
                <a:gd name="connsiteY10" fmla="*/ 254000 h 262466"/>
                <a:gd name="connsiteX11" fmla="*/ 194733 w 245533"/>
                <a:gd name="connsiteY11" fmla="*/ 228600 h 262466"/>
                <a:gd name="connsiteX12" fmla="*/ 211667 w 245533"/>
                <a:gd name="connsiteY12" fmla="*/ 211666 h 262466"/>
                <a:gd name="connsiteX13" fmla="*/ 220133 w 245533"/>
                <a:gd name="connsiteY13" fmla="*/ 186266 h 262466"/>
                <a:gd name="connsiteX14" fmla="*/ 228600 w 245533"/>
                <a:gd name="connsiteY14" fmla="*/ 152400 h 262466"/>
                <a:gd name="connsiteX15" fmla="*/ 245533 w 245533"/>
                <a:gd name="connsiteY15" fmla="*/ 101600 h 262466"/>
                <a:gd name="connsiteX16" fmla="*/ 237067 w 245533"/>
                <a:gd name="connsiteY16" fmla="*/ 50800 h 262466"/>
                <a:gd name="connsiteX17" fmla="*/ 211667 w 245533"/>
                <a:gd name="connsiteY17" fmla="*/ 42333 h 262466"/>
                <a:gd name="connsiteX18" fmla="*/ 186267 w 245533"/>
                <a:gd name="connsiteY18" fmla="*/ 25400 h 262466"/>
                <a:gd name="connsiteX19" fmla="*/ 169333 w 245533"/>
                <a:gd name="connsiteY19" fmla="*/ 8466 h 262466"/>
                <a:gd name="connsiteX20" fmla="*/ 143933 w 245533"/>
                <a:gd name="connsiteY20" fmla="*/ 0 h 262466"/>
                <a:gd name="connsiteX21" fmla="*/ 84667 w 245533"/>
                <a:gd name="connsiteY21" fmla="*/ 8466 h 262466"/>
                <a:gd name="connsiteX22" fmla="*/ 59267 w 245533"/>
                <a:gd name="connsiteY22" fmla="*/ 16933 h 262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45533" h="262466">
                  <a:moveTo>
                    <a:pt x="59267" y="16933"/>
                  </a:moveTo>
                  <a:lnTo>
                    <a:pt x="59267" y="16933"/>
                  </a:lnTo>
                  <a:cubicBezTo>
                    <a:pt x="50800" y="42333"/>
                    <a:pt x="44165" y="68419"/>
                    <a:pt x="33867" y="93133"/>
                  </a:cubicBezTo>
                  <a:cubicBezTo>
                    <a:pt x="29953" y="102526"/>
                    <a:pt x="21066" y="109234"/>
                    <a:pt x="16933" y="118533"/>
                  </a:cubicBezTo>
                  <a:cubicBezTo>
                    <a:pt x="9684" y="134844"/>
                    <a:pt x="0" y="169333"/>
                    <a:pt x="0" y="169333"/>
                  </a:cubicBezTo>
                  <a:cubicBezTo>
                    <a:pt x="2822" y="180622"/>
                    <a:pt x="-368" y="195627"/>
                    <a:pt x="8467" y="203200"/>
                  </a:cubicBezTo>
                  <a:cubicBezTo>
                    <a:pt x="22019" y="214816"/>
                    <a:pt x="44415" y="210232"/>
                    <a:pt x="59267" y="220133"/>
                  </a:cubicBezTo>
                  <a:cubicBezTo>
                    <a:pt x="67734" y="225777"/>
                    <a:pt x="76721" y="230709"/>
                    <a:pt x="84667" y="237066"/>
                  </a:cubicBezTo>
                  <a:cubicBezTo>
                    <a:pt x="90900" y="242053"/>
                    <a:pt x="94755" y="249893"/>
                    <a:pt x="101600" y="254000"/>
                  </a:cubicBezTo>
                  <a:cubicBezTo>
                    <a:pt x="109253" y="258592"/>
                    <a:pt x="118533" y="259644"/>
                    <a:pt x="127000" y="262466"/>
                  </a:cubicBezTo>
                  <a:cubicBezTo>
                    <a:pt x="146756" y="259644"/>
                    <a:pt x="168418" y="262925"/>
                    <a:pt x="186267" y="254000"/>
                  </a:cubicBezTo>
                  <a:cubicBezTo>
                    <a:pt x="194249" y="250009"/>
                    <a:pt x="190141" y="236253"/>
                    <a:pt x="194733" y="228600"/>
                  </a:cubicBezTo>
                  <a:cubicBezTo>
                    <a:pt x="198840" y="221755"/>
                    <a:pt x="206022" y="217311"/>
                    <a:pt x="211667" y="211666"/>
                  </a:cubicBezTo>
                  <a:cubicBezTo>
                    <a:pt x="214489" y="203199"/>
                    <a:pt x="217681" y="194847"/>
                    <a:pt x="220133" y="186266"/>
                  </a:cubicBezTo>
                  <a:cubicBezTo>
                    <a:pt x="223330" y="175078"/>
                    <a:pt x="225256" y="163545"/>
                    <a:pt x="228600" y="152400"/>
                  </a:cubicBezTo>
                  <a:cubicBezTo>
                    <a:pt x="233729" y="135304"/>
                    <a:pt x="245533" y="101600"/>
                    <a:pt x="245533" y="101600"/>
                  </a:cubicBezTo>
                  <a:cubicBezTo>
                    <a:pt x="242711" y="84667"/>
                    <a:pt x="245584" y="65705"/>
                    <a:pt x="237067" y="50800"/>
                  </a:cubicBezTo>
                  <a:cubicBezTo>
                    <a:pt x="232639" y="43051"/>
                    <a:pt x="219649" y="46324"/>
                    <a:pt x="211667" y="42333"/>
                  </a:cubicBezTo>
                  <a:cubicBezTo>
                    <a:pt x="202566" y="37782"/>
                    <a:pt x="194213" y="31757"/>
                    <a:pt x="186267" y="25400"/>
                  </a:cubicBezTo>
                  <a:cubicBezTo>
                    <a:pt x="180033" y="20413"/>
                    <a:pt x="176178" y="12573"/>
                    <a:pt x="169333" y="8466"/>
                  </a:cubicBezTo>
                  <a:cubicBezTo>
                    <a:pt x="161680" y="3874"/>
                    <a:pt x="152400" y="2822"/>
                    <a:pt x="143933" y="0"/>
                  </a:cubicBezTo>
                  <a:cubicBezTo>
                    <a:pt x="124178" y="2822"/>
                    <a:pt x="103599" y="2155"/>
                    <a:pt x="84667" y="8466"/>
                  </a:cubicBezTo>
                  <a:lnTo>
                    <a:pt x="59267" y="16933"/>
                  </a:lnTo>
                  <a:close/>
                </a:path>
              </a:pathLst>
            </a:custGeom>
            <a:ln/>
          </p:spPr>
          <p:style>
            <a:lnRef idx="1">
              <a:schemeClr val="accent4"/>
            </a:lnRef>
            <a:fillRef idx="3">
              <a:schemeClr val="accent4"/>
            </a:fillRef>
            <a:effectRef idx="2">
              <a:schemeClr val="accent4"/>
            </a:effectRef>
            <a:fontRef idx="minor">
              <a:schemeClr val="lt1"/>
            </a:fontRef>
          </p:style>
          <p:txBody>
            <a:bodyPr rtlCol="0" anchor="ctr"/>
            <a:lstStyle/>
            <a:p>
              <a:pPr algn="ctr"/>
              <a:endParaRPr lang="en-US"/>
            </a:p>
          </p:txBody>
        </p:sp>
        <p:sp>
          <p:nvSpPr>
            <p:cNvPr id="63" name="Oval 62"/>
            <p:cNvSpPr/>
            <p:nvPr/>
          </p:nvSpPr>
          <p:spPr>
            <a:xfrm flipH="1">
              <a:off x="6121236" y="4733430"/>
              <a:ext cx="130960" cy="135663"/>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grpSp>
        <p:nvGrpSpPr>
          <p:cNvPr id="85" name="Group 84"/>
          <p:cNvGrpSpPr/>
          <p:nvPr/>
        </p:nvGrpSpPr>
        <p:grpSpPr>
          <a:xfrm>
            <a:off x="6080376" y="3554245"/>
            <a:ext cx="657766" cy="366753"/>
            <a:chOff x="5736547" y="5755580"/>
            <a:chExt cx="657766" cy="366753"/>
          </a:xfrm>
        </p:grpSpPr>
        <p:grpSp>
          <p:nvGrpSpPr>
            <p:cNvPr id="78" name="Group 77"/>
            <p:cNvGrpSpPr/>
            <p:nvPr/>
          </p:nvGrpSpPr>
          <p:grpSpPr>
            <a:xfrm flipH="1">
              <a:off x="5797336" y="5847166"/>
              <a:ext cx="596977" cy="245534"/>
              <a:chOff x="5473851" y="4894493"/>
              <a:chExt cx="596977" cy="245534"/>
            </a:xfrm>
          </p:grpSpPr>
          <p:sp>
            <p:nvSpPr>
              <p:cNvPr id="79" name="Freeform 78"/>
              <p:cNvSpPr/>
              <p:nvPr/>
            </p:nvSpPr>
            <p:spPr>
              <a:xfrm>
                <a:off x="5473851" y="4894493"/>
                <a:ext cx="596977" cy="245534"/>
              </a:xfrm>
              <a:custGeom>
                <a:avLst/>
                <a:gdLst>
                  <a:gd name="connsiteX0" fmla="*/ 232519 w 596977"/>
                  <a:gd name="connsiteY0" fmla="*/ 50800 h 245534"/>
                  <a:gd name="connsiteX1" fmla="*/ 232519 w 596977"/>
                  <a:gd name="connsiteY1" fmla="*/ 50800 h 245534"/>
                  <a:gd name="connsiteX2" fmla="*/ 63186 w 596977"/>
                  <a:gd name="connsiteY2" fmla="*/ 76200 h 245534"/>
                  <a:gd name="connsiteX3" fmla="*/ 12386 w 596977"/>
                  <a:gd name="connsiteY3" fmla="*/ 93134 h 245534"/>
                  <a:gd name="connsiteX4" fmla="*/ 12386 w 596977"/>
                  <a:gd name="connsiteY4" fmla="*/ 194734 h 245534"/>
                  <a:gd name="connsiteX5" fmla="*/ 71653 w 596977"/>
                  <a:gd name="connsiteY5" fmla="*/ 220134 h 245534"/>
                  <a:gd name="connsiteX6" fmla="*/ 97053 w 596977"/>
                  <a:gd name="connsiteY6" fmla="*/ 228600 h 245534"/>
                  <a:gd name="connsiteX7" fmla="*/ 291786 w 596977"/>
                  <a:gd name="connsiteY7" fmla="*/ 245534 h 245534"/>
                  <a:gd name="connsiteX8" fmla="*/ 393386 w 596977"/>
                  <a:gd name="connsiteY8" fmla="*/ 237067 h 245534"/>
                  <a:gd name="connsiteX9" fmla="*/ 478053 w 596977"/>
                  <a:gd name="connsiteY9" fmla="*/ 211667 h 245534"/>
                  <a:gd name="connsiteX10" fmla="*/ 511919 w 596977"/>
                  <a:gd name="connsiteY10" fmla="*/ 203200 h 245534"/>
                  <a:gd name="connsiteX11" fmla="*/ 554253 w 596977"/>
                  <a:gd name="connsiteY11" fmla="*/ 194734 h 245534"/>
                  <a:gd name="connsiteX12" fmla="*/ 579653 w 596977"/>
                  <a:gd name="connsiteY12" fmla="*/ 186267 h 245534"/>
                  <a:gd name="connsiteX13" fmla="*/ 596586 w 596977"/>
                  <a:gd name="connsiteY13" fmla="*/ 160867 h 245534"/>
                  <a:gd name="connsiteX14" fmla="*/ 588119 w 596977"/>
                  <a:gd name="connsiteY14" fmla="*/ 118534 h 245534"/>
                  <a:gd name="connsiteX15" fmla="*/ 545786 w 596977"/>
                  <a:gd name="connsiteY15" fmla="*/ 84667 h 245534"/>
                  <a:gd name="connsiteX16" fmla="*/ 478053 w 596977"/>
                  <a:gd name="connsiteY16" fmla="*/ 25400 h 245534"/>
                  <a:gd name="connsiteX17" fmla="*/ 461119 w 596977"/>
                  <a:gd name="connsiteY17" fmla="*/ 8467 h 245534"/>
                  <a:gd name="connsiteX18" fmla="*/ 393386 w 596977"/>
                  <a:gd name="connsiteY18" fmla="*/ 0 h 245534"/>
                  <a:gd name="connsiteX19" fmla="*/ 308719 w 596977"/>
                  <a:gd name="connsiteY19" fmla="*/ 8467 h 245534"/>
                  <a:gd name="connsiteX20" fmla="*/ 283319 w 596977"/>
                  <a:gd name="connsiteY20" fmla="*/ 16934 h 245534"/>
                  <a:gd name="connsiteX21" fmla="*/ 266386 w 596977"/>
                  <a:gd name="connsiteY21" fmla="*/ 42334 h 245534"/>
                  <a:gd name="connsiteX22" fmla="*/ 232519 w 596977"/>
                  <a:gd name="connsiteY22" fmla="*/ 50800 h 245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96977" h="245534">
                    <a:moveTo>
                      <a:pt x="232519" y="50800"/>
                    </a:moveTo>
                    <a:lnTo>
                      <a:pt x="232519" y="50800"/>
                    </a:lnTo>
                    <a:cubicBezTo>
                      <a:pt x="176075" y="59267"/>
                      <a:pt x="117333" y="58150"/>
                      <a:pt x="63186" y="76200"/>
                    </a:cubicBezTo>
                    <a:lnTo>
                      <a:pt x="12386" y="93134"/>
                    </a:lnTo>
                    <a:cubicBezTo>
                      <a:pt x="-575" y="132015"/>
                      <a:pt x="-7341" y="140486"/>
                      <a:pt x="12386" y="194734"/>
                    </a:cubicBezTo>
                    <a:cubicBezTo>
                      <a:pt x="18363" y="211172"/>
                      <a:pt x="61197" y="217147"/>
                      <a:pt x="71653" y="220134"/>
                    </a:cubicBezTo>
                    <a:cubicBezTo>
                      <a:pt x="80234" y="222586"/>
                      <a:pt x="88341" y="226664"/>
                      <a:pt x="97053" y="228600"/>
                    </a:cubicBezTo>
                    <a:cubicBezTo>
                      <a:pt x="161875" y="243005"/>
                      <a:pt x="224181" y="241557"/>
                      <a:pt x="291786" y="245534"/>
                    </a:cubicBezTo>
                    <a:cubicBezTo>
                      <a:pt x="325653" y="242712"/>
                      <a:pt x="359664" y="241282"/>
                      <a:pt x="393386" y="237067"/>
                    </a:cubicBezTo>
                    <a:cubicBezTo>
                      <a:pt x="420257" y="233708"/>
                      <a:pt x="453507" y="217804"/>
                      <a:pt x="478053" y="211667"/>
                    </a:cubicBezTo>
                    <a:cubicBezTo>
                      <a:pt x="489342" y="208845"/>
                      <a:pt x="500560" y="205724"/>
                      <a:pt x="511919" y="203200"/>
                    </a:cubicBezTo>
                    <a:cubicBezTo>
                      <a:pt x="525967" y="200078"/>
                      <a:pt x="540292" y="198224"/>
                      <a:pt x="554253" y="194734"/>
                    </a:cubicBezTo>
                    <a:cubicBezTo>
                      <a:pt x="562911" y="192570"/>
                      <a:pt x="571186" y="189089"/>
                      <a:pt x="579653" y="186267"/>
                    </a:cubicBezTo>
                    <a:cubicBezTo>
                      <a:pt x="585297" y="177800"/>
                      <a:pt x="595324" y="170964"/>
                      <a:pt x="596586" y="160867"/>
                    </a:cubicBezTo>
                    <a:cubicBezTo>
                      <a:pt x="598371" y="146588"/>
                      <a:pt x="593788" y="131761"/>
                      <a:pt x="588119" y="118534"/>
                    </a:cubicBezTo>
                    <a:cubicBezTo>
                      <a:pt x="583292" y="107272"/>
                      <a:pt x="553224" y="89625"/>
                      <a:pt x="545786" y="84667"/>
                    </a:cubicBezTo>
                    <a:cubicBezTo>
                      <a:pt x="497816" y="12711"/>
                      <a:pt x="576816" y="124157"/>
                      <a:pt x="478053" y="25400"/>
                    </a:cubicBezTo>
                    <a:cubicBezTo>
                      <a:pt x="472408" y="19756"/>
                      <a:pt x="468765" y="10761"/>
                      <a:pt x="461119" y="8467"/>
                    </a:cubicBezTo>
                    <a:cubicBezTo>
                      <a:pt x="439325" y="1929"/>
                      <a:pt x="415964" y="2822"/>
                      <a:pt x="393386" y="0"/>
                    </a:cubicBezTo>
                    <a:cubicBezTo>
                      <a:pt x="365164" y="2822"/>
                      <a:pt x="336752" y="4154"/>
                      <a:pt x="308719" y="8467"/>
                    </a:cubicBezTo>
                    <a:cubicBezTo>
                      <a:pt x="299898" y="9824"/>
                      <a:pt x="290288" y="11359"/>
                      <a:pt x="283319" y="16934"/>
                    </a:cubicBezTo>
                    <a:cubicBezTo>
                      <a:pt x="275373" y="23291"/>
                      <a:pt x="274332" y="35977"/>
                      <a:pt x="266386" y="42334"/>
                    </a:cubicBezTo>
                    <a:cubicBezTo>
                      <a:pt x="251341" y="54370"/>
                      <a:pt x="238164" y="49389"/>
                      <a:pt x="232519" y="50800"/>
                    </a:cubicBezTo>
                    <a:close/>
                  </a:path>
                </a:pathLst>
              </a:custGeom>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0" name="Oval 79"/>
              <p:cNvSpPr/>
              <p:nvPr/>
            </p:nvSpPr>
            <p:spPr>
              <a:xfrm flipH="1">
                <a:off x="5677280" y="4965169"/>
                <a:ext cx="235677" cy="136823"/>
              </a:xfrm>
              <a:prstGeom prst="ellipse">
                <a:avLst/>
              </a:prstGeom>
              <a:ln>
                <a:solidFill>
                  <a:srgbClr val="C0504D"/>
                </a:solidFill>
              </a:ln>
              <a:effectLst/>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p>
            </p:txBody>
          </p:sp>
        </p:grpSp>
        <p:cxnSp>
          <p:nvCxnSpPr>
            <p:cNvPr id="81" name="Straight Arrow Connector 80"/>
            <p:cNvCxnSpPr/>
            <p:nvPr/>
          </p:nvCxnSpPr>
          <p:spPr>
            <a:xfrm>
              <a:off x="5927759" y="5755580"/>
              <a:ext cx="263539" cy="0"/>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cxnSp>
          <p:nvCxnSpPr>
            <p:cNvPr id="82" name="Straight Arrow Connector 81"/>
            <p:cNvCxnSpPr/>
            <p:nvPr/>
          </p:nvCxnSpPr>
          <p:spPr>
            <a:xfrm flipV="1">
              <a:off x="5736547" y="5886195"/>
              <a:ext cx="1" cy="236138"/>
            </a:xfrm>
            <a:prstGeom prst="straightConnector1">
              <a:avLst/>
            </a:prstGeom>
            <a:ln>
              <a:headEnd type="arrow"/>
              <a:tailEnd type="arrow"/>
            </a:ln>
          </p:spPr>
          <p:style>
            <a:lnRef idx="2">
              <a:schemeClr val="accent1"/>
            </a:lnRef>
            <a:fillRef idx="0">
              <a:schemeClr val="accent1"/>
            </a:fillRef>
            <a:effectRef idx="1">
              <a:schemeClr val="accent1"/>
            </a:effectRef>
            <a:fontRef idx="minor">
              <a:schemeClr val="tx1"/>
            </a:fontRef>
          </p:style>
        </p:cxnSp>
      </p:grpSp>
      <p:sp>
        <p:nvSpPr>
          <p:cNvPr id="90" name="TextBox 89"/>
          <p:cNvSpPr txBox="1"/>
          <p:nvPr/>
        </p:nvSpPr>
        <p:spPr>
          <a:xfrm>
            <a:off x="4016453" y="5853415"/>
            <a:ext cx="1023237" cy="461665"/>
          </a:xfrm>
          <a:prstGeom prst="rect">
            <a:avLst/>
          </a:prstGeom>
          <a:noFill/>
        </p:spPr>
        <p:txBody>
          <a:bodyPr wrap="none" rtlCol="0">
            <a:spAutoFit/>
          </a:bodyPr>
          <a:lstStyle/>
          <a:p>
            <a:r>
              <a:rPr lang="en-US" sz="2400" dirty="0" smtClean="0"/>
              <a:t>genes</a:t>
            </a:r>
            <a:endParaRPr lang="en-US" sz="2400" dirty="0"/>
          </a:p>
        </p:txBody>
      </p:sp>
      <p:sp>
        <p:nvSpPr>
          <p:cNvPr id="92" name="TextBox 91"/>
          <p:cNvSpPr txBox="1"/>
          <p:nvPr/>
        </p:nvSpPr>
        <p:spPr>
          <a:xfrm>
            <a:off x="3668090" y="4544193"/>
            <a:ext cx="1776147" cy="461665"/>
          </a:xfrm>
          <a:prstGeom prst="rect">
            <a:avLst/>
          </a:prstGeom>
          <a:noFill/>
        </p:spPr>
        <p:txBody>
          <a:bodyPr wrap="none" rtlCol="0">
            <a:spAutoFit/>
          </a:bodyPr>
          <a:lstStyle/>
          <a:p>
            <a:r>
              <a:rPr lang="en-US" sz="2400" dirty="0" smtClean="0"/>
              <a:t>phenotypes</a:t>
            </a:r>
            <a:endParaRPr lang="en-US" sz="2400" dirty="0"/>
          </a:p>
        </p:txBody>
      </p:sp>
      <p:sp>
        <p:nvSpPr>
          <p:cNvPr id="93" name="TextBox 92"/>
          <p:cNvSpPr txBox="1"/>
          <p:nvPr/>
        </p:nvSpPr>
        <p:spPr>
          <a:xfrm>
            <a:off x="3754244" y="3469395"/>
            <a:ext cx="1296749" cy="461665"/>
          </a:xfrm>
          <a:prstGeom prst="rect">
            <a:avLst/>
          </a:prstGeom>
          <a:noFill/>
        </p:spPr>
        <p:txBody>
          <a:bodyPr wrap="none" rtlCol="0">
            <a:spAutoFit/>
          </a:bodyPr>
          <a:lstStyle/>
          <a:p>
            <a:r>
              <a:rPr lang="en-US" sz="2400" dirty="0" smtClean="0"/>
              <a:t>features</a:t>
            </a:r>
            <a:endParaRPr lang="en-US" sz="2400" dirty="0"/>
          </a:p>
        </p:txBody>
      </p:sp>
      <p:sp>
        <p:nvSpPr>
          <p:cNvPr id="94" name="TextBox 93"/>
          <p:cNvSpPr txBox="1"/>
          <p:nvPr/>
        </p:nvSpPr>
        <p:spPr>
          <a:xfrm>
            <a:off x="2138977" y="966768"/>
            <a:ext cx="846205" cy="338554"/>
          </a:xfrm>
          <a:prstGeom prst="rect">
            <a:avLst/>
          </a:prstGeom>
          <a:noFill/>
        </p:spPr>
        <p:txBody>
          <a:bodyPr wrap="none" rtlCol="0">
            <a:spAutoFit/>
          </a:bodyPr>
          <a:lstStyle/>
          <a:p>
            <a:r>
              <a:rPr lang="en-US" sz="1600" dirty="0"/>
              <a:t>s</a:t>
            </a:r>
            <a:r>
              <a:rPr lang="en-US" sz="1600" dirty="0" smtClean="0"/>
              <a:t>tudy 1</a:t>
            </a:r>
            <a:endParaRPr lang="en-US" sz="1600" dirty="0"/>
          </a:p>
        </p:txBody>
      </p:sp>
      <p:sp>
        <p:nvSpPr>
          <p:cNvPr id="95" name="TextBox 94"/>
          <p:cNvSpPr txBox="1"/>
          <p:nvPr/>
        </p:nvSpPr>
        <p:spPr>
          <a:xfrm>
            <a:off x="5935770" y="985269"/>
            <a:ext cx="846205" cy="338554"/>
          </a:xfrm>
          <a:prstGeom prst="rect">
            <a:avLst/>
          </a:prstGeom>
          <a:noFill/>
        </p:spPr>
        <p:txBody>
          <a:bodyPr wrap="none" rtlCol="0">
            <a:spAutoFit/>
          </a:bodyPr>
          <a:lstStyle/>
          <a:p>
            <a:r>
              <a:rPr lang="en-US" sz="1600" dirty="0"/>
              <a:t>s</a:t>
            </a:r>
            <a:r>
              <a:rPr lang="en-US" sz="1600" dirty="0" smtClean="0"/>
              <a:t>tudy 2</a:t>
            </a:r>
            <a:endParaRPr lang="en-US" sz="1600" dirty="0"/>
          </a:p>
        </p:txBody>
      </p:sp>
    </p:spTree>
    <p:custDataLst>
      <p:tags r:id="rId1"/>
    </p:custDataLst>
    <p:extLst>
      <p:ext uri="{BB962C8B-B14F-4D97-AF65-F5344CB8AC3E}">
        <p14:creationId xmlns:p14="http://schemas.microsoft.com/office/powerpoint/2010/main" val="3444394284"/>
      </p:ext>
    </p:extLst>
  </p:cSld>
  <p:clrMapOvr>
    <a:masterClrMapping/>
  </p:clrMapOvr>
  <mc:AlternateContent xmlns:mc="http://schemas.openxmlformats.org/markup-compatibility/2006" xmlns:p14="http://schemas.microsoft.com/office/powerpoint/2010/main">
    <mc:Choice Requires="p14">
      <p:transition spd="slow" p14:dur="2000" advTm="34118"/>
    </mc:Choice>
    <mc:Fallback xmlns="">
      <p:transition xmlns:p14="http://schemas.microsoft.com/office/powerpoint/2010/main" spd="slow" advTm="3411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92" grpId="0"/>
      <p:bldP spid="9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7</a:t>
            </a:fld>
            <a:endParaRPr lang="en-US" sz="1200" b="0" i="0" u="none" strike="noStrike" cap="none" baseline="0">
              <a:solidFill>
                <a:srgbClr val="95AFAC"/>
              </a:solidFill>
              <a:latin typeface="Montserrat"/>
              <a:ea typeface="Montserrat"/>
              <a:cs typeface="Montserrat"/>
              <a:sym typeface="Montserrat"/>
            </a:endParaRPr>
          </a:p>
        </p:txBody>
      </p:sp>
      <p:sp>
        <p:nvSpPr>
          <p:cNvPr id="5" name="Title 1"/>
          <p:cNvSpPr txBox="1">
            <a:spLocks/>
          </p:cNvSpPr>
          <p:nvPr/>
        </p:nvSpPr>
        <p:spPr>
          <a:xfrm>
            <a:off x="363129" y="0"/>
            <a:ext cx="8229600" cy="995362"/>
          </a:xfrm>
          <a:prstGeom prst="rect">
            <a:avLst/>
          </a:prstGeom>
          <a:noFill/>
          <a:ln>
            <a:noFill/>
          </a:ln>
        </p:spPr>
        <p:txBody>
          <a:bodyPr lIns="91425" tIns="91425" rIns="91425" bIns="91425" anchor="ctr" anchorCtr="0"/>
          <a:lstStyle>
            <a:defPPr marR="0" algn="l" rtl="0">
              <a:lnSpc>
                <a:spcPct val="100000"/>
              </a:lnSpc>
              <a:spcBef>
                <a:spcPts val="0"/>
              </a:spcBef>
              <a:spcAft>
                <a:spcPts val="0"/>
              </a:spcAft>
            </a:defPPr>
            <a:lvl1pPr marL="0" marR="0" indent="0" algn="ctr" rtl="0">
              <a:lnSpc>
                <a:spcPct val="100000"/>
              </a:lnSpc>
              <a:spcBef>
                <a:spcPts val="0"/>
              </a:spcBef>
              <a:spcAft>
                <a:spcPts val="0"/>
              </a:spcAft>
              <a:buClr>
                <a:srgbClr val="133476"/>
              </a:buClr>
              <a:buFont typeface="Montserrat"/>
              <a:buNone/>
              <a:defRPr sz="1400" b="0" i="0" u="none" strike="noStrike" cap="none" baseline="0">
                <a:solidFill>
                  <a:srgbClr val="000000"/>
                </a:solidFill>
                <a:latin typeface="Arial"/>
                <a:ea typeface="Arial"/>
                <a:cs typeface="Arial"/>
                <a:sym typeface="Arial"/>
                <a:rtl val="0"/>
              </a:defRPr>
            </a:lvl1pPr>
            <a:lvl2pPr marL="0" marR="0" indent="0" algn="l" rtl="0">
              <a:spcBef>
                <a:spcPts val="0"/>
              </a:spcBef>
              <a:defRPr/>
            </a:lvl2pPr>
            <a:lvl3pPr marL="0" marR="0" indent="0" algn="l" rtl="0">
              <a:spcBef>
                <a:spcPts val="0"/>
              </a:spcBef>
              <a:defRPr/>
            </a:lvl3pPr>
            <a:lvl4pPr marL="0" marR="0" indent="0" algn="l" rtl="0">
              <a:spcBef>
                <a:spcPts val="0"/>
              </a:spcBef>
              <a:defRPr/>
            </a:lvl4pPr>
            <a:lvl5pPr marL="0" marR="0" indent="0" algn="l" rtl="0">
              <a:spcBef>
                <a:spcPts val="0"/>
              </a:spcBef>
              <a:defRPr/>
            </a:lvl5pPr>
            <a:lvl6pPr marL="0" marR="0" indent="0" algn="l" rtl="0">
              <a:spcBef>
                <a:spcPts val="0"/>
              </a:spcBef>
              <a:defRPr/>
            </a:lvl6pPr>
            <a:lvl7pPr marL="0" marR="0" indent="0" algn="l" rtl="0">
              <a:spcBef>
                <a:spcPts val="0"/>
              </a:spcBef>
              <a:defRPr/>
            </a:lvl7pPr>
            <a:lvl8pPr marL="0" marR="0" indent="0" algn="l" rtl="0">
              <a:spcBef>
                <a:spcPts val="0"/>
              </a:spcBef>
              <a:defRPr/>
            </a:lvl8pPr>
            <a:lvl9pPr marL="0" marR="0" indent="0" algn="l" rtl="0">
              <a:spcBef>
                <a:spcPts val="0"/>
              </a:spcBef>
              <a:defRPr/>
            </a:lvl9pPr>
          </a:lstStyle>
          <a:p>
            <a:r>
              <a:rPr lang="en-US" sz="3600" dirty="0" smtClean="0">
                <a:solidFill>
                  <a:srgbClr val="133476"/>
                </a:solidFill>
                <a:latin typeface="Montserrat"/>
                <a:ea typeface="Montserrat"/>
                <a:cs typeface="Montserrat"/>
                <a:sym typeface="Montserrat"/>
              </a:rPr>
              <a:t>Data collection so far</a:t>
            </a:r>
            <a:endParaRPr lang="en-US" sz="3600" dirty="0"/>
          </a:p>
        </p:txBody>
      </p:sp>
      <p:graphicFrame>
        <p:nvGraphicFramePr>
          <p:cNvPr id="21" name="Chart 20"/>
          <p:cNvGraphicFramePr>
            <a:graphicFrameLocks/>
          </p:cNvGraphicFramePr>
          <p:nvPr>
            <p:extLst>
              <p:ext uri="{D42A27DB-BD31-4B8C-83A1-F6EECF244321}">
                <p14:modId xmlns:p14="http://schemas.microsoft.com/office/powerpoint/2010/main" val="1234869372"/>
              </p:ext>
            </p:extLst>
          </p:nvPr>
        </p:nvGraphicFramePr>
        <p:xfrm>
          <a:off x="413929" y="1010878"/>
          <a:ext cx="3815171" cy="3015022"/>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8" name="Chart 7"/>
          <p:cNvGraphicFramePr>
            <a:graphicFrameLocks/>
          </p:cNvGraphicFramePr>
          <p:nvPr>
            <p:extLst>
              <p:ext uri="{D42A27DB-BD31-4B8C-83A1-F6EECF244321}">
                <p14:modId xmlns:p14="http://schemas.microsoft.com/office/powerpoint/2010/main" val="267642758"/>
              </p:ext>
            </p:extLst>
          </p:nvPr>
        </p:nvGraphicFramePr>
        <p:xfrm>
          <a:off x="3727909" y="1146789"/>
          <a:ext cx="4881753" cy="27432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214713025"/>
              </p:ext>
            </p:extLst>
          </p:nvPr>
        </p:nvGraphicFramePr>
        <p:xfrm>
          <a:off x="1748835" y="4311649"/>
          <a:ext cx="5591766" cy="2120901"/>
        </p:xfrm>
        <a:graphic>
          <a:graphicData uri="http://schemas.openxmlformats.org/drawingml/2006/table">
            <a:tbl>
              <a:tblPr firstRow="1" bandRow="1">
                <a:tableStyleId>{69012ECD-51FC-41F1-AA8D-1B2483CD663E}</a:tableStyleId>
              </a:tblPr>
              <a:tblGrid>
                <a:gridCol w="2135253"/>
                <a:gridCol w="1598490"/>
                <a:gridCol w="1858023"/>
              </a:tblGrid>
              <a:tr h="706967">
                <a:tc>
                  <a:txBody>
                    <a:bodyPr/>
                    <a:lstStyle/>
                    <a:p>
                      <a:endParaRPr lang="en-US" sz="2000" dirty="0"/>
                    </a:p>
                  </a:txBody>
                  <a:tcPr/>
                </a:tc>
                <a:tc>
                  <a:txBody>
                    <a:bodyPr/>
                    <a:lstStyle/>
                    <a:p>
                      <a:pPr algn="ctr"/>
                      <a:r>
                        <a:rPr lang="en-US" sz="2000" dirty="0" smtClean="0"/>
                        <a:t>Current</a:t>
                      </a:r>
                      <a:endParaRPr lang="en-US" sz="2000" dirty="0"/>
                    </a:p>
                  </a:txBody>
                  <a:tcPr/>
                </a:tc>
                <a:tc>
                  <a:txBody>
                    <a:bodyPr/>
                    <a:lstStyle/>
                    <a:p>
                      <a:pPr algn="ctr"/>
                      <a:r>
                        <a:rPr lang="en-US" sz="2000" dirty="0" smtClean="0"/>
                        <a:t>Future</a:t>
                      </a:r>
                      <a:endParaRPr lang="en-US" sz="2000" dirty="0"/>
                    </a:p>
                  </a:txBody>
                  <a:tcPr/>
                </a:tc>
              </a:tr>
              <a:tr h="706967">
                <a:tc>
                  <a:txBody>
                    <a:bodyPr/>
                    <a:lstStyle/>
                    <a:p>
                      <a:r>
                        <a:rPr lang="en-US" sz="2000" dirty="0" smtClean="0"/>
                        <a:t>Raw image data</a:t>
                      </a:r>
                      <a:endParaRPr lang="en-US" sz="2000" dirty="0"/>
                    </a:p>
                  </a:txBody>
                  <a:tcPr/>
                </a:tc>
                <a:tc>
                  <a:txBody>
                    <a:bodyPr/>
                    <a:lstStyle/>
                    <a:p>
                      <a:pPr algn="ctr"/>
                      <a:r>
                        <a:rPr lang="en-US" sz="2000" dirty="0" smtClean="0"/>
                        <a:t>10.7 TB</a:t>
                      </a:r>
                      <a:endParaRPr lang="en-US" sz="2000" dirty="0"/>
                    </a:p>
                  </a:txBody>
                  <a:tcPr/>
                </a:tc>
                <a:tc>
                  <a:txBody>
                    <a:bodyPr/>
                    <a:lstStyle/>
                    <a:p>
                      <a:pPr algn="ctr"/>
                      <a:r>
                        <a:rPr lang="en-US" sz="2000" dirty="0" smtClean="0"/>
                        <a:t>80.44 TB</a:t>
                      </a:r>
                      <a:endParaRPr lang="en-US" sz="2000" dirty="0"/>
                    </a:p>
                  </a:txBody>
                  <a:tcPr/>
                </a:tc>
              </a:tr>
              <a:tr h="706967">
                <a:tc>
                  <a:txBody>
                    <a:bodyPr/>
                    <a:lstStyle/>
                    <a:p>
                      <a:r>
                        <a:rPr lang="en-US" sz="2000" dirty="0" smtClean="0"/>
                        <a:t>Total</a:t>
                      </a:r>
                      <a:r>
                        <a:rPr lang="en-US" sz="2000" baseline="0" dirty="0" smtClean="0"/>
                        <a:t> image files</a:t>
                      </a:r>
                      <a:endParaRPr lang="en-US" sz="2000" dirty="0"/>
                    </a:p>
                  </a:txBody>
                  <a:tcPr/>
                </a:tc>
                <a:tc>
                  <a:txBody>
                    <a:bodyPr/>
                    <a:lstStyle/>
                    <a:p>
                      <a:pPr algn="ctr"/>
                      <a:r>
                        <a:rPr lang="en-US" sz="2000" dirty="0" smtClean="0"/>
                        <a:t>4.9</a:t>
                      </a:r>
                      <a:r>
                        <a:rPr lang="en-US" sz="2000" baseline="0" dirty="0" smtClean="0"/>
                        <a:t> million</a:t>
                      </a:r>
                      <a:endParaRPr lang="en-US" sz="2000" dirty="0"/>
                    </a:p>
                  </a:txBody>
                  <a:tcPr/>
                </a:tc>
                <a:tc>
                  <a:txBody>
                    <a:bodyPr/>
                    <a:lstStyle/>
                    <a:p>
                      <a:pPr algn="ctr"/>
                      <a:r>
                        <a:rPr lang="en-US" sz="2000" dirty="0" smtClean="0"/>
                        <a:t>23 million</a:t>
                      </a:r>
                      <a:endParaRPr lang="en-US" sz="2000" dirty="0"/>
                    </a:p>
                  </a:txBody>
                  <a:tcPr/>
                </a:tc>
              </a:tr>
            </a:tbl>
          </a:graphicData>
        </a:graphic>
      </p:graphicFrame>
    </p:spTree>
    <p:extLst>
      <p:ext uri="{BB962C8B-B14F-4D97-AF65-F5344CB8AC3E}">
        <p14:creationId xmlns:p14="http://schemas.microsoft.com/office/powerpoint/2010/main" val="477538104"/>
      </p:ext>
    </p:extLst>
  </p:cSld>
  <p:clrMapOvr>
    <a:masterClrMapping/>
  </p:clrMapOvr>
  <mc:AlternateContent xmlns:mc="http://schemas.openxmlformats.org/markup-compatibility/2006" xmlns:p14="http://schemas.microsoft.com/office/powerpoint/2010/main">
    <mc:Choice Requires="p14">
      <p:transition spd="slow" p14:dur="2000" advTm="64706"/>
    </mc:Choice>
    <mc:Fallback xmlns="">
      <p:transition xmlns:p14="http://schemas.microsoft.com/office/powerpoint/2010/main" spd="slow" advTm="64706"/>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133476"/>
                </a:solidFill>
                <a:latin typeface="Montserrat"/>
                <a:ea typeface="Montserrat"/>
                <a:cs typeface="Montserrat"/>
                <a:sym typeface="Montserrat"/>
              </a:rPr>
              <a:t>What kinds of studies?</a:t>
            </a:r>
            <a:endParaRPr lang="en-US" sz="3600"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8</a:t>
            </a:fld>
            <a:endParaRPr lang="en-US" sz="1200" b="0" i="0" u="none" strike="noStrike" cap="none" baseline="0">
              <a:solidFill>
                <a:srgbClr val="95AFAC"/>
              </a:solidFill>
              <a:latin typeface="Montserrat"/>
              <a:ea typeface="Montserrat"/>
              <a:cs typeface="Montserrat"/>
              <a:sym typeface="Montserrat"/>
            </a:endParaRPr>
          </a:p>
        </p:txBody>
      </p:sp>
      <p:pic>
        <p:nvPicPr>
          <p:cNvPr id="5" name="Picture 4" descr="Screen Shot 2015-11-09 at 23.44.55.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88801" y="1405466"/>
            <a:ext cx="7955352" cy="4021387"/>
          </a:xfrm>
          <a:prstGeom prst="rect">
            <a:avLst/>
          </a:prstGeom>
        </p:spPr>
      </p:pic>
    </p:spTree>
    <p:extLst>
      <p:ext uri="{BB962C8B-B14F-4D97-AF65-F5344CB8AC3E}">
        <p14:creationId xmlns:p14="http://schemas.microsoft.com/office/powerpoint/2010/main" val="3444457674"/>
      </p:ext>
    </p:extLst>
  </p:cSld>
  <p:clrMapOvr>
    <a:masterClrMapping/>
  </p:clrMapOvr>
  <mc:AlternateContent xmlns:mc="http://schemas.openxmlformats.org/markup-compatibility/2006" xmlns:p14="http://schemas.microsoft.com/office/powerpoint/2010/main">
    <mc:Choice Requires="p14">
      <p:transition spd="slow" p14:dur="2000" advTm="71564"/>
    </mc:Choice>
    <mc:Fallback xmlns="">
      <p:transition xmlns:p14="http://schemas.microsoft.com/office/powerpoint/2010/main" spd="slow" advTm="71564"/>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solidFill>
                  <a:srgbClr val="133476"/>
                </a:solidFill>
                <a:latin typeface="Montserrat"/>
                <a:ea typeface="Montserrat"/>
                <a:cs typeface="Montserrat"/>
                <a:sym typeface="Montserrat"/>
              </a:rPr>
              <a:t>Information collected</a:t>
            </a:r>
            <a:endParaRPr lang="en-US" sz="3600" dirty="0"/>
          </a:p>
        </p:txBody>
      </p:sp>
      <p:sp>
        <p:nvSpPr>
          <p:cNvPr id="4" name="Slide Number Placeholder 3"/>
          <p:cNvSpPr>
            <a:spLocks noGrp="1"/>
          </p:cNvSpPr>
          <p:nvPr>
            <p:ph type="sldNum" idx="12"/>
          </p:nvPr>
        </p:nvSpPr>
        <p:spPr/>
        <p:txBody>
          <a:bodyPr/>
          <a:lstStyle/>
          <a:p>
            <a:pPr marL="0" marR="0" lvl="0" indent="0" algn="r" rtl="0">
              <a:spcBef>
                <a:spcPts val="0"/>
              </a:spcBef>
              <a:buSzPct val="25000"/>
              <a:buNone/>
            </a:pPr>
            <a:fld id="{00000000-1234-1234-1234-123412341234}" type="slidenum">
              <a:rPr lang="en-US" sz="1200" b="0" i="0" u="none" strike="noStrike" cap="none" baseline="0" smtClean="0">
                <a:solidFill>
                  <a:srgbClr val="95AFAC"/>
                </a:solidFill>
                <a:latin typeface="Montserrat"/>
                <a:ea typeface="Montserrat"/>
                <a:cs typeface="Montserrat"/>
                <a:sym typeface="Montserrat"/>
              </a:rPr>
              <a:t>9</a:t>
            </a:fld>
            <a:endParaRPr lang="en-US" sz="1200" b="0" i="0" u="none" strike="noStrike" cap="none" baseline="0">
              <a:solidFill>
                <a:srgbClr val="95AFAC"/>
              </a:solidFill>
              <a:latin typeface="Montserrat"/>
              <a:ea typeface="Montserrat"/>
              <a:cs typeface="Montserrat"/>
              <a:sym typeface="Montserrat"/>
            </a:endParaRPr>
          </a:p>
        </p:txBody>
      </p:sp>
      <p:sp>
        <p:nvSpPr>
          <p:cNvPr id="5" name="TextBox 4"/>
          <p:cNvSpPr txBox="1"/>
          <p:nvPr/>
        </p:nvSpPr>
        <p:spPr>
          <a:xfrm>
            <a:off x="2899834" y="2707359"/>
            <a:ext cx="2978875" cy="523220"/>
          </a:xfrm>
          <a:prstGeom prst="rect">
            <a:avLst/>
          </a:prstGeom>
          <a:noFill/>
        </p:spPr>
        <p:txBody>
          <a:bodyPr wrap="none" rtlCol="0">
            <a:spAutoFit/>
          </a:bodyPr>
          <a:lstStyle/>
          <a:p>
            <a:r>
              <a:rPr lang="en-US" sz="2800" dirty="0" smtClean="0"/>
              <a:t>Study information</a:t>
            </a:r>
            <a:endParaRPr lang="en-US" sz="2800" dirty="0"/>
          </a:p>
        </p:txBody>
      </p:sp>
      <p:sp>
        <p:nvSpPr>
          <p:cNvPr id="6" name="TextBox 5"/>
          <p:cNvSpPr txBox="1"/>
          <p:nvPr/>
        </p:nvSpPr>
        <p:spPr>
          <a:xfrm>
            <a:off x="931335" y="5501462"/>
            <a:ext cx="2340154" cy="523220"/>
          </a:xfrm>
          <a:prstGeom prst="rect">
            <a:avLst/>
          </a:prstGeom>
          <a:noFill/>
        </p:spPr>
        <p:txBody>
          <a:bodyPr wrap="none" rtlCol="0">
            <a:spAutoFit/>
          </a:bodyPr>
          <a:lstStyle/>
          <a:p>
            <a:r>
              <a:rPr lang="en-US" sz="2800" dirty="0" smtClean="0"/>
              <a:t>Library layout</a:t>
            </a:r>
            <a:endParaRPr lang="en-US" sz="2800" dirty="0"/>
          </a:p>
        </p:txBody>
      </p:sp>
      <p:sp>
        <p:nvSpPr>
          <p:cNvPr id="7" name="TextBox 6"/>
          <p:cNvSpPr txBox="1"/>
          <p:nvPr/>
        </p:nvSpPr>
        <p:spPr>
          <a:xfrm>
            <a:off x="5878709" y="5358988"/>
            <a:ext cx="1381984" cy="523220"/>
          </a:xfrm>
          <a:prstGeom prst="rect">
            <a:avLst/>
          </a:prstGeom>
          <a:noFill/>
        </p:spPr>
        <p:txBody>
          <a:bodyPr wrap="none" rtlCol="0">
            <a:spAutoFit/>
          </a:bodyPr>
          <a:lstStyle/>
          <a:p>
            <a:r>
              <a:rPr lang="en-US" sz="2800" dirty="0" smtClean="0"/>
              <a:t>Results</a:t>
            </a:r>
            <a:endParaRPr lang="en-US" sz="2800" dirty="0"/>
          </a:p>
        </p:txBody>
      </p:sp>
      <p:pic>
        <p:nvPicPr>
          <p:cNvPr id="11" name="Picture 10" descr="Screen Shot 2015-08-25 at 12.17.03.png"/>
          <p:cNvPicPr>
            <a:picLocks noChangeAspect="1"/>
          </p:cNvPicPr>
          <p:nvPr/>
        </p:nvPicPr>
        <p:blipFill rotWithShape="1">
          <a:blip r:embed="rId3">
            <a:extLst>
              <a:ext uri="{28A0092B-C50C-407E-A947-70E740481C1C}">
                <a14:useLocalDpi xmlns:a14="http://schemas.microsoft.com/office/drawing/2010/main" val="0"/>
              </a:ext>
            </a:extLst>
          </a:blip>
          <a:srcRect l="1143" t="3003"/>
          <a:stretch/>
        </p:blipFill>
        <p:spPr>
          <a:xfrm>
            <a:off x="624748" y="3870645"/>
            <a:ext cx="2982052" cy="1248888"/>
          </a:xfrm>
          <a:prstGeom prst="rect">
            <a:avLst/>
          </a:prstGeom>
        </p:spPr>
      </p:pic>
      <p:pic>
        <p:nvPicPr>
          <p:cNvPr id="13" name="Picture 12"/>
          <p:cNvPicPr>
            <a:picLocks noChangeAspect="1"/>
          </p:cNvPicPr>
          <p:nvPr/>
        </p:nvPicPr>
        <p:blipFill>
          <a:blip r:embed="rId4"/>
          <a:stretch>
            <a:fillRect/>
          </a:stretch>
        </p:blipFill>
        <p:spPr>
          <a:xfrm>
            <a:off x="3776133" y="1118847"/>
            <a:ext cx="1170688" cy="1572566"/>
          </a:xfrm>
          <a:prstGeom prst="rect">
            <a:avLst/>
          </a:prstGeom>
        </p:spPr>
      </p:pic>
      <p:pic>
        <p:nvPicPr>
          <p:cNvPr id="14" name="Picture 13"/>
          <p:cNvPicPr>
            <a:picLocks noChangeAspect="1"/>
          </p:cNvPicPr>
          <p:nvPr/>
        </p:nvPicPr>
        <p:blipFill>
          <a:blip r:embed="rId5"/>
          <a:stretch>
            <a:fillRect/>
          </a:stretch>
        </p:blipFill>
        <p:spPr>
          <a:xfrm>
            <a:off x="5588526" y="3463746"/>
            <a:ext cx="2014541" cy="1655787"/>
          </a:xfrm>
          <a:prstGeom prst="rect">
            <a:avLst/>
          </a:prstGeom>
        </p:spPr>
      </p:pic>
    </p:spTree>
    <p:extLst>
      <p:ext uri="{BB962C8B-B14F-4D97-AF65-F5344CB8AC3E}">
        <p14:creationId xmlns:p14="http://schemas.microsoft.com/office/powerpoint/2010/main" val="1842784048"/>
      </p:ext>
    </p:extLst>
  </p:cSld>
  <p:clrMapOvr>
    <a:masterClrMapping/>
  </p:clrMapOvr>
  <mc:AlternateContent xmlns:mc="http://schemas.openxmlformats.org/markup-compatibility/2006" xmlns:p14="http://schemas.microsoft.com/office/powerpoint/2010/main">
    <mc:Choice Requires="p14">
      <p:transition spd="slow" p14:dur="2000" advTm="71682"/>
    </mc:Choice>
    <mc:Fallback xmlns="">
      <p:transition xmlns:p14="http://schemas.microsoft.com/office/powerpoint/2010/main" spd="slow" advTm="71682"/>
    </mc:Fallback>
  </mc:AlternateContent>
  <p:timing>
    <p:tnLst>
      <p:par>
        <p:cTn xmlns:p14="http://schemas.microsoft.com/office/powerpoint/2010/mai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13|6|7.5"/>
</p:tagLst>
</file>

<file path=ppt/tags/tag2.xml><?xml version="1.0" encoding="utf-8"?>
<p:tagLst xmlns:a="http://schemas.openxmlformats.org/drawingml/2006/main" xmlns:r="http://schemas.openxmlformats.org/officeDocument/2006/relationships" xmlns:p="http://schemas.openxmlformats.org/presentationml/2006/main">
  <p:tag name="TIMING" val="|29.6"/>
</p:tagLst>
</file>

<file path=ppt/tags/tag3.xml><?xml version="1.0" encoding="utf-8"?>
<p:tagLst xmlns:a="http://schemas.openxmlformats.org/drawingml/2006/main" xmlns:r="http://schemas.openxmlformats.org/officeDocument/2006/relationships" xmlns:p="http://schemas.openxmlformats.org/presentationml/2006/main">
  <p:tag name="TIMING" val="|29.3|12.3|5|1.4|2.2|8.2"/>
</p:tagLst>
</file>

<file path=ppt/theme/theme1.xml><?xml version="1.0" encoding="utf-8"?>
<a:theme xmlns:a="http://schemas.openxmlformats.org/drawingml/2006/main" name="Glencoe Softwar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26726</TotalTime>
  <Words>1705</Words>
  <Application>Microsoft Macintosh PowerPoint</Application>
  <PresentationFormat>On-screen Show (4:3)</PresentationFormat>
  <Paragraphs>237</Paragraphs>
  <Slides>25</Slides>
  <Notes>25</Notes>
  <HiddenSlides>0</HiddenSlides>
  <MMClips>0</MMClips>
  <ScaleCrop>false</ScaleCrop>
  <HeadingPairs>
    <vt:vector size="4" baseType="variant">
      <vt:variant>
        <vt:lpstr>Theme</vt:lpstr>
      </vt:variant>
      <vt:variant>
        <vt:i4>1</vt:i4>
      </vt:variant>
      <vt:variant>
        <vt:lpstr>Slide Titles</vt:lpstr>
      </vt:variant>
      <vt:variant>
        <vt:i4>25</vt:i4>
      </vt:variant>
    </vt:vector>
  </HeadingPairs>
  <TitlesOfParts>
    <vt:vector size="26" baseType="lpstr">
      <vt:lpstr>Glencoe Software</vt:lpstr>
      <vt:lpstr>Annotating phenotypes in the Image Data Repository</vt:lpstr>
      <vt:lpstr>The image problem…is ubiquitous</vt:lpstr>
      <vt:lpstr>Motivation for an image data repository</vt:lpstr>
      <vt:lpstr>IDR Structure</vt:lpstr>
      <vt:lpstr>PowerPoint Presentation</vt:lpstr>
      <vt:lpstr>The quest for similarity</vt:lpstr>
      <vt:lpstr>PowerPoint Presentation</vt:lpstr>
      <vt:lpstr>What kinds of studies?</vt:lpstr>
      <vt:lpstr>Information collected</vt:lpstr>
      <vt:lpstr>What kinds of phenotypes?</vt:lpstr>
      <vt:lpstr>PowerPoint Presentation</vt:lpstr>
      <vt:lpstr>Cellular Microscopy Phenotype Ontology</vt:lpstr>
      <vt:lpstr>Manual annotation</vt:lpstr>
      <vt:lpstr>Challenges</vt:lpstr>
      <vt:lpstr>Challenges</vt:lpstr>
      <vt:lpstr>What we haven’t mapped</vt:lpstr>
      <vt:lpstr>How many phenotypes have a mapping?</vt:lpstr>
      <vt:lpstr>Future plans</vt:lpstr>
      <vt:lpstr>Term suggestion and query expansion</vt:lpstr>
      <vt:lpstr>Use ontology hierarchy</vt:lpstr>
      <vt:lpstr>Future plans</vt:lpstr>
      <vt:lpstr>Future plans</vt:lpstr>
      <vt:lpstr>PowerPoint Presentation</vt:lpstr>
      <vt:lpstr>How to access IDR</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Image Data Repositories: One Next Theme for OMERO &amp; Bio-Formats</dc:title>
  <cp:lastModifiedBy>Eleanor Williams</cp:lastModifiedBy>
  <cp:revision>452</cp:revision>
  <cp:lastPrinted>2015-11-12T07:49:27Z</cp:lastPrinted>
  <dcterms:modified xsi:type="dcterms:W3CDTF">2015-11-23T13:59:11Z</dcterms:modified>
</cp:coreProperties>
</file>