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sldIdLst>
    <p:sldId id="257" r:id="rId2"/>
    <p:sldId id="269" r:id="rId3"/>
    <p:sldId id="268" r:id="rId4"/>
    <p:sldId id="260" r:id="rId5"/>
    <p:sldId id="267" r:id="rId6"/>
    <p:sldId id="273" r:id="rId7"/>
    <p:sldId id="272" r:id="rId8"/>
    <p:sldId id="263" r:id="rId9"/>
    <p:sldId id="264" r:id="rId10"/>
    <p:sldId id="265" r:id="rId11"/>
    <p:sldId id="271" r:id="rId12"/>
    <p:sldId id="261" r:id="rId13"/>
    <p:sldId id="256" r:id="rId14"/>
    <p:sldId id="276" r:id="rId15"/>
    <p:sldId id="277" r:id="rId16"/>
    <p:sldId id="275" r:id="rId1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8" autoAdjust="0"/>
  </p:normalViewPr>
  <p:slideViewPr>
    <p:cSldViewPr snapToGrid="0" snapToObjects="1">
      <p:cViewPr>
        <p:scale>
          <a:sx n="95" d="100"/>
          <a:sy n="95" d="100"/>
        </p:scale>
        <p:origin x="-10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4715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g"/><Relationship Id="rId12" Type="http://schemas.openxmlformats.org/officeDocument/2006/relationships/image" Target="../media/image29.jpg"/><Relationship Id="rId13" Type="http://schemas.openxmlformats.org/officeDocument/2006/relationships/image" Target="../media/image30.jpg"/><Relationship Id="rId14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jpg"/><Relationship Id="rId10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28.jp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79517" y="5569349"/>
            <a:ext cx="2492774" cy="8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73153"/>
            <a:ext cx="7772400" cy="141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en-GB" sz="3000" dirty="0">
                <a:latin typeface="Helvetica Neue"/>
                <a:ea typeface="Open Sans"/>
                <a:cs typeface="Helvetica Neue"/>
                <a:sym typeface="Open Sans"/>
              </a:rPr>
              <a:t>Graeme </a:t>
            </a: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Ball</a:t>
            </a:r>
            <a:b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</a:b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Dundee Microscopy Image Analyst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pic>
        <p:nvPicPr>
          <p:cNvPr id="7" name="Picture 6" descr="RecA-nature-figs_in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78" y="2056613"/>
            <a:ext cx="3106613" cy="2925997"/>
          </a:xfrm>
          <a:prstGeom prst="rect">
            <a:avLst/>
          </a:prstGeom>
        </p:spPr>
      </p:pic>
      <p:pic>
        <p:nvPicPr>
          <p:cNvPr id="3" name="Picture 2" descr="nature12868-sv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056613"/>
            <a:ext cx="3592095" cy="3828700"/>
          </a:xfrm>
          <a:prstGeom prst="rect">
            <a:avLst/>
          </a:prstGeom>
        </p:spPr>
      </p:pic>
      <p:sp>
        <p:nvSpPr>
          <p:cNvPr id="8" name="Shape 58"/>
          <p:cNvSpPr txBox="1"/>
          <p:nvPr/>
        </p:nvSpPr>
        <p:spPr>
          <a:xfrm>
            <a:off x="441158" y="5969599"/>
            <a:ext cx="4919579" cy="5973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9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Lesterlin</a:t>
            </a:r>
            <a:r>
              <a:rPr lang="en-GB" sz="9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C, Ball G, </a:t>
            </a:r>
            <a:r>
              <a:rPr lang="en-GB" sz="9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Schermelleh</a:t>
            </a:r>
            <a:r>
              <a:rPr lang="en-GB" sz="9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L, </a:t>
            </a:r>
            <a:r>
              <a:rPr lang="en-GB" sz="9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Sherratt</a:t>
            </a:r>
            <a:r>
              <a:rPr lang="en-GB" sz="9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DJ. </a:t>
            </a:r>
            <a:r>
              <a:rPr lang="en-GB" sz="9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RecA</a:t>
            </a:r>
            <a:r>
              <a:rPr lang="en-GB" sz="9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bundles mediate homology pairing between distant sisters during DNA break repair. </a:t>
            </a:r>
            <a:r>
              <a:rPr lang="en-GB" sz="900" b="1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Nature</a:t>
            </a:r>
            <a:r>
              <a:rPr lang="en-GB" sz="9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(2013) </a:t>
            </a:r>
            <a:r>
              <a:rPr lang="en-GB" sz="9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doi</a:t>
            </a:r>
            <a:r>
              <a:rPr lang="en-GB" sz="9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: 10.1038/nature12868.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3"/>
          <p:cNvSpPr txBox="1">
            <a:spLocks noGrp="1"/>
          </p:cNvSpPr>
          <p:nvPr>
            <p:ph type="ctrTitle"/>
          </p:nvPr>
        </p:nvSpPr>
        <p:spPr>
          <a:xfrm>
            <a:off x="294105" y="249500"/>
            <a:ext cx="8529053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GB" sz="3000" dirty="0" err="1" smtClean="0">
                <a:latin typeface="Helvetica Neue"/>
                <a:ea typeface="Open Sans"/>
                <a:cs typeface="Helvetica Neue"/>
                <a:sym typeface="Open Sans"/>
              </a:rPr>
              <a:t>SIMcheck</a:t>
            </a: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 </a:t>
            </a:r>
            <a:r>
              <a:rPr lang="en-GB" sz="3000" dirty="0" err="1" smtClean="0">
                <a:latin typeface="Helvetica Neue"/>
                <a:ea typeface="Open Sans"/>
                <a:cs typeface="Helvetica Neue"/>
                <a:sym typeface="Open Sans"/>
              </a:rPr>
              <a:t>ImageJ</a:t>
            </a: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 Plugin Suite for SIM Data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pic>
        <p:nvPicPr>
          <p:cNvPr id="2" name="Picture 1" descr="SIMcheck_Snap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70" y="1339148"/>
            <a:ext cx="6293184" cy="48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9685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9"/>
          <p:cNvSpPr txBox="1">
            <a:spLocks noGrp="1"/>
          </p:cNvSpPr>
          <p:nvPr>
            <p:ph type="ctrTitle"/>
          </p:nvPr>
        </p:nvSpPr>
        <p:spPr>
          <a:xfrm>
            <a:off x="267369" y="249500"/>
            <a:ext cx="8649368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Have Set up A</a:t>
            </a: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nalysis </a:t>
            </a: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Suite &amp; Web / Booking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6" name="Shape 71"/>
          <p:cNvSpPr txBox="1"/>
          <p:nvPr/>
        </p:nvSpPr>
        <p:spPr>
          <a:xfrm>
            <a:off x="570753" y="4547156"/>
            <a:ext cx="7887447" cy="47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-GB" sz="18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ImageJ</a:t>
            </a:r>
            <a:r>
              <a:rPr lang="en-GB" sz="18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    </a:t>
            </a:r>
            <a:r>
              <a:rPr lang="en-GB" sz="18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Volocity</a:t>
            </a:r>
            <a:r>
              <a:rPr lang="en-GB" sz="18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   </a:t>
            </a:r>
            <a:r>
              <a:rPr lang="en-GB" sz="18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softWoRx</a:t>
            </a:r>
            <a:r>
              <a:rPr lang="en-GB" sz="18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   </a:t>
            </a:r>
            <a:r>
              <a:rPr lang="en-GB" sz="1800" dirty="0" err="1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Imaris</a:t>
            </a:r>
            <a:endParaRPr lang="en-GB" sz="1800" dirty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7" name="Shape 72"/>
          <p:cNvSpPr/>
          <p:nvPr/>
        </p:nvSpPr>
        <p:spPr>
          <a:xfrm>
            <a:off x="590100" y="3667557"/>
            <a:ext cx="893400" cy="87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8" name="Shape 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4462" y="3715019"/>
            <a:ext cx="784674" cy="7846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74"/>
          <p:cNvSpPr/>
          <p:nvPr/>
        </p:nvSpPr>
        <p:spPr>
          <a:xfrm>
            <a:off x="1684575" y="3667557"/>
            <a:ext cx="893400" cy="87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Shape 75"/>
          <p:cNvSpPr/>
          <p:nvPr/>
        </p:nvSpPr>
        <p:spPr>
          <a:xfrm>
            <a:off x="2779050" y="3667557"/>
            <a:ext cx="893400" cy="87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76"/>
          <p:cNvSpPr/>
          <p:nvPr/>
        </p:nvSpPr>
        <p:spPr>
          <a:xfrm>
            <a:off x="3873525" y="3667557"/>
            <a:ext cx="893400" cy="87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77"/>
          <p:cNvSpPr/>
          <p:nvPr/>
        </p:nvSpPr>
        <p:spPr>
          <a:xfrm>
            <a:off x="1237875" y="5148947"/>
            <a:ext cx="893400" cy="87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78"/>
          <p:cNvSpPr/>
          <p:nvPr/>
        </p:nvSpPr>
        <p:spPr>
          <a:xfrm>
            <a:off x="2332350" y="5148947"/>
            <a:ext cx="893400" cy="87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79"/>
          <p:cNvSpPr/>
          <p:nvPr/>
        </p:nvSpPr>
        <p:spPr>
          <a:xfrm>
            <a:off x="3426825" y="5148947"/>
            <a:ext cx="893400" cy="87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5" name="Shape 8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38950" y="3715032"/>
            <a:ext cx="784649" cy="7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8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927900" y="3715032"/>
            <a:ext cx="784649" cy="7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8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161675" y="6205829"/>
            <a:ext cx="1033875" cy="22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8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833425" y="3715032"/>
            <a:ext cx="784649" cy="7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84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292250" y="5196422"/>
            <a:ext cx="784649" cy="7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85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481200" y="5196422"/>
            <a:ext cx="784649" cy="7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8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2386725" y="5196422"/>
            <a:ext cx="784649" cy="7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Workstation_Room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8" y="1192100"/>
            <a:ext cx="2891368" cy="2168526"/>
          </a:xfrm>
          <a:prstGeom prst="rect">
            <a:avLst/>
          </a:prstGeom>
        </p:spPr>
      </p:pic>
      <p:pic>
        <p:nvPicPr>
          <p:cNvPr id="2" name="Picture 1" descr="CAST_equipment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46" y="1230206"/>
            <a:ext cx="2505177" cy="21437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3059" y="6131678"/>
            <a:ext cx="2005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CellProfiler</a:t>
            </a:r>
            <a:r>
              <a:rPr lang="en-GB" sz="16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 MATLAB</a:t>
            </a:r>
            <a:endParaRPr lang="en-US" dirty="0"/>
          </a:p>
        </p:txBody>
      </p:sp>
      <p:pic>
        <p:nvPicPr>
          <p:cNvPr id="4" name="Picture 3" descr="CAST_booking_main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7"/>
          <a:stretch/>
        </p:blipFill>
        <p:spPr>
          <a:xfrm>
            <a:off x="5478346" y="3428685"/>
            <a:ext cx="2530075" cy="1330475"/>
          </a:xfrm>
          <a:prstGeom prst="rect">
            <a:avLst/>
          </a:prstGeom>
        </p:spPr>
      </p:pic>
      <p:pic>
        <p:nvPicPr>
          <p:cNvPr id="23" name="Picture 22" descr="CAST_booking_calenda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46" y="4816736"/>
            <a:ext cx="2530075" cy="15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732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685800" y="249500"/>
            <a:ext cx="7772400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Plan for Image Analysis </a:t>
            </a:r>
            <a:r>
              <a:rPr lang="en-GB" sz="3000" dirty="0">
                <a:latin typeface="Helvetica Neue"/>
                <a:ea typeface="Open Sans"/>
                <a:cs typeface="Helvetica Neue"/>
                <a:sym typeface="Open Sans"/>
              </a:rPr>
              <a:t>S</a:t>
            </a: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upport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819480" y="3560670"/>
            <a:ext cx="3870307" cy="2606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50000"/>
              </a:lnSpc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software &amp; computing</a:t>
            </a:r>
          </a:p>
          <a:p>
            <a:pPr marL="457200" lvl="0" indent="-381000" rtl="0">
              <a:lnSpc>
                <a:spcPct val="150000"/>
              </a:lnSpc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a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dvice</a:t>
            </a:r>
            <a:endParaRPr lang="en-GB" sz="2400" dirty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 marL="457200" lvl="0" indent="-381000" rtl="0">
              <a:lnSpc>
                <a:spcPct val="150000"/>
              </a:lnSpc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t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raining &amp; teaching</a:t>
            </a:r>
            <a:endParaRPr lang="en-GB" sz="2400" dirty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 marL="457200" indent="-381000">
              <a:lnSpc>
                <a:spcPct val="150000"/>
              </a:lnSpc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collaborations</a:t>
            </a:r>
            <a:endParaRPr lang="en-GB" sz="2400" dirty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  <p:pic>
        <p:nvPicPr>
          <p:cNvPr id="2" name="Picture 1" descr="Images_and_Analysis_Lecture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15" y="1285676"/>
            <a:ext cx="2847158" cy="2141226"/>
          </a:xfrm>
          <a:prstGeom prst="rect">
            <a:avLst/>
          </a:prstGeom>
        </p:spPr>
      </p:pic>
      <p:pic>
        <p:nvPicPr>
          <p:cNvPr id="22" name="Picture 21" descr="Workstation_Ro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8" y="1192100"/>
            <a:ext cx="2891368" cy="2168526"/>
          </a:xfrm>
          <a:prstGeom prst="rect">
            <a:avLst/>
          </a:prstGeom>
        </p:spPr>
      </p:pic>
      <p:pic>
        <p:nvPicPr>
          <p:cNvPr id="3" name="Picture 2" descr="ImageJ_Course_co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15" y="3825678"/>
            <a:ext cx="2847158" cy="214195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685675" y="1390316"/>
            <a:ext cx="7772400" cy="49391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5" name="Shape 69"/>
          <p:cNvSpPr txBox="1">
            <a:spLocks noGrp="1"/>
          </p:cNvSpPr>
          <p:nvPr>
            <p:ph type="ctrTitle"/>
          </p:nvPr>
        </p:nvSpPr>
        <p:spPr>
          <a:xfrm>
            <a:off x="685800" y="249500"/>
            <a:ext cx="7772400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Working with python API: Feedback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4" name="Shape 24"/>
          <p:cNvSpPr txBox="1"/>
          <p:nvPr/>
        </p:nvSpPr>
        <p:spPr>
          <a:xfrm>
            <a:off x="685675" y="1296744"/>
            <a:ext cx="7772400" cy="46206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Documentation is better than it used to be</a:t>
            </a:r>
          </a:p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A lot of complexity (Ice, model), not well-hidden</a:t>
            </a:r>
          </a:p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Blitz gateway awkward / verbose to use (&amp; lazy)</a:t>
            </a:r>
          </a:p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Eventually found useful bits &amp; pieces outside Blitz:-</a:t>
            </a:r>
          </a:p>
          <a:p>
            <a:pPr lvl="0">
              <a:lnSpc>
                <a:spcPct val="150000"/>
              </a:lnSpc>
            </a:pPr>
            <a:r>
              <a:rPr lang="en-GB" sz="1200" dirty="0" smtClean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	lib</a:t>
            </a:r>
            <a:r>
              <a:rPr lang="en-GB" sz="1200" dirty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/python/</a:t>
            </a:r>
            <a:r>
              <a:rPr lang="en-GB" sz="1200" dirty="0" err="1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omeroweb</a:t>
            </a:r>
            <a:r>
              <a:rPr lang="en-GB" sz="1200" dirty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/</a:t>
            </a:r>
            <a:r>
              <a:rPr lang="en-GB" sz="1200" dirty="0" err="1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webclient</a:t>
            </a:r>
            <a:r>
              <a:rPr lang="en-GB" sz="1200" dirty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/controller/</a:t>
            </a:r>
            <a:r>
              <a:rPr lang="en-GB" sz="1200" dirty="0" err="1" smtClean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container.py</a:t>
            </a:r>
            <a:endParaRPr lang="en-GB" sz="1200" dirty="0" smtClean="0">
              <a:solidFill>
                <a:srgbClr val="FFFFFF"/>
              </a:solidFill>
              <a:latin typeface="Consolas"/>
              <a:ea typeface="Open Sans"/>
              <a:cs typeface="Consolas"/>
              <a:sym typeface="Open Sans"/>
            </a:endParaRPr>
          </a:p>
          <a:p>
            <a:pPr lvl="0">
              <a:lnSpc>
                <a:spcPct val="150000"/>
              </a:lnSpc>
            </a:pPr>
            <a:r>
              <a:rPr lang="en-GB" sz="1200" dirty="0" smtClean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	lib</a:t>
            </a:r>
            <a:r>
              <a:rPr lang="en-GB" sz="1200" dirty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/python/</a:t>
            </a:r>
            <a:r>
              <a:rPr lang="en-GB" sz="1200" dirty="0" err="1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omeroweb</a:t>
            </a:r>
            <a:r>
              <a:rPr lang="en-GB" sz="1200" dirty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/</a:t>
            </a:r>
            <a:r>
              <a:rPr lang="en-GB" sz="1200" dirty="0" err="1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webclient</a:t>
            </a:r>
            <a:r>
              <a:rPr lang="en-GB" sz="1200" dirty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/</a:t>
            </a:r>
            <a:r>
              <a:rPr lang="en-GB" sz="1200" dirty="0" err="1" smtClean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webclient_gateway.py</a:t>
            </a:r>
            <a:endParaRPr lang="en-GB" sz="1200" dirty="0" smtClean="0">
              <a:solidFill>
                <a:srgbClr val="FFFFFF"/>
              </a:solidFill>
              <a:latin typeface="Consolas"/>
              <a:ea typeface="Open Sans"/>
              <a:cs typeface="Consolas"/>
              <a:sym typeface="Open Sans"/>
            </a:endParaRPr>
          </a:p>
          <a:p>
            <a:pPr lvl="0">
              <a:lnSpc>
                <a:spcPct val="150000"/>
              </a:lnSpc>
            </a:pPr>
            <a:r>
              <a:rPr lang="en-GB" sz="1200" dirty="0" smtClean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	lib</a:t>
            </a:r>
            <a:r>
              <a:rPr lang="en-GB" sz="1200" dirty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/python/</a:t>
            </a:r>
            <a:r>
              <a:rPr lang="en-GB" sz="1200" dirty="0" err="1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omero</a:t>
            </a:r>
            <a:r>
              <a:rPr lang="en-GB" sz="1200" dirty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/</a:t>
            </a:r>
            <a:r>
              <a:rPr lang="en-GB" sz="1200" dirty="0" err="1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util</a:t>
            </a:r>
            <a:r>
              <a:rPr lang="en-GB" sz="1200" dirty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/</a:t>
            </a:r>
            <a:r>
              <a:rPr lang="en-GB" sz="1200" dirty="0" err="1" smtClean="0">
                <a:solidFill>
                  <a:srgbClr val="FFFFFF"/>
                </a:solidFill>
                <a:latin typeface="Consolas"/>
                <a:ea typeface="Open Sans"/>
                <a:cs typeface="Consolas"/>
                <a:sym typeface="Open Sans"/>
              </a:rPr>
              <a:t>script_utils.py</a:t>
            </a:r>
            <a:endParaRPr lang="en-GB" sz="1200" dirty="0" smtClean="0">
              <a:solidFill>
                <a:srgbClr val="FFFFFF"/>
              </a:solidFill>
              <a:latin typeface="Consolas"/>
              <a:ea typeface="Open Sans"/>
              <a:cs typeface="Consolas"/>
              <a:sym typeface="Open Sans"/>
            </a:endParaRPr>
          </a:p>
          <a:p>
            <a:pPr lvl="0" rtl="0">
              <a:lnSpc>
                <a:spcPct val="150000"/>
              </a:lnSpc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   (often after writing the same things myself…)</a:t>
            </a:r>
          </a:p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No python client, just the whole server.</a:t>
            </a:r>
          </a:p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 lvl="0" rtl="0">
              <a:lnSpc>
                <a:spcPct val="150000"/>
              </a:lnSpc>
            </a:pPr>
            <a:endParaRPr lang="en-GB" sz="2400" dirty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9"/>
          <p:cNvSpPr txBox="1">
            <a:spLocks noGrp="1"/>
          </p:cNvSpPr>
          <p:nvPr>
            <p:ph type="ctrTitle"/>
          </p:nvPr>
        </p:nvSpPr>
        <p:spPr>
          <a:xfrm>
            <a:off x="685800" y="249500"/>
            <a:ext cx="7772400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OMERO seems useful to me as…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4" name="Shape 24"/>
          <p:cNvSpPr txBox="1"/>
          <p:nvPr/>
        </p:nvSpPr>
        <p:spPr>
          <a:xfrm>
            <a:off x="685675" y="1069488"/>
            <a:ext cx="8110746" cy="52938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Image repository: secure</a:t>
            </a: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, 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viewable, searchable 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 </a:t>
            </a:r>
          </a:p>
          <a:p>
            <a:pPr lvl="1">
              <a:lnSpc>
                <a:spcPct val="150000"/>
              </a:lnSpc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Collaborative work tool: sharing data, comments, tags</a:t>
            </a:r>
          </a:p>
          <a:p>
            <a:pPr lvl="0" rtl="0">
              <a:lnSpc>
                <a:spcPct val="150000"/>
              </a:lnSpc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 lvl="0" rtl="0">
              <a:lnSpc>
                <a:spcPct val="150000"/>
              </a:lnSpc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Batch processor: non-interactive jobs, simple interface</a:t>
            </a:r>
          </a:p>
        </p:txBody>
      </p:sp>
    </p:spTree>
    <p:extLst>
      <p:ext uri="{BB962C8B-B14F-4D97-AF65-F5344CB8AC3E}">
        <p14:creationId xmlns:p14="http://schemas.microsoft.com/office/powerpoint/2010/main" val="32884279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685675" y="1069488"/>
            <a:ext cx="8017166" cy="52938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Image repository: secure, viewable, 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searchable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 </a:t>
            </a:r>
          </a:p>
          <a:p>
            <a:pPr lvl="1">
              <a:lnSpc>
                <a:spcPct val="150000"/>
              </a:lnSpc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Collaborative work tool: sharing data, comments, 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tags</a:t>
            </a:r>
          </a:p>
          <a:p>
            <a:pPr lvl="0" rtl="0">
              <a:lnSpc>
                <a:spcPct val="150000"/>
              </a:lnSpc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 lvl="0" rtl="0">
              <a:lnSpc>
                <a:spcPct val="150000"/>
              </a:lnSpc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Batch processor: non-interactive jobs, simple interface</a:t>
            </a:r>
          </a:p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5" name="Shape 69"/>
          <p:cNvSpPr txBox="1">
            <a:spLocks noGrp="1"/>
          </p:cNvSpPr>
          <p:nvPr>
            <p:ph type="ctrTitle"/>
          </p:nvPr>
        </p:nvSpPr>
        <p:spPr>
          <a:xfrm>
            <a:off x="685800" y="249500"/>
            <a:ext cx="7772400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Wish list / questions 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579" y="1744131"/>
            <a:ext cx="7312523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1. Tidy the interface: find features in seconds, less clicks.</a:t>
            </a: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1. Share </a:t>
            </a:r>
            <a:r>
              <a:rPr lang="en-US" sz="2100" dirty="0">
                <a:solidFill>
                  <a:srgbClr val="00CC00"/>
                </a:solidFill>
                <a:latin typeface="Helvetica Neue"/>
                <a:cs typeface="Helvetica Neue"/>
              </a:rPr>
              <a:t>like </a:t>
            </a:r>
            <a:r>
              <a:rPr lang="en-US" sz="2100" dirty="0" err="1">
                <a:solidFill>
                  <a:srgbClr val="00CC00"/>
                </a:solidFill>
                <a:latin typeface="Helvetica Neue"/>
                <a:cs typeface="Helvetica Neue"/>
              </a:rPr>
              <a:t>Dropbox</a:t>
            </a:r>
            <a:r>
              <a:rPr lang="en-US" sz="2100" dirty="0">
                <a:solidFill>
                  <a:srgbClr val="00CC00"/>
                </a:solidFill>
                <a:latin typeface="Helvetica Neue"/>
                <a:cs typeface="Helvetica Neue"/>
              </a:rPr>
              <a:t>: </a:t>
            </a:r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*user* can search and add contacts </a:t>
            </a:r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1. Run </a:t>
            </a:r>
            <a:r>
              <a:rPr lang="en-US" sz="2100" dirty="0">
                <a:solidFill>
                  <a:srgbClr val="00CC00"/>
                </a:solidFill>
                <a:latin typeface="Helvetica Neue"/>
                <a:cs typeface="Helvetica Neue"/>
              </a:rPr>
              <a:t>processing jobs on a node other than the </a:t>
            </a:r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server (√?)</a:t>
            </a:r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9578" y="2142479"/>
            <a:ext cx="774031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2. Fix </a:t>
            </a:r>
            <a:r>
              <a:rPr lang="en-US" sz="2100" dirty="0">
                <a:solidFill>
                  <a:srgbClr val="00CC00"/>
                </a:solidFill>
                <a:latin typeface="Helvetica Neue"/>
                <a:cs typeface="Helvetica Neue"/>
              </a:rPr>
              <a:t>search: </a:t>
            </a:r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like </a:t>
            </a:r>
            <a:r>
              <a:rPr lang="en-US" sz="2100" dirty="0" err="1" smtClean="0">
                <a:solidFill>
                  <a:srgbClr val="00CC00"/>
                </a:solidFill>
                <a:latin typeface="Helvetica Neue"/>
                <a:cs typeface="Helvetica Neue"/>
              </a:rPr>
              <a:t>google</a:t>
            </a:r>
            <a:r>
              <a:rPr lang="en-US" sz="2100" dirty="0">
                <a:solidFill>
                  <a:srgbClr val="00CC00"/>
                </a:solidFill>
                <a:latin typeface="Helvetica Neue"/>
                <a:cs typeface="Helvetica Neue"/>
              </a:rPr>
              <a:t>,</a:t>
            </a:r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 </a:t>
            </a:r>
            <a:r>
              <a:rPr lang="en-US" sz="2100" dirty="0">
                <a:solidFill>
                  <a:srgbClr val="00CC00"/>
                </a:solidFill>
                <a:latin typeface="Helvetica Neue"/>
                <a:cs typeface="Helvetica Neue"/>
              </a:rPr>
              <a:t>search all </a:t>
            </a:r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(incl. filename</a:t>
            </a:r>
            <a:r>
              <a:rPr lang="en-US" sz="2100" dirty="0">
                <a:solidFill>
                  <a:srgbClr val="00CC00"/>
                </a:solidFill>
                <a:latin typeface="Helvetica Neue"/>
                <a:cs typeface="Helvetica Neue"/>
              </a:rPr>
              <a:t>, metadata).</a:t>
            </a: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2. Collaborative tagging (sets), comments (√), messages/inbox.</a:t>
            </a:r>
          </a:p>
          <a:p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2. Improve </a:t>
            </a:r>
            <a:r>
              <a:rPr lang="en-US" sz="2100" dirty="0">
                <a:solidFill>
                  <a:srgbClr val="00CC00"/>
                </a:solidFill>
                <a:latin typeface="Helvetica Neue"/>
                <a:cs typeface="Helvetica Neue"/>
              </a:rPr>
              <a:t>python API / docs: simpler, higher level</a:t>
            </a:r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.</a:t>
            </a:r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9579" y="2525614"/>
            <a:ext cx="6513757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CC00"/>
                </a:solidFill>
                <a:latin typeface="Helvetica Neue"/>
                <a:cs typeface="Helvetica Neue"/>
              </a:rPr>
              <a:t>7</a:t>
            </a:r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. Export projects / desktop sync / revision history (!)</a:t>
            </a:r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r>
              <a:rPr lang="en-US" sz="2100" dirty="0">
                <a:solidFill>
                  <a:srgbClr val="00CC00"/>
                </a:solidFill>
                <a:latin typeface="Helvetica Neue"/>
                <a:cs typeface="Helvetica Neue"/>
              </a:rPr>
              <a:t>3</a:t>
            </a:r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. More content: protocols, references, figures.</a:t>
            </a:r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endParaRPr lang="en-US" sz="2100" dirty="0" smtClean="0">
              <a:solidFill>
                <a:srgbClr val="00CC00"/>
              </a:solidFill>
              <a:latin typeface="Helvetica Neue"/>
              <a:cs typeface="Helvetica Neue"/>
            </a:endParaRPr>
          </a:p>
          <a:p>
            <a:r>
              <a:rPr lang="en-US" sz="2100" dirty="0" smtClean="0">
                <a:solidFill>
                  <a:srgbClr val="00CC00"/>
                </a:solidFill>
                <a:latin typeface="Helvetica Neue"/>
                <a:cs typeface="Helvetica Neue"/>
              </a:rPr>
              <a:t>3. Queue management functionality, job status.</a:t>
            </a:r>
            <a:endParaRPr lang="en-US" sz="2100" dirty="0">
              <a:solidFill>
                <a:srgbClr val="00CC00"/>
              </a:solidFill>
              <a:latin typeface="Helvetica Neue"/>
              <a:cs typeface="Helvetica Neue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213684" y="3676317"/>
            <a:ext cx="2286000" cy="197852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78654" y="5668211"/>
            <a:ext cx="20810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now, we will try to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achieve this by setting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 research groups 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Public group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7612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685675" y="1192100"/>
            <a:ext cx="8017167" cy="49391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Let the web app &amp; insight diverge: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	- </a:t>
            </a: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web for collaborative, admin, 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job management</a:t>
            </a: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	- insight </a:t>
            </a: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for 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Desktop integration 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(e.g. IJ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), sync?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Fiji update site?</a:t>
            </a:r>
          </a:p>
          <a:p>
            <a:pPr>
              <a:lnSpc>
                <a:spcPct val="150000"/>
              </a:lnSpc>
            </a:pPr>
            <a:endParaRPr lang="en-GB" sz="2400" dirty="0" smtClean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5" name="Shape 69"/>
          <p:cNvSpPr txBox="1">
            <a:spLocks noGrp="1"/>
          </p:cNvSpPr>
          <p:nvPr>
            <p:ph type="ctrTitle"/>
          </p:nvPr>
        </p:nvSpPr>
        <p:spPr>
          <a:xfrm>
            <a:off x="685800" y="249500"/>
            <a:ext cx="7772400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Finally,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685675" y="4185152"/>
            <a:ext cx="7772400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304800" algn="ctr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 algn="ctr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 algn="ctr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 algn="ctr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 algn="ctr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 algn="ctr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 algn="ctr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Questions?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7970849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eth_FOBI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23"/>
          <a:stretch/>
        </p:blipFill>
        <p:spPr>
          <a:xfrm>
            <a:off x="0" y="0"/>
            <a:ext cx="9173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0998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n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681"/>
          <a:stretch/>
        </p:blipFill>
        <p:spPr>
          <a:xfrm>
            <a:off x="0" y="-1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5217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249500"/>
            <a:ext cx="7772400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GB" sz="3000" dirty="0" err="1" smtClean="0">
                <a:latin typeface="Helvetica Neue"/>
                <a:ea typeface="Open Sans"/>
                <a:cs typeface="Helvetica Neue"/>
                <a:sym typeface="Open Sans"/>
              </a:rPr>
              <a:t>ImageJ</a:t>
            </a: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: e.g. 3D Quantification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630825" y="1176986"/>
            <a:ext cx="7827375" cy="19913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r>
              <a:rPr lang="en-GB" sz="2400" dirty="0" err="1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ImageJ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and </a:t>
            </a:r>
            <a:r>
              <a:rPr lang="en-GB" sz="2400" dirty="0" err="1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ImageJ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scripts are very versatile</a:t>
            </a:r>
          </a:p>
          <a:p>
            <a:pPr marL="342900" lvl="0" indent="-342900" rtl="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Typical example of </a:t>
            </a:r>
            <a:r>
              <a:rPr lang="en-GB" sz="2400" dirty="0" err="1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ImageJ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macros I write: quantify intensity in a 3D region defined by a marker channel</a:t>
            </a:r>
            <a:endParaRPr lang="en-GB" sz="2400" dirty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  <p:pic>
        <p:nvPicPr>
          <p:cNvPr id="4" name="Shape 51"/>
          <p:cNvPicPr preferRelativeResize="0"/>
          <p:nvPr/>
        </p:nvPicPr>
        <p:blipFill rotWithShape="1">
          <a:blip r:embed="rId3"/>
          <a:srcRect b="1610"/>
          <a:stretch/>
        </p:blipFill>
        <p:spPr>
          <a:xfrm>
            <a:off x="645696" y="3940870"/>
            <a:ext cx="4908848" cy="220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877430" y="3767078"/>
            <a:ext cx="2713791" cy="5095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7430" y="5825826"/>
            <a:ext cx="2713791" cy="5095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iji_screeni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" y="3183531"/>
            <a:ext cx="4745789" cy="583547"/>
          </a:xfrm>
          <a:prstGeom prst="rect">
            <a:avLst/>
          </a:prstGeom>
        </p:spPr>
      </p:pic>
      <p:pic>
        <p:nvPicPr>
          <p:cNvPr id="5" name="Picture 4" descr="IJ_macro_writ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13" y="3275263"/>
            <a:ext cx="2694986" cy="28735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40631" y="249500"/>
            <a:ext cx="8609263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buNone/>
            </a:pP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Studying Cell Polarity: MATLAB Tracker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630825" y="5546584"/>
            <a:ext cx="7941161" cy="7596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(MATLAB for interactive data analysis, prototyping) </a:t>
            </a:r>
            <a:endParaRPr lang="en-GB" sz="2400" dirty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  <p:pic>
        <p:nvPicPr>
          <p:cNvPr id="7" name="Picture 6" descr="MATLAB_screen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67" y="2104189"/>
            <a:ext cx="4817492" cy="3189706"/>
          </a:xfrm>
          <a:prstGeom prst="rect">
            <a:avLst/>
          </a:prstGeom>
        </p:spPr>
      </p:pic>
      <p:sp>
        <p:nvSpPr>
          <p:cNvPr id="5" name="Shape 58"/>
          <p:cNvSpPr txBox="1"/>
          <p:nvPr/>
        </p:nvSpPr>
        <p:spPr>
          <a:xfrm>
            <a:off x="783225" y="1344500"/>
            <a:ext cx="7941161" cy="7596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1. MATLAB tracking tool for growing MT +ends (EB1)</a:t>
            </a:r>
            <a:endParaRPr lang="en-GB" sz="2400" dirty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7075217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40631" y="249500"/>
            <a:ext cx="8609263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buNone/>
            </a:pP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Studying Cell Polarity: MATLAB Tracker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630825" y="1192100"/>
            <a:ext cx="7941161" cy="7596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1. MATLAB tracking tool for growing MT +ends (EB1)</a:t>
            </a:r>
            <a:endParaRPr lang="en-GB" sz="2400" dirty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  <p:pic>
        <p:nvPicPr>
          <p:cNvPr id="6" name="Picture 5" descr="trackingSt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5" y="2536659"/>
            <a:ext cx="7860632" cy="27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24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40631" y="249500"/>
            <a:ext cx="8609263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buNone/>
            </a:pP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Studying Cell Polarity: directionality stats 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630825" y="1192100"/>
            <a:ext cx="7941161" cy="94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</a:pP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2. “</a:t>
            </a:r>
            <a:r>
              <a:rPr lang="en-GB" sz="2400" dirty="0" err="1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ParticleStats</a:t>
            </a:r>
            <a:r>
              <a:rPr lang="en-GB" sz="2400" dirty="0" smtClean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” extended to summarise directionality </a:t>
            </a:r>
            <a:endParaRPr lang="en-GB" sz="2400" dirty="0">
              <a:solidFill>
                <a:srgbClr val="FFFFFF"/>
              </a:solidFill>
              <a:latin typeface="Helvetica Neue"/>
              <a:ea typeface="Open Sans"/>
              <a:cs typeface="Helvetica Neue"/>
              <a:sym typeface="Open Sans"/>
            </a:endParaRPr>
          </a:p>
        </p:txBody>
      </p:sp>
      <p:pic>
        <p:nvPicPr>
          <p:cNvPr id="2" name="Picture 1" descr="EB1model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10" y="2134700"/>
            <a:ext cx="3054612" cy="3315370"/>
          </a:xfrm>
          <a:prstGeom prst="rect">
            <a:avLst/>
          </a:prstGeom>
        </p:spPr>
      </p:pic>
      <p:pic>
        <p:nvPicPr>
          <p:cNvPr id="3" name="Picture 2" descr="MT_Stau_Rose_Simp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43" y="2134700"/>
            <a:ext cx="3243918" cy="3315370"/>
          </a:xfrm>
          <a:prstGeom prst="rect">
            <a:avLst/>
          </a:prstGeom>
        </p:spPr>
      </p:pic>
      <p:pic>
        <p:nvPicPr>
          <p:cNvPr id="7" name="Picture 6" descr="pstat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0" y="2134701"/>
            <a:ext cx="1848708" cy="3315370"/>
          </a:xfrm>
          <a:prstGeom prst="rect">
            <a:avLst/>
          </a:prstGeom>
        </p:spPr>
      </p:pic>
      <p:sp>
        <p:nvSpPr>
          <p:cNvPr id="13" name="Shape 58"/>
          <p:cNvSpPr txBox="1"/>
          <p:nvPr/>
        </p:nvSpPr>
        <p:spPr>
          <a:xfrm>
            <a:off x="366030" y="5662500"/>
            <a:ext cx="8430392" cy="94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12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Parton RM, Hamilton RS, Ball G, Yang L, Cullen CF, Lu W, </a:t>
            </a:r>
            <a:r>
              <a:rPr lang="en-GB" sz="12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Ohkura</a:t>
            </a:r>
            <a:r>
              <a:rPr lang="en-GB" sz="12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H, Davis I. A PAR-1-ependent orientation gradient of dynamic microtubules directs posterior cargo transport in the Drosophila oocyte. </a:t>
            </a:r>
            <a:r>
              <a:rPr lang="en-GB" sz="1200" b="1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JCB</a:t>
            </a:r>
            <a:r>
              <a:rPr lang="en-GB" sz="12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2011; 194(1):121-135.</a:t>
            </a:r>
          </a:p>
        </p:txBody>
      </p:sp>
    </p:spTree>
    <p:extLst>
      <p:ext uri="{BB962C8B-B14F-4D97-AF65-F5344CB8AC3E}">
        <p14:creationId xmlns:p14="http://schemas.microsoft.com/office/powerpoint/2010/main" val="224729046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2536" y="1449146"/>
            <a:ext cx="7658090" cy="4568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303220"/>
            <a:ext cx="7772400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GB" sz="3000" dirty="0" err="1" smtClean="0">
                <a:latin typeface="Helvetica Neue"/>
                <a:ea typeface="Open Sans"/>
                <a:cs typeface="Helvetica Neue"/>
                <a:sym typeface="Open Sans"/>
              </a:rPr>
              <a:t>MicrobeTracker</a:t>
            </a: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 Extensions </a:t>
            </a:r>
            <a:b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</a:b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to Study DNA DSB Repair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pic>
        <p:nvPicPr>
          <p:cNvPr id="5" name="Picture 4" descr="DSe-RecA-schemat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06" y="1449145"/>
            <a:ext cx="5956712" cy="1611607"/>
          </a:xfrm>
          <a:prstGeom prst="rect">
            <a:avLst/>
          </a:prstGeom>
        </p:spPr>
      </p:pic>
      <p:pic>
        <p:nvPicPr>
          <p:cNvPr id="6" name="Picture 5" descr="Lesterlin_Nature_Fig1_dotplo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69" y="3122351"/>
            <a:ext cx="3012467" cy="2895193"/>
          </a:xfrm>
          <a:prstGeom prst="rect">
            <a:avLst/>
          </a:prstGeom>
        </p:spPr>
      </p:pic>
      <p:pic>
        <p:nvPicPr>
          <p:cNvPr id="7" name="Picture 6" descr="Lesterlin_Nature_Fig1_histogr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173" y="4566110"/>
            <a:ext cx="1359981" cy="1359981"/>
          </a:xfrm>
          <a:prstGeom prst="rect">
            <a:avLst/>
          </a:prstGeom>
        </p:spPr>
      </p:pic>
      <p:pic>
        <p:nvPicPr>
          <p:cNvPr id="9" name="Picture 8" descr="MicrobeTrackerSuit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4" y="3261903"/>
            <a:ext cx="2473475" cy="271912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12536" y="3202559"/>
            <a:ext cx="2766463" cy="1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78998" y="3202559"/>
            <a:ext cx="0" cy="2814985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hape 58"/>
          <p:cNvSpPr txBox="1"/>
          <p:nvPr/>
        </p:nvSpPr>
        <p:spPr>
          <a:xfrm>
            <a:off x="630825" y="5994400"/>
            <a:ext cx="7941161" cy="5973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12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Lesterlin</a:t>
            </a:r>
            <a:r>
              <a:rPr lang="en-GB" sz="12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C, Ball G, </a:t>
            </a:r>
            <a:r>
              <a:rPr lang="en-GB" sz="12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Schermelleh</a:t>
            </a:r>
            <a:r>
              <a:rPr lang="en-GB" sz="12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L, </a:t>
            </a:r>
            <a:r>
              <a:rPr lang="en-GB" sz="12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Sherratt</a:t>
            </a:r>
            <a:r>
              <a:rPr lang="en-GB" sz="12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DJ. </a:t>
            </a:r>
            <a:r>
              <a:rPr lang="en-GB" sz="12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RecA</a:t>
            </a:r>
            <a:r>
              <a:rPr lang="en-GB" sz="12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bundles mediate homology pairing between distant sisters during DNA break repair. </a:t>
            </a:r>
            <a:r>
              <a:rPr lang="en-GB" sz="1200" b="1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Nature</a:t>
            </a:r>
            <a:r>
              <a:rPr lang="en-GB" sz="12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 (2013) </a:t>
            </a:r>
            <a:r>
              <a:rPr lang="en-GB" sz="1200" dirty="0" err="1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doi</a:t>
            </a:r>
            <a:r>
              <a:rPr lang="en-GB" sz="1200" dirty="0">
                <a:solidFill>
                  <a:srgbClr val="FFFFFF"/>
                </a:solidFill>
                <a:latin typeface="Helvetica Neue"/>
                <a:ea typeface="Open Sans"/>
                <a:cs typeface="Helvetica Neue"/>
                <a:sym typeface="Open Sans"/>
              </a:rPr>
              <a:t>: 10.1038/nature12868.</a:t>
            </a:r>
          </a:p>
        </p:txBody>
      </p:sp>
    </p:spTree>
    <p:extLst>
      <p:ext uri="{BB962C8B-B14F-4D97-AF65-F5344CB8AC3E}">
        <p14:creationId xmlns:p14="http://schemas.microsoft.com/office/powerpoint/2010/main" val="28453307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3"/>
          <p:cNvSpPr txBox="1">
            <a:spLocks noGrp="1"/>
          </p:cNvSpPr>
          <p:nvPr>
            <p:ph type="ctrTitle"/>
          </p:nvPr>
        </p:nvSpPr>
        <p:spPr>
          <a:xfrm>
            <a:off x="685800" y="249500"/>
            <a:ext cx="7772400" cy="94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GB" sz="3000" dirty="0" smtClean="0">
                <a:latin typeface="Helvetica Neue"/>
                <a:ea typeface="Open Sans"/>
                <a:cs typeface="Helvetica Neue"/>
                <a:sym typeface="Open Sans"/>
              </a:rPr>
              <a:t>OMERO Scripts for Batch Processing</a:t>
            </a:r>
            <a:endParaRPr lang="en-GB" sz="3000" dirty="0">
              <a:latin typeface="Helvetica Neue"/>
              <a:ea typeface="Open Sans"/>
              <a:cs typeface="Helvetica Neue"/>
              <a:sym typeface="Open Sans"/>
            </a:endParaRPr>
          </a:p>
        </p:txBody>
      </p:sp>
      <p:pic>
        <p:nvPicPr>
          <p:cNvPr id="3" name="Picture 2" descr="OMEROdenois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5" y="1407695"/>
            <a:ext cx="8047789" cy="43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982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14403</TotalTime>
  <Words>537</Words>
  <Application>Microsoft Macintosh PowerPoint</Application>
  <PresentationFormat>On-screen Show (4:3)</PresentationFormat>
  <Paragraphs>95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simple-dark</vt:lpstr>
      <vt:lpstr>Graeme Ball Dundee Microscopy Image Analyst</vt:lpstr>
      <vt:lpstr>PowerPoint Presentation</vt:lpstr>
      <vt:lpstr>PowerPoint Presentation</vt:lpstr>
      <vt:lpstr>ImageJ: e.g. 3D Quantification</vt:lpstr>
      <vt:lpstr>Studying Cell Polarity: MATLAB Tracker</vt:lpstr>
      <vt:lpstr>Studying Cell Polarity: MATLAB Tracker</vt:lpstr>
      <vt:lpstr>Studying Cell Polarity: directionality stats </vt:lpstr>
      <vt:lpstr>MicrobeTracker Extensions  to Study DNA DSB Repair</vt:lpstr>
      <vt:lpstr>OMERO Scripts for Batch Processing</vt:lpstr>
      <vt:lpstr>SIMcheck ImageJ Plugin Suite for SIM Data</vt:lpstr>
      <vt:lpstr>Have Set up Analysis Suite &amp; Web / Booking</vt:lpstr>
      <vt:lpstr>Plan for Image Analysis Support</vt:lpstr>
      <vt:lpstr>Working with python API: Feedback</vt:lpstr>
      <vt:lpstr>OMERO seems useful to me as…</vt:lpstr>
      <vt:lpstr>Wish list / questions </vt:lpstr>
      <vt:lpstr>Finally,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cp:lastModifiedBy>GB</cp:lastModifiedBy>
  <cp:revision>91</cp:revision>
  <dcterms:modified xsi:type="dcterms:W3CDTF">2014-03-20T13:48:58Z</dcterms:modified>
</cp:coreProperties>
</file>