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2"/>
  </p:notesMasterIdLst>
  <p:handoutMasterIdLst>
    <p:handoutMasterId r:id="rId33"/>
  </p:handoutMasterIdLst>
  <p:sldIdLst>
    <p:sldId id="399" r:id="rId2"/>
    <p:sldId id="259" r:id="rId3"/>
    <p:sldId id="527" r:id="rId4"/>
    <p:sldId id="504" r:id="rId5"/>
    <p:sldId id="510" r:id="rId6"/>
    <p:sldId id="521" r:id="rId7"/>
    <p:sldId id="511" r:id="rId8"/>
    <p:sldId id="522" r:id="rId9"/>
    <p:sldId id="524" r:id="rId10"/>
    <p:sldId id="505" r:id="rId11"/>
    <p:sldId id="506" r:id="rId12"/>
    <p:sldId id="507" r:id="rId13"/>
    <p:sldId id="508" r:id="rId14"/>
    <p:sldId id="509" r:id="rId15"/>
    <p:sldId id="528" r:id="rId16"/>
    <p:sldId id="512" r:id="rId17"/>
    <p:sldId id="513" r:id="rId18"/>
    <p:sldId id="514" r:id="rId19"/>
    <p:sldId id="520" r:id="rId20"/>
    <p:sldId id="529" r:id="rId21"/>
    <p:sldId id="526" r:id="rId22"/>
    <p:sldId id="515" r:id="rId23"/>
    <p:sldId id="516" r:id="rId24"/>
    <p:sldId id="517" r:id="rId25"/>
    <p:sldId id="518" r:id="rId26"/>
    <p:sldId id="519" r:id="rId27"/>
    <p:sldId id="523" r:id="rId28"/>
    <p:sldId id="525" r:id="rId29"/>
    <p:sldId id="473" r:id="rId30"/>
    <p:sldId id="47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aji Ramalingam"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475"/>
    <a:srgbClr val="0E2264"/>
    <a:srgbClr val="95AFAC"/>
    <a:srgbClr val="F0F4F8"/>
    <a:srgbClr val="1377C5"/>
    <a:srgbClr val="0E7655"/>
    <a:srgbClr val="D8082C"/>
    <a:srgbClr val="133476"/>
    <a:srgbClr val="A40101"/>
    <a:srgbClr val="F3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autoAdjust="0"/>
    <p:restoredTop sz="95833" autoAdjust="0"/>
  </p:normalViewPr>
  <p:slideViewPr>
    <p:cSldViewPr snapToGrid="0" snapToObjects="1">
      <p:cViewPr>
        <p:scale>
          <a:sx n="164" d="100"/>
          <a:sy n="164" d="100"/>
        </p:scale>
        <p:origin x="1976" y="-1160"/>
      </p:cViewPr>
      <p:guideLst>
        <p:guide orient="horz" pos="2160"/>
        <p:guide pos="2880"/>
      </p:guideLst>
    </p:cSldViewPr>
  </p:slideViewPr>
  <p:outlineViewPr>
    <p:cViewPr>
      <p:scale>
        <a:sx n="33" d="100"/>
        <a:sy n="33" d="100"/>
      </p:scale>
      <p:origin x="0" y="2232"/>
    </p:cViewPr>
  </p:outlineViewPr>
  <p:notesTextViewPr>
    <p:cViewPr>
      <p:scale>
        <a:sx n="100" d="100"/>
        <a:sy n="100" d="100"/>
      </p:scale>
      <p:origin x="0" y="0"/>
    </p:cViewPr>
  </p:notesTextViewPr>
  <p:sorterViewPr>
    <p:cViewPr>
      <p:scale>
        <a:sx n="199" d="100"/>
        <a:sy n="199" d="100"/>
      </p:scale>
      <p:origin x="0" y="0"/>
    </p:cViewPr>
  </p:sorterViewPr>
  <p:notesViewPr>
    <p:cSldViewPr snapToGrid="0" snapToObjects="1">
      <p:cViewPr varScale="1">
        <p:scale>
          <a:sx n="81" d="100"/>
          <a:sy n="81" d="100"/>
        </p:scale>
        <p:origin x="-39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16T09:39:59.53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F1689D-71B3-494D-82CB-C18432FFF0EC}" type="datetimeFigureOut">
              <a:rPr lang="en-US" smtClean="0">
                <a:latin typeface="Open Sans"/>
              </a:rPr>
              <a:pPr/>
              <a:t>10/30/17</a:t>
            </a:fld>
            <a:endParaRPr lang="en-US" dirty="0">
              <a:latin typeface="Open San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2749E1-6AC0-784B-B2CB-C22218382830}" type="slidenum">
              <a:rPr lang="en-US" smtClean="0">
                <a:latin typeface="Open Sans"/>
              </a:rPr>
              <a:pPr/>
              <a:t>‹#›</a:t>
            </a:fld>
            <a:endParaRPr lang="en-US" dirty="0">
              <a:latin typeface="Open Sans"/>
            </a:endParaRPr>
          </a:p>
        </p:txBody>
      </p:sp>
    </p:spTree>
    <p:extLst>
      <p:ext uri="{BB962C8B-B14F-4D97-AF65-F5344CB8AC3E}">
        <p14:creationId xmlns:p14="http://schemas.microsoft.com/office/powerpoint/2010/main" val="2759342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a:defRPr>
            </a:lvl1pPr>
          </a:lstStyle>
          <a:p>
            <a:fld id="{9C3872EF-E1DF-974D-9F19-0224619B5E91}" type="datetimeFigureOut">
              <a:rPr lang="en-US" smtClean="0"/>
              <a:pPr/>
              <a:t>10/30/17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a:defRPr>
            </a:lvl1pPr>
          </a:lstStyle>
          <a:p>
            <a:fld id="{E1608BA4-66E1-904F-A445-BC1AC8A59436}" type="slidenum">
              <a:rPr lang="en-US" smtClean="0"/>
              <a:pPr/>
              <a:t>‹#›</a:t>
            </a:fld>
            <a:endParaRPr lang="en-US" dirty="0"/>
          </a:p>
        </p:txBody>
      </p:sp>
    </p:spTree>
    <p:extLst>
      <p:ext uri="{BB962C8B-B14F-4D97-AF65-F5344CB8AC3E}">
        <p14:creationId xmlns:p14="http://schemas.microsoft.com/office/powerpoint/2010/main" val="3288865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Open Sans"/>
        <a:ea typeface="+mn-ea"/>
        <a:cs typeface="+mn-cs"/>
      </a:defRPr>
    </a:lvl1pPr>
    <a:lvl2pPr marL="457200" algn="l" defTabSz="457200" rtl="0" eaLnBrk="1" latinLnBrk="0" hangingPunct="1">
      <a:defRPr sz="1200" kern="1200">
        <a:solidFill>
          <a:schemeClr val="tx1"/>
        </a:solidFill>
        <a:latin typeface="Open Sans"/>
        <a:ea typeface="+mn-ea"/>
        <a:cs typeface="+mn-cs"/>
      </a:defRPr>
    </a:lvl2pPr>
    <a:lvl3pPr marL="914400" algn="l" defTabSz="457200" rtl="0" eaLnBrk="1" latinLnBrk="0" hangingPunct="1">
      <a:defRPr sz="1200" kern="1200">
        <a:solidFill>
          <a:schemeClr val="tx1"/>
        </a:solidFill>
        <a:latin typeface="Open Sans"/>
        <a:ea typeface="+mn-ea"/>
        <a:cs typeface="+mn-cs"/>
      </a:defRPr>
    </a:lvl3pPr>
    <a:lvl4pPr marL="1371600" algn="l" defTabSz="457200" rtl="0" eaLnBrk="1" latinLnBrk="0" hangingPunct="1">
      <a:defRPr sz="1200" kern="1200">
        <a:solidFill>
          <a:schemeClr val="tx1"/>
        </a:solidFill>
        <a:latin typeface="Open Sans"/>
        <a:ea typeface="+mn-ea"/>
        <a:cs typeface="+mn-cs"/>
      </a:defRPr>
    </a:lvl4pPr>
    <a:lvl5pPr marL="1828800" algn="l" defTabSz="457200" rtl="0" eaLnBrk="1" latinLnBrk="0" hangingPunct="1">
      <a:defRPr sz="1200" kern="1200">
        <a:solidFill>
          <a:schemeClr val="tx1"/>
        </a:solidFill>
        <a:latin typeface="Open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Open Sans"/>
                <a:ea typeface="+mn-ea"/>
                <a:cs typeface="+mn-cs"/>
              </a:rPr>
              <a:t>Hello, I am Balaji Ramalingam. Am part of the Open Microscopy Environment Team.</a:t>
            </a:r>
          </a:p>
          <a:p>
            <a:r>
              <a:rPr lang="en-US" sz="1200" kern="1200" dirty="0" smtClean="0">
                <a:solidFill>
                  <a:schemeClr val="tx1"/>
                </a:solidFill>
                <a:latin typeface="Open Sans"/>
                <a:ea typeface="+mn-ea"/>
                <a:cs typeface="+mn-cs"/>
              </a:rPr>
              <a:t>The OME project is an International Open Source software consortium.</a:t>
            </a:r>
            <a:r>
              <a:rPr lang="en-US" sz="1200" kern="1200" baseline="0" dirty="0" smtClean="0">
                <a:solidFill>
                  <a:schemeClr val="tx1"/>
                </a:solidFill>
                <a:latin typeface="Open Sans"/>
                <a:ea typeface="+mn-ea"/>
                <a:cs typeface="+mn-cs"/>
              </a:rPr>
              <a:t> It is </a:t>
            </a:r>
            <a:r>
              <a:rPr lang="en-US" sz="1200" kern="1200" dirty="0" smtClean="0">
                <a:solidFill>
                  <a:schemeClr val="tx1"/>
                </a:solidFill>
                <a:latin typeface="Open Sans"/>
                <a:ea typeface="+mn-ea"/>
                <a:cs typeface="+mn-cs"/>
              </a:rPr>
              <a:t>run out of </a:t>
            </a:r>
            <a:r>
              <a:rPr lang="en-US" sz="1200" kern="1200" dirty="0" err="1" smtClean="0">
                <a:solidFill>
                  <a:schemeClr val="tx1"/>
                </a:solidFill>
                <a:latin typeface="Open Sans"/>
                <a:ea typeface="+mn-ea"/>
                <a:cs typeface="+mn-cs"/>
              </a:rPr>
              <a:t>Prof.Jason</a:t>
            </a:r>
            <a:r>
              <a:rPr lang="en-US" sz="1200" kern="1200" dirty="0" smtClean="0">
                <a:solidFill>
                  <a:schemeClr val="tx1"/>
                </a:solidFill>
                <a:latin typeface="Open Sans"/>
                <a:ea typeface="+mn-ea"/>
                <a:cs typeface="+mn-cs"/>
              </a:rPr>
              <a:t> </a:t>
            </a:r>
            <a:r>
              <a:rPr lang="en-US" sz="1200" kern="1200" dirty="0" err="1" smtClean="0">
                <a:solidFill>
                  <a:schemeClr val="tx1"/>
                </a:solidFill>
                <a:latin typeface="Open Sans"/>
                <a:ea typeface="+mn-ea"/>
                <a:cs typeface="+mn-cs"/>
              </a:rPr>
              <a:t>Swedlow’s</a:t>
            </a:r>
            <a:r>
              <a:rPr lang="en-US" sz="1200" kern="1200" dirty="0" smtClean="0">
                <a:solidFill>
                  <a:schemeClr val="tx1"/>
                </a:solidFill>
                <a:latin typeface="Open Sans"/>
                <a:ea typeface="+mn-ea"/>
                <a:cs typeface="+mn-cs"/>
              </a:rPr>
              <a:t> Lab in the School of Life Sciences at the University of Dundee.</a:t>
            </a:r>
          </a:p>
          <a:p>
            <a:r>
              <a:rPr lang="en-US" sz="1200" kern="1200" dirty="0" smtClean="0">
                <a:solidFill>
                  <a:schemeClr val="tx1"/>
                </a:solidFill>
                <a:latin typeface="Open Sans"/>
                <a:ea typeface="+mn-ea"/>
                <a:cs typeface="+mn-cs"/>
              </a:rPr>
              <a:t>And</a:t>
            </a:r>
            <a:r>
              <a:rPr lang="en-US" sz="1200" kern="1200" baseline="0" dirty="0" smtClean="0">
                <a:solidFill>
                  <a:schemeClr val="tx1"/>
                </a:solidFill>
                <a:latin typeface="Open Sans"/>
                <a:ea typeface="+mn-ea"/>
                <a:cs typeface="+mn-cs"/>
              </a:rPr>
              <a:t> I will be talking about : The Biological Image Data Analysis with OMERO</a:t>
            </a:r>
            <a:endParaRPr lang="en-US" sz="1200" kern="1200" dirty="0" smtClean="0">
              <a:solidFill>
                <a:schemeClr val="tx1"/>
              </a:solidFill>
              <a:latin typeface="Open Sans"/>
              <a:ea typeface="+mn-ea"/>
              <a:cs typeface="+mn-cs"/>
            </a:endParaRPr>
          </a:p>
        </p:txBody>
      </p:sp>
      <p:sp>
        <p:nvSpPr>
          <p:cNvPr id="4" name="Slide Number Placeholder 3"/>
          <p:cNvSpPr>
            <a:spLocks noGrp="1"/>
          </p:cNvSpPr>
          <p:nvPr>
            <p:ph type="sldNum" sz="quarter" idx="10"/>
          </p:nvPr>
        </p:nvSpPr>
        <p:spPr/>
        <p:txBody>
          <a:bodyPr/>
          <a:lstStyle/>
          <a:p>
            <a:fld id="{E1608BA4-66E1-904F-A445-BC1AC8A59436}" type="slidenum">
              <a:rPr lang="en-US" smtClean="0"/>
              <a:pPr/>
              <a:t>0</a:t>
            </a:fld>
            <a:endParaRPr lang="en-US" dirty="0"/>
          </a:p>
        </p:txBody>
      </p:sp>
    </p:spTree>
    <p:extLst>
      <p:ext uri="{BB962C8B-B14F-4D97-AF65-F5344CB8AC3E}">
        <p14:creationId xmlns:p14="http://schemas.microsoft.com/office/powerpoint/2010/main" val="92225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Open Sans"/>
                <a:ea typeface="+mn-ea"/>
                <a:cs typeface="+mn-cs"/>
              </a:rPr>
              <a:t>During</a:t>
            </a:r>
            <a:r>
              <a:rPr lang="en-US" sz="1200" kern="1200" baseline="0" dirty="0" smtClean="0">
                <a:solidFill>
                  <a:schemeClr val="tx1"/>
                </a:solidFill>
                <a:latin typeface="Open Sans"/>
                <a:ea typeface="+mn-ea"/>
                <a:cs typeface="+mn-cs"/>
              </a:rPr>
              <a:t> the course of this talk</a:t>
            </a:r>
            <a:r>
              <a:rPr lang="en-US" sz="1200" kern="1200" dirty="0" smtClean="0">
                <a:solidFill>
                  <a:schemeClr val="tx1"/>
                </a:solidFill>
                <a:latin typeface="Open Sans"/>
                <a:ea typeface="+mn-ea"/>
                <a:cs typeface="+mn-cs"/>
              </a:rPr>
              <a:t>, I would like t</a:t>
            </a:r>
            <a:r>
              <a:rPr lang="en-US" sz="1200" kern="1200" baseline="0" dirty="0" smtClean="0">
                <a:solidFill>
                  <a:schemeClr val="tx1"/>
                </a:solidFill>
                <a:latin typeface="Open Sans"/>
                <a:ea typeface="+mn-ea"/>
                <a:cs typeface="+mn-cs"/>
              </a:rPr>
              <a:t>o start by introducing the concept of “Life cycle of Data in Life Sciences”, and then introduce OMERO (as a software application) and highlight its role in the data life cycle. And then I will concentrate on one aspect of OMERO alone, which would be : Biological Image data analysis with OMERO.</a:t>
            </a:r>
          </a:p>
          <a:p>
            <a:endParaRPr lang="en-US" sz="1200" kern="1200" dirty="0" smtClean="0">
              <a:solidFill>
                <a:schemeClr val="tx1"/>
              </a:solidFill>
              <a:latin typeface="Open Sans"/>
              <a:ea typeface="+mn-ea"/>
              <a:cs typeface="+mn-cs"/>
            </a:endParaRPr>
          </a:p>
          <a:p>
            <a:r>
              <a:rPr lang="en-US" sz="1200" kern="1200" dirty="0" smtClean="0">
                <a:solidFill>
                  <a:schemeClr val="tx1"/>
                </a:solidFill>
                <a:latin typeface="Open Sans"/>
                <a:ea typeface="+mn-ea"/>
                <a:cs typeface="+mn-cs"/>
              </a:rPr>
              <a:t>----- Meeting Notes (17/09/2015 11:19) -----</a:t>
            </a:r>
          </a:p>
          <a:p>
            <a:r>
              <a:rPr lang="en-US" sz="1200" kern="1200" dirty="0" smtClean="0">
                <a:solidFill>
                  <a:schemeClr val="tx1"/>
                </a:solidFill>
                <a:latin typeface="Open Sans"/>
                <a:ea typeface="+mn-ea"/>
                <a:cs typeface="+mn-cs"/>
              </a:rPr>
              <a:t>Analysis with omero instead of extending omero.!</a:t>
            </a:r>
          </a:p>
        </p:txBody>
      </p:sp>
      <p:sp>
        <p:nvSpPr>
          <p:cNvPr id="4" name="Slide Number Placeholder 3"/>
          <p:cNvSpPr>
            <a:spLocks noGrp="1"/>
          </p:cNvSpPr>
          <p:nvPr>
            <p:ph type="sldNum" sz="quarter" idx="10"/>
          </p:nvPr>
        </p:nvSpPr>
        <p:spPr/>
        <p:txBody>
          <a:bodyPr/>
          <a:lstStyle/>
          <a:p>
            <a:fld id="{E1608BA4-66E1-904F-A445-BC1AC8A59436}" type="slidenum">
              <a:rPr lang="en-US" smtClean="0"/>
              <a:pPr/>
              <a:t>1</a:t>
            </a:fld>
            <a:endParaRPr lang="en-US" dirty="0"/>
          </a:p>
        </p:txBody>
      </p:sp>
    </p:spTree>
    <p:extLst>
      <p:ext uri="{BB962C8B-B14F-4D97-AF65-F5344CB8AC3E}">
        <p14:creationId xmlns:p14="http://schemas.microsoft.com/office/powerpoint/2010/main" val="95139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25</a:t>
            </a:fld>
            <a:endParaRPr lang="en-US" dirty="0"/>
          </a:p>
        </p:txBody>
      </p:sp>
    </p:spTree>
    <p:extLst>
      <p:ext uri="{BB962C8B-B14F-4D97-AF65-F5344CB8AC3E}">
        <p14:creationId xmlns:p14="http://schemas.microsoft.com/office/powerpoint/2010/main" val="74414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as always a big thank you to our funders.</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pPr/>
              <a:t>28</a:t>
            </a:fld>
            <a:endParaRPr lang="en-US" dirty="0"/>
          </a:p>
        </p:txBody>
      </p:sp>
    </p:spTree>
    <p:extLst>
      <p:ext uri="{BB962C8B-B14F-4D97-AF65-F5344CB8AC3E}">
        <p14:creationId xmlns:p14="http://schemas.microsoft.com/office/powerpoint/2010/main" val="229771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consortium members as well.</a:t>
            </a:r>
            <a:r>
              <a:rPr lang="en-US" baseline="0" dirty="0" smtClean="0"/>
              <a:t> I have just touched upon the tip of the iceberg. There is of course more granularity to this story, but in the interest of time I’ll leave you guys with that and am open for questions.</a:t>
            </a:r>
          </a:p>
          <a:p>
            <a:r>
              <a:rPr lang="en-US" baseline="0" dirty="0" smtClean="0"/>
              <a:t>Thank you. </a:t>
            </a:r>
            <a:endParaRPr lang="en-US" dirty="0"/>
          </a:p>
        </p:txBody>
      </p:sp>
      <p:sp>
        <p:nvSpPr>
          <p:cNvPr id="4" name="Slide Number Placeholder 3"/>
          <p:cNvSpPr>
            <a:spLocks noGrp="1"/>
          </p:cNvSpPr>
          <p:nvPr>
            <p:ph type="sldNum" sz="quarter" idx="10"/>
          </p:nvPr>
        </p:nvSpPr>
        <p:spPr/>
        <p:txBody>
          <a:bodyPr/>
          <a:lstStyle/>
          <a:p>
            <a:fld id="{E1608BA4-66E1-904F-A445-BC1AC8A5943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51703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alphaModFix amt="80000"/>
          </a:blip>
          <a:tile tx="0" ty="0" sx="100000" sy="100000" flip="none" algn="tl"/>
        </a:blipFill>
        <a:effectLst/>
      </p:bgPr>
    </p:bg>
    <p:spTree>
      <p:nvGrpSpPr>
        <p:cNvPr id="1" name=""/>
        <p:cNvGrpSpPr/>
        <p:nvPr/>
      </p:nvGrpSpPr>
      <p:grpSpPr>
        <a:xfrm>
          <a:off x="0" y="0"/>
          <a:ext cx="0" cy="0"/>
          <a:chOff x="0" y="0"/>
          <a:chExt cx="0" cy="0"/>
        </a:xfrm>
      </p:grpSpPr>
      <p:sp>
        <p:nvSpPr>
          <p:cNvPr id="15" name="Rectangle 14"/>
          <p:cNvSpPr/>
          <p:nvPr userDrawn="1"/>
        </p:nvSpPr>
        <p:spPr>
          <a:xfrm>
            <a:off x="0" y="5112226"/>
            <a:ext cx="9144000" cy="1745774"/>
          </a:xfrm>
          <a:prstGeom prst="rect">
            <a:avLst/>
          </a:prstGeom>
          <a:solidFill>
            <a:srgbClr val="F0F4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a:endParaRPr>
          </a:p>
        </p:txBody>
      </p:sp>
      <p:pic>
        <p:nvPicPr>
          <p:cNvPr id="16" name="Picture 15" descr="bg-int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744" y="4073502"/>
            <a:ext cx="7815958" cy="1041581"/>
          </a:xfrm>
          <a:prstGeom prst="rect">
            <a:avLst/>
          </a:prstGeom>
        </p:spPr>
      </p:pic>
      <p:sp>
        <p:nvSpPr>
          <p:cNvPr id="2" name="Title 1"/>
          <p:cNvSpPr>
            <a:spLocks noGrp="1"/>
          </p:cNvSpPr>
          <p:nvPr>
            <p:ph type="ctrTitle" hasCustomPrompt="1"/>
          </p:nvPr>
        </p:nvSpPr>
        <p:spPr>
          <a:xfrm>
            <a:off x="185847" y="1263209"/>
            <a:ext cx="8765851" cy="1470025"/>
          </a:xfrm>
        </p:spPr>
        <p:txBody>
          <a:bodyPr>
            <a:normAutofit/>
          </a:bodyPr>
          <a:lstStyle>
            <a:lvl1pPr>
              <a:defRPr sz="2800"/>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1371600" y="3349352"/>
            <a:ext cx="6400800" cy="1752600"/>
          </a:xfrm>
        </p:spPr>
        <p:txBody>
          <a:bodyPr/>
          <a:lstStyle>
            <a:lvl1pPr marL="0" indent="0" algn="ctr">
              <a:buNone/>
              <a:defRPr baseline="0">
                <a:solidFill>
                  <a:schemeClr val="tx1">
                    <a:lumMod val="65000"/>
                    <a:lumOff val="35000"/>
                  </a:schemeClr>
                </a:solidFill>
                <a:latin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endParaRPr lang="en-US" dirty="0"/>
          </a:p>
        </p:txBody>
      </p:sp>
      <p:sp>
        <p:nvSpPr>
          <p:cNvPr id="11" name="Rectangle 10"/>
          <p:cNvSpPr/>
          <p:nvPr userDrawn="1"/>
        </p:nvSpPr>
        <p:spPr>
          <a:xfrm>
            <a:off x="1176184" y="5603390"/>
            <a:ext cx="3019895" cy="899590"/>
          </a:xfrm>
          <a:prstGeom prst="rect">
            <a:avLst/>
          </a:prstGeom>
          <a:ln>
            <a:noFill/>
          </a:ln>
        </p:spPr>
        <p:txBody>
          <a:bodyPr vert="horz" lIns="91440" tIns="45720" rIns="91440" bIns="45720" rtlCol="0">
            <a:noAutofit/>
          </a:bodyPr>
          <a:lstStyle/>
          <a:p>
            <a:pPr marL="0" algn="l" defTabSz="457200" rtl="0" eaLnBrk="1" latinLnBrk="0" hangingPunct="1">
              <a:spcBef>
                <a:spcPct val="20000"/>
              </a:spcBef>
              <a:buFont typeface="Arial"/>
              <a:buNone/>
            </a:pPr>
            <a:r>
              <a:rPr lang="en-US" sz="1000" kern="1200" dirty="0" smtClean="0">
                <a:solidFill>
                  <a:schemeClr val="bg1">
                    <a:lumMod val="50000"/>
                  </a:schemeClr>
                </a:solidFill>
                <a:latin typeface="Open Sans Semibold"/>
                <a:ea typeface="+mn-ea"/>
                <a:cs typeface="Open Sans Semibold"/>
              </a:rPr>
              <a:t>Open Microscopy Environment</a:t>
            </a:r>
          </a:p>
          <a:p>
            <a:pPr marL="0" algn="l" defTabSz="457200" rtl="0" eaLnBrk="1" latinLnBrk="0" hangingPunct="1">
              <a:spcBef>
                <a:spcPct val="20000"/>
              </a:spcBef>
              <a:buFont typeface="Arial"/>
              <a:buNone/>
            </a:pPr>
            <a:r>
              <a:rPr lang="en-US" sz="1000" kern="1200" dirty="0" smtClean="0">
                <a:solidFill>
                  <a:schemeClr val="bg1">
                    <a:lumMod val="50000"/>
                  </a:schemeClr>
                </a:solidFill>
                <a:latin typeface="Open Sans Semibold"/>
                <a:ea typeface="+mn-ea"/>
                <a:cs typeface="Open Sans Semibold"/>
              </a:rPr>
              <a:t>Centre for </a:t>
            </a:r>
            <a:r>
              <a:rPr lang="en-US" sz="1000" kern="1200" baseline="0" dirty="0" smtClean="0">
                <a:solidFill>
                  <a:schemeClr val="bg1">
                    <a:lumMod val="50000"/>
                  </a:schemeClr>
                </a:solidFill>
                <a:latin typeface="Open Sans Semibold"/>
                <a:ea typeface="+mn-ea"/>
                <a:cs typeface="Open Sans Semibold"/>
              </a:rPr>
              <a:t> </a:t>
            </a:r>
            <a:r>
              <a:rPr lang="en-US" sz="1000" kern="1200" dirty="0" smtClean="0">
                <a:solidFill>
                  <a:schemeClr val="bg1">
                    <a:lumMod val="50000"/>
                  </a:schemeClr>
                </a:solidFill>
                <a:latin typeface="Open Sans Semibold"/>
                <a:ea typeface="+mn-ea"/>
                <a:cs typeface="Open Sans Semibold"/>
              </a:rPr>
              <a:t>Gene Regulation &amp; Expression</a:t>
            </a:r>
          </a:p>
          <a:p>
            <a:pPr marL="0" algn="l" defTabSz="457200" rtl="0" eaLnBrk="1" latinLnBrk="0" hangingPunct="1">
              <a:spcBef>
                <a:spcPct val="20000"/>
              </a:spcBef>
              <a:buFont typeface="Arial"/>
              <a:buNone/>
            </a:pPr>
            <a:r>
              <a:rPr lang="en-US" sz="1000" kern="1200" dirty="0" smtClean="0">
                <a:solidFill>
                  <a:schemeClr val="bg1">
                    <a:lumMod val="50000"/>
                  </a:schemeClr>
                </a:solidFill>
                <a:latin typeface="Open Sans Semibold"/>
                <a:ea typeface="+mn-ea"/>
                <a:cs typeface="Open Sans Semibold"/>
              </a:rPr>
              <a:t>School of Life Sciences,</a:t>
            </a:r>
            <a:r>
              <a:rPr lang="en-US" sz="1000" kern="1200" baseline="0" dirty="0" smtClean="0">
                <a:solidFill>
                  <a:schemeClr val="bg1">
                    <a:lumMod val="50000"/>
                  </a:schemeClr>
                </a:solidFill>
                <a:latin typeface="Open Sans Semibold"/>
                <a:ea typeface="+mn-ea"/>
                <a:cs typeface="Open Sans Semibold"/>
              </a:rPr>
              <a:t> </a:t>
            </a:r>
            <a:r>
              <a:rPr lang="en-US" sz="1000" kern="1200" dirty="0" smtClean="0">
                <a:solidFill>
                  <a:schemeClr val="bg1">
                    <a:lumMod val="50000"/>
                  </a:schemeClr>
                </a:solidFill>
                <a:latin typeface="Open Sans Semibold"/>
                <a:ea typeface="+mn-ea"/>
                <a:cs typeface="Open Sans Semibold"/>
              </a:rPr>
              <a:t>University of</a:t>
            </a:r>
            <a:r>
              <a:rPr lang="en-US" sz="1000" kern="1200" baseline="0" dirty="0" smtClean="0">
                <a:solidFill>
                  <a:schemeClr val="bg1">
                    <a:lumMod val="50000"/>
                  </a:schemeClr>
                </a:solidFill>
                <a:latin typeface="Open Sans Semibold"/>
                <a:ea typeface="+mn-ea"/>
                <a:cs typeface="Open Sans Semibold"/>
              </a:rPr>
              <a:t> </a:t>
            </a:r>
            <a:r>
              <a:rPr lang="en-US" sz="1000" kern="1200" dirty="0" smtClean="0">
                <a:solidFill>
                  <a:schemeClr val="bg1">
                    <a:lumMod val="50000"/>
                  </a:schemeClr>
                </a:solidFill>
                <a:latin typeface="Open Sans Semibold"/>
                <a:ea typeface="+mn-ea"/>
                <a:cs typeface="Open Sans Semibold"/>
              </a:rPr>
              <a:t>Dundee</a:t>
            </a:r>
          </a:p>
          <a:p>
            <a:pPr marL="0" algn="l" defTabSz="457200" rtl="0" eaLnBrk="1" latinLnBrk="0" hangingPunct="1">
              <a:spcBef>
                <a:spcPct val="20000"/>
              </a:spcBef>
              <a:buFont typeface="Arial"/>
              <a:buNone/>
            </a:pPr>
            <a:r>
              <a:rPr lang="en-US" sz="1000" kern="1200" dirty="0" smtClean="0">
                <a:solidFill>
                  <a:schemeClr val="bg1">
                    <a:lumMod val="50000"/>
                  </a:schemeClr>
                </a:solidFill>
                <a:latin typeface="Open Sans Semibold"/>
                <a:ea typeface="+mn-ea"/>
                <a:cs typeface="Open Sans Semibold"/>
              </a:rPr>
              <a:t>Dundee, Scotland, UK</a:t>
            </a:r>
            <a:endParaRPr lang="en-GB" sz="1000" kern="1200" dirty="0">
              <a:solidFill>
                <a:schemeClr val="bg1">
                  <a:lumMod val="50000"/>
                </a:schemeClr>
              </a:solidFill>
              <a:latin typeface="Open Sans Semibold"/>
              <a:ea typeface="+mn-ea"/>
              <a:cs typeface="Open Sans Semibold"/>
            </a:endParaRPr>
          </a:p>
        </p:txBody>
      </p:sp>
      <p:sp>
        <p:nvSpPr>
          <p:cNvPr id="13" name="Rectangle 12"/>
          <p:cNvSpPr/>
          <p:nvPr userDrawn="1"/>
        </p:nvSpPr>
        <p:spPr>
          <a:xfrm>
            <a:off x="7113864" y="6112394"/>
            <a:ext cx="1889461" cy="381082"/>
          </a:xfrm>
          <a:prstGeom prst="rect">
            <a:avLst/>
          </a:prstGeom>
          <a:ln>
            <a:noFill/>
          </a:ln>
        </p:spPr>
        <p:txBody>
          <a:bodyPr vert="horz" lIns="91440" tIns="45720" rIns="91440" bIns="45720" rtlCol="0">
            <a:normAutofit/>
          </a:bodyPr>
          <a:lstStyle/>
          <a:p>
            <a:pPr algn="ctr">
              <a:spcBef>
                <a:spcPct val="20000"/>
              </a:spcBef>
              <a:buFont typeface="Arial"/>
              <a:buNone/>
            </a:pPr>
            <a:endParaRPr lang="en-GB" sz="1000" b="0" dirty="0">
              <a:solidFill>
                <a:srgbClr val="7F7F7F"/>
              </a:solidFill>
              <a:latin typeface="Open Sans Semibold"/>
              <a:cs typeface="Open Sans Semibold"/>
            </a:endParaRPr>
          </a:p>
        </p:txBody>
      </p:sp>
      <p:pic>
        <p:nvPicPr>
          <p:cNvPr id="18" name="Picture 17" descr="Uo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9911" y="5583500"/>
            <a:ext cx="945525" cy="868680"/>
          </a:xfrm>
          <a:prstGeom prst="rect">
            <a:avLst/>
          </a:prstGeom>
        </p:spPr>
      </p:pic>
    </p:spTree>
    <p:extLst>
      <p:ext uri="{BB962C8B-B14F-4D97-AF65-F5344CB8AC3E}">
        <p14:creationId xmlns:p14="http://schemas.microsoft.com/office/powerpoint/2010/main" val="36185188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edit Slide Title – black background</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1F94C27-CCD8-744C-9E80-37C6A9C00ED2}" type="slidenum">
              <a:rPr lang="en-US" smtClean="0"/>
              <a:pPr/>
              <a:t>‹#›</a:t>
            </a:fld>
            <a:endParaRPr lang="en-US"/>
          </a:p>
        </p:txBody>
      </p:sp>
      <p:pic>
        <p:nvPicPr>
          <p:cNvPr id="3" name="Picture 2" descr="Glencoe-Software-icon-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6042" y="6503035"/>
            <a:ext cx="249174" cy="228600"/>
          </a:xfrm>
          <a:prstGeom prst="rect">
            <a:avLst/>
          </a:prstGeom>
        </p:spPr>
      </p:pic>
      <p:sp>
        <p:nvSpPr>
          <p:cNvPr id="6" name="Content Placeholder 2"/>
          <p:cNvSpPr>
            <a:spLocks noGrp="1"/>
          </p:cNvSpPr>
          <p:nvPr>
            <p:ph idx="1"/>
          </p:nvPr>
        </p:nvSpPr>
        <p:spPr>
          <a:xfrm>
            <a:off x="457200" y="1168400"/>
            <a:ext cx="5410200" cy="2578100"/>
          </a:xfrm>
        </p:spPr>
        <p:txBody>
          <a:bodyPr/>
          <a:lstStyle>
            <a:lvl1pPr marL="0" indent="0">
              <a:buClr>
                <a:srgbClr val="133476"/>
              </a:buClr>
              <a:buSzPct val="110000"/>
              <a:buFont typeface="Courier New"/>
              <a:buNone/>
              <a:defRPr>
                <a:solidFill>
                  <a:schemeClr val="bg1"/>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Master text styles</a:t>
            </a:r>
          </a:p>
        </p:txBody>
      </p:sp>
    </p:spTree>
    <p:extLst>
      <p:ext uri="{BB962C8B-B14F-4D97-AF65-F5344CB8AC3E}">
        <p14:creationId xmlns:p14="http://schemas.microsoft.com/office/powerpoint/2010/main" val="338206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creen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232900" cy="881062"/>
          </a:xfrm>
        </p:spPr>
        <p:txBody>
          <a:bodyPr>
            <a:normAutofit/>
          </a:bodyPr>
          <a:lstStyle>
            <a:lvl1pPr>
              <a:defRPr sz="2400" baseline="0"/>
            </a:lvl1pPr>
          </a:lstStyle>
          <a:p>
            <a:r>
              <a:rPr lang="en-US" dirty="0" smtClean="0"/>
              <a:t>Click to edit Slide Title – ideal for screenshots</a:t>
            </a:r>
            <a:endParaRPr lang="en-US" dirty="0"/>
          </a:p>
        </p:txBody>
      </p:sp>
      <p:sp>
        <p:nvSpPr>
          <p:cNvPr id="3" name="Content Placeholder 2"/>
          <p:cNvSpPr>
            <a:spLocks noGrp="1"/>
          </p:cNvSpPr>
          <p:nvPr>
            <p:ph idx="1" hasCustomPrompt="1"/>
          </p:nvPr>
        </p:nvSpPr>
        <p:spPr>
          <a:xfrm>
            <a:off x="0" y="6437312"/>
            <a:ext cx="8123717" cy="425450"/>
          </a:xfrm>
        </p:spPr>
        <p:txBody>
          <a:bodyPr>
            <a:normAutofit/>
          </a:bodyPr>
          <a:lstStyle>
            <a:lvl1pPr marL="0" indent="0">
              <a:buClr>
                <a:srgbClr val="133476"/>
              </a:buClr>
              <a:buSzPct val="110000"/>
              <a:buFont typeface="Courier New"/>
              <a:buNone/>
              <a:defRPr sz="1600" baseline="0">
                <a:solidFill>
                  <a:schemeClr val="tx1">
                    <a:lumMod val="65000"/>
                    <a:lumOff val="35000"/>
                  </a:schemeClr>
                </a:solidFill>
                <a:latin typeface="Open Sans Semibold"/>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Footer text for screenshot</a:t>
            </a:r>
          </a:p>
        </p:txBody>
      </p:sp>
      <p:sp>
        <p:nvSpPr>
          <p:cNvPr id="6" name="Slide Number Placeholder 5"/>
          <p:cNvSpPr>
            <a:spLocks noGrp="1"/>
          </p:cNvSpPr>
          <p:nvPr>
            <p:ph type="sldNum" sz="quarter" idx="12"/>
          </p:nvPr>
        </p:nvSpPr>
        <p:spPr>
          <a:xfrm>
            <a:off x="8123717" y="6437312"/>
            <a:ext cx="720436" cy="365125"/>
          </a:xfrm>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15082704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387342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800" b="0" i="0" cap="all" baseline="0"/>
            </a:lvl1pPr>
          </a:lstStyle>
          <a:p>
            <a:r>
              <a:rPr lang="en-US" dirty="0" smtClean="0"/>
              <a:t>Click </a:t>
            </a:r>
            <a:r>
              <a:rPr lang="en-US" dirty="0" err="1" smtClean="0"/>
              <a:t>tO</a:t>
            </a:r>
            <a:r>
              <a:rPr lang="en-US" dirty="0" smtClean="0"/>
              <a:t> Edit Section title</a:t>
            </a:r>
            <a:endParaRPr lang="en-US" dirty="0"/>
          </a:p>
        </p:txBody>
      </p:sp>
      <p:sp>
        <p:nvSpPr>
          <p:cNvPr id="6" name="Slide Number Placeholder 5"/>
          <p:cNvSpPr>
            <a:spLocks noGrp="1"/>
          </p:cNvSpPr>
          <p:nvPr>
            <p:ph type="sldNum" sz="quarter" idx="12"/>
          </p:nvPr>
        </p:nvSpPr>
        <p:spPr/>
        <p:txBody>
          <a:bodyPr/>
          <a:lstStyle/>
          <a:p>
            <a:fld id="{01F94C27-CCD8-744C-9E80-37C6A9C00ED2}" type="slidenum">
              <a:rPr lang="en-US" smtClean="0"/>
              <a:pPr/>
              <a:t>‹#›</a:t>
            </a:fld>
            <a:endParaRPr lang="en-US"/>
          </a:p>
        </p:txBody>
      </p:sp>
      <p:pic>
        <p:nvPicPr>
          <p:cNvPr id="5" name="Picture 4" descr="Glencoe-Software-icon.png"/>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4333691" y="-965200"/>
            <a:ext cx="6437052" cy="5897880"/>
          </a:xfrm>
          <a:prstGeom prst="rect">
            <a:avLst/>
          </a:prstGeom>
        </p:spPr>
      </p:pic>
    </p:spTree>
    <p:extLst>
      <p:ext uri="{BB962C8B-B14F-4D97-AF65-F5344CB8AC3E}">
        <p14:creationId xmlns:p14="http://schemas.microsoft.com/office/powerpoint/2010/main" val="342568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rotWithShape="1">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800" b="0" i="0" cap="all" baseline="0"/>
            </a:lvl1pPr>
          </a:lstStyle>
          <a:p>
            <a:r>
              <a:rPr lang="en-US" dirty="0" smtClean="0"/>
              <a:t>Click </a:t>
            </a:r>
            <a:r>
              <a:rPr lang="en-US" dirty="0" err="1" smtClean="0"/>
              <a:t>tO</a:t>
            </a:r>
            <a:r>
              <a:rPr lang="en-US" dirty="0" smtClean="0"/>
              <a:t> Edit Section title</a:t>
            </a:r>
            <a:endParaRPr lang="en-US" dirty="0"/>
          </a:p>
        </p:txBody>
      </p:sp>
      <p:sp>
        <p:nvSpPr>
          <p:cNvPr id="6" name="Slide Number Placeholder 5"/>
          <p:cNvSpPr>
            <a:spLocks noGrp="1"/>
          </p:cNvSpPr>
          <p:nvPr>
            <p:ph type="sldNum" sz="quarter" idx="12"/>
          </p:nvPr>
        </p:nvSpPr>
        <p:spPr/>
        <p:txBody>
          <a:bodyPr/>
          <a:lstStyle/>
          <a:p>
            <a:fld id="{01F94C27-CCD8-744C-9E80-37C6A9C00ED2}" type="slidenum">
              <a:rPr lang="en-US" smtClean="0"/>
              <a:pPr/>
              <a:t>‹#›</a:t>
            </a:fld>
            <a:endParaRPr lang="en-US"/>
          </a:p>
        </p:txBody>
      </p:sp>
      <p:pic>
        <p:nvPicPr>
          <p:cNvPr id="7" name="Picture 6" descr="ome-icon.png"/>
          <p:cNvPicPr>
            <a:picLocks noChangeAspect="1"/>
          </p:cNvPicPr>
          <p:nvPr userDrawn="1"/>
        </p:nvPicPr>
        <p:blipFill>
          <a:blip r:embed="rId3">
            <a:alphaModFix amt="11000"/>
            <a:extLst>
              <a:ext uri="{28A0092B-C50C-407E-A947-70E740481C1C}">
                <a14:useLocalDpi xmlns:a14="http://schemas.microsoft.com/office/drawing/2010/main" val="0"/>
              </a:ext>
            </a:extLst>
          </a:blip>
          <a:stretch>
            <a:fillRect/>
          </a:stretch>
        </p:blipFill>
        <p:spPr>
          <a:xfrm>
            <a:off x="4042300" y="-685800"/>
            <a:ext cx="6740434" cy="5897880"/>
          </a:xfrm>
          <a:prstGeom prst="rect">
            <a:avLst/>
          </a:prstGeom>
        </p:spPr>
      </p:pic>
    </p:spTree>
    <p:extLst>
      <p:ext uri="{BB962C8B-B14F-4D97-AF65-F5344CB8AC3E}">
        <p14:creationId xmlns:p14="http://schemas.microsoft.com/office/powerpoint/2010/main" val="136483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w/ background">
    <p:spTree>
      <p:nvGrpSpPr>
        <p:cNvPr id="1" name=""/>
        <p:cNvGrpSpPr/>
        <p:nvPr/>
      </p:nvGrpSpPr>
      <p:grpSpPr>
        <a:xfrm>
          <a:off x="0" y="0"/>
          <a:ext cx="0" cy="0"/>
          <a:chOff x="0" y="0"/>
          <a:chExt cx="0" cy="0"/>
        </a:xfrm>
      </p:grpSpPr>
      <p:pic>
        <p:nvPicPr>
          <p:cNvPr id="7" name="Picture 6" descr="Glencoe-Software-icon.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4333691" y="-965200"/>
            <a:ext cx="6437052" cy="5897880"/>
          </a:xfrm>
          <a:prstGeom prst="rect">
            <a:avLst/>
          </a:prstGeom>
        </p:spPr>
      </p:pic>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a:xfrm>
            <a:off x="457200" y="1028700"/>
            <a:ext cx="8699500" cy="5403850"/>
          </a:xfrm>
        </p:spPr>
        <p:txBody>
          <a:bodyPr/>
          <a:lstStyle>
            <a:lvl1pPr marL="342900" indent="-342900">
              <a:buClr>
                <a:srgbClr val="133476"/>
              </a:buClr>
              <a:buSzPct val="110000"/>
              <a:buFont typeface="Courier New"/>
              <a:buChar char="o"/>
              <a:defRPr baseline="0">
                <a:solidFill>
                  <a:schemeClr val="tx1">
                    <a:lumMod val="65000"/>
                    <a:lumOff val="35000"/>
                  </a:schemeClr>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this slide w/ Glencoe Software background</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56804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 OME background">
    <p:spTree>
      <p:nvGrpSpPr>
        <p:cNvPr id="1" name=""/>
        <p:cNvGrpSpPr/>
        <p:nvPr/>
      </p:nvGrpSpPr>
      <p:grpSpPr>
        <a:xfrm>
          <a:off x="0" y="0"/>
          <a:ext cx="0" cy="0"/>
          <a:chOff x="0" y="0"/>
          <a:chExt cx="0" cy="0"/>
        </a:xfrm>
      </p:grpSpPr>
      <p:pic>
        <p:nvPicPr>
          <p:cNvPr id="4" name="Picture 3" descr="ome-icon.png"/>
          <p:cNvPicPr>
            <a:picLocks noChangeAspect="1"/>
          </p:cNvPicPr>
          <p:nvPr userDrawn="1"/>
        </p:nvPicPr>
        <p:blipFill>
          <a:blip r:embed="rId2">
            <a:alphaModFix amt="11000"/>
            <a:extLst>
              <a:ext uri="{28A0092B-C50C-407E-A947-70E740481C1C}">
                <a14:useLocalDpi xmlns:a14="http://schemas.microsoft.com/office/drawing/2010/main" val="0"/>
              </a:ext>
            </a:extLst>
          </a:blip>
          <a:stretch>
            <a:fillRect/>
          </a:stretch>
        </p:blipFill>
        <p:spPr>
          <a:xfrm>
            <a:off x="4042300" y="-685800"/>
            <a:ext cx="6740434" cy="5897880"/>
          </a:xfrm>
          <a:prstGeom prst="rect">
            <a:avLst/>
          </a:prstGeom>
        </p:spPr>
      </p:pic>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a:xfrm>
            <a:off x="457200" y="1028700"/>
            <a:ext cx="8699500" cy="5403850"/>
          </a:xfrm>
        </p:spPr>
        <p:txBody>
          <a:bodyPr/>
          <a:lstStyle>
            <a:lvl1pPr marL="342900" indent="-342900">
              <a:buClr>
                <a:srgbClr val="133476"/>
              </a:buClr>
              <a:buSzPct val="110000"/>
              <a:buFont typeface="Courier New"/>
              <a:buChar char="o"/>
              <a:defRPr>
                <a:solidFill>
                  <a:schemeClr val="tx1">
                    <a:lumMod val="65000"/>
                    <a:lumOff val="35000"/>
                  </a:schemeClr>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this slide w/ OME background</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285424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p:txBody>
          <a:bodyPr/>
          <a:lstStyle>
            <a:lvl1pPr marL="342900" indent="-342900">
              <a:buClr>
                <a:srgbClr val="133476"/>
              </a:buClr>
              <a:buSzPct val="110000"/>
              <a:buFont typeface="Courier New"/>
              <a:buChar char="o"/>
              <a:defRPr>
                <a:solidFill>
                  <a:schemeClr val="tx1">
                    <a:lumMod val="65000"/>
                    <a:lumOff val="35000"/>
                  </a:schemeClr>
                </a:solidFill>
              </a:defRPr>
            </a:lvl1pPr>
            <a:lvl2pPr marL="742950" indent="-285750">
              <a:buClr>
                <a:srgbClr val="95AFAC"/>
              </a:buClr>
              <a:buFont typeface="Arial"/>
              <a:buChar char="•"/>
              <a:defRPr>
                <a:solidFill>
                  <a:schemeClr val="tx1">
                    <a:lumMod val="50000"/>
                    <a:lumOff val="50000"/>
                  </a:schemeClr>
                </a:solidFill>
              </a:defRPr>
            </a:lvl2pPr>
            <a:lvl3pPr marL="1143000" indent="-228600">
              <a:buClr>
                <a:srgbClr val="0E2264"/>
              </a:buClr>
              <a:buFont typeface="Arial"/>
              <a:buChar char="•"/>
              <a:defRPr>
                <a:solidFill>
                  <a:schemeClr val="tx1">
                    <a:lumMod val="50000"/>
                    <a:lumOff val="50000"/>
                  </a:schemeClr>
                </a:solidFill>
              </a:defRPr>
            </a:lvl3pPr>
            <a:lvl4pPr>
              <a:defRPr>
                <a:solidFill>
                  <a:schemeClr val="tx1">
                    <a:lumMod val="50000"/>
                    <a:lumOff val="50000"/>
                  </a:schemeClr>
                </a:solidFill>
              </a:defRPr>
            </a:lvl4pPr>
          </a:lstStyle>
          <a:p>
            <a:pPr lvl="0"/>
            <a:r>
              <a:rPr lang="en-US" dirty="0" smtClean="0"/>
              <a:t>Click to edit this slide w/ no background</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40742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sz="half" idx="1" hasCustomPrompt="1"/>
          </p:nvPr>
        </p:nvSpPr>
        <p:spPr>
          <a:xfrm>
            <a:off x="457200" y="1168400"/>
            <a:ext cx="4038600" cy="52641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168400"/>
            <a:ext cx="4038600" cy="526415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376632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432"/>
            <a:ext cx="8229600" cy="625928"/>
          </a:xfrm>
        </p:spPr>
        <p:txBody>
          <a:bodyPr/>
          <a:lstStyle>
            <a:lvl1pPr>
              <a:defRPr baseline="0"/>
            </a:lvl1pPr>
          </a:lstStyle>
          <a:p>
            <a:r>
              <a:rPr lang="en-US" dirty="0" smtClean="0"/>
              <a:t>Click to edit Slide Title – white background</a:t>
            </a:r>
            <a:endParaRPr lang="en-US" dirty="0"/>
          </a:p>
        </p:txBody>
      </p:sp>
      <p:sp>
        <p:nvSpPr>
          <p:cNvPr id="5" name="Slide Number Placeholder 4"/>
          <p:cNvSpPr>
            <a:spLocks noGrp="1"/>
          </p:cNvSpPr>
          <p:nvPr>
            <p:ph type="sldNum" sz="quarter" idx="12"/>
          </p:nvPr>
        </p:nvSpPr>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378075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 bg">
    <p:bg>
      <p:bgPr>
        <a:blipFill rotWithShape="1">
          <a:blip r:embed="rId2">
            <a:alphaModFix amt="4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432"/>
            <a:ext cx="8229600" cy="625928"/>
          </a:xfrm>
        </p:spPr>
        <p:txBody>
          <a:bodyPr/>
          <a:lstStyle>
            <a:lvl1pPr>
              <a:defRPr/>
            </a:lvl1pPr>
          </a:lstStyle>
          <a:p>
            <a:r>
              <a:rPr lang="en-US" dirty="0" smtClean="0"/>
              <a:t>Click to edit Slide Title – blue background</a:t>
            </a:r>
            <a:endParaRPr lang="en-US" dirty="0"/>
          </a:p>
        </p:txBody>
      </p:sp>
      <p:sp>
        <p:nvSpPr>
          <p:cNvPr id="5" name="Slide Number Placeholder 4"/>
          <p:cNvSpPr>
            <a:spLocks noGrp="1"/>
          </p:cNvSpPr>
          <p:nvPr>
            <p:ph type="sldNum" sz="quarter" idx="12"/>
          </p:nvPr>
        </p:nvSpPr>
        <p:spPr/>
        <p:txBody>
          <a:bodyPr/>
          <a:lstStyle/>
          <a:p>
            <a:fld id="{01F94C27-CCD8-744C-9E80-37C6A9C00ED2}" type="slidenum">
              <a:rPr lang="en-US" smtClean="0"/>
              <a:pPr/>
              <a:t>‹#›</a:t>
            </a:fld>
            <a:endParaRPr lang="en-US"/>
          </a:p>
        </p:txBody>
      </p:sp>
    </p:spTree>
    <p:extLst>
      <p:ext uri="{BB962C8B-B14F-4D97-AF65-F5344CB8AC3E}">
        <p14:creationId xmlns:p14="http://schemas.microsoft.com/office/powerpoint/2010/main" val="293723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38"/>
            <a:ext cx="8229600" cy="995362"/>
          </a:xfrm>
          <a:prstGeom prst="rect">
            <a:avLst/>
          </a:prstGeom>
        </p:spPr>
        <p:txBody>
          <a:bodyPr vert="horz" lIns="91440" tIns="45720" rIns="91440" bIns="45720" rtlCol="0" anchor="ctr">
            <a:normAutofit/>
          </a:bodyPr>
          <a:lstStyle/>
          <a:p>
            <a:r>
              <a:rPr lang="en-US" dirty="0" smtClean="0"/>
              <a:t>Click this and Liza cries</a:t>
            </a:r>
            <a:endParaRPr lang="en-US" dirty="0"/>
          </a:p>
        </p:txBody>
      </p:sp>
      <p:sp>
        <p:nvSpPr>
          <p:cNvPr id="3" name="Text Placeholder 2"/>
          <p:cNvSpPr>
            <a:spLocks noGrp="1"/>
          </p:cNvSpPr>
          <p:nvPr>
            <p:ph type="body" idx="1"/>
          </p:nvPr>
        </p:nvSpPr>
        <p:spPr>
          <a:xfrm>
            <a:off x="457200" y="1003300"/>
            <a:ext cx="8229600" cy="5429250"/>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123717" y="6432550"/>
            <a:ext cx="720436" cy="365125"/>
          </a:xfrm>
          <a:prstGeom prst="rect">
            <a:avLst/>
          </a:prstGeom>
        </p:spPr>
        <p:txBody>
          <a:bodyPr vert="horz" lIns="91440" tIns="45720" rIns="91440" bIns="45720" rtlCol="0" anchor="ctr"/>
          <a:lstStyle>
            <a:lvl1pPr algn="r">
              <a:defRPr sz="1200">
                <a:solidFill>
                  <a:srgbClr val="95AFAC"/>
                </a:solidFill>
                <a:latin typeface="Montserrat"/>
              </a:defRPr>
            </a:lvl1pPr>
          </a:lstStyle>
          <a:p>
            <a:fld id="{01F94C27-CCD8-744C-9E80-37C6A9C00ED2}" type="slidenum">
              <a:rPr lang="en-US" smtClean="0"/>
              <a:pPr/>
              <a:t>‹#›</a:t>
            </a:fld>
            <a:endParaRPr lang="en-US" dirty="0"/>
          </a:p>
        </p:txBody>
      </p:sp>
    </p:spTree>
    <p:extLst>
      <p:ext uri="{BB962C8B-B14F-4D97-AF65-F5344CB8AC3E}">
        <p14:creationId xmlns:p14="http://schemas.microsoft.com/office/powerpoint/2010/main" val="264649728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59" r:id="rId4"/>
    <p:sldLayoutId id="2147483664" r:id="rId5"/>
    <p:sldLayoutId id="2147483650" r:id="rId6"/>
    <p:sldLayoutId id="2147483652" r:id="rId7"/>
    <p:sldLayoutId id="2147483654" r:id="rId8"/>
    <p:sldLayoutId id="2147483663" r:id="rId9"/>
    <p:sldLayoutId id="2147483658" r:id="rId10"/>
    <p:sldLayoutId id="2147483662" r:id="rId11"/>
    <p:sldLayoutId id="2147483655" r:id="rId12"/>
  </p:sldLayoutIdLst>
  <p:timing>
    <p:tnLst>
      <p:par>
        <p:cTn id="1" dur="indefinite" restart="never" nodeType="tmRoot"/>
      </p:par>
    </p:tnLst>
  </p:timing>
  <p:hf hdr="0" ftr="0" dt="0"/>
  <p:txStyles>
    <p:titleStyle>
      <a:lvl1pPr algn="ctr" defTabSz="457200" rtl="0" eaLnBrk="1" latinLnBrk="0" hangingPunct="1">
        <a:spcBef>
          <a:spcPct val="0"/>
        </a:spcBef>
        <a:buNone/>
        <a:defRPr sz="2800" b="0" i="0" kern="1200" cap="none" spc="0" baseline="0">
          <a:solidFill>
            <a:srgbClr val="133476"/>
          </a:solidFill>
          <a:effectLst>
            <a:outerShdw blurRad="127000" dist="38100" dir="5400000" algn="tl" rotWithShape="0">
              <a:schemeClr val="tx1">
                <a:lumMod val="65000"/>
                <a:lumOff val="35000"/>
                <a:alpha val="25000"/>
              </a:schemeClr>
            </a:outerShdw>
          </a:effectLst>
          <a:latin typeface="Montserrat"/>
          <a:ea typeface="+mj-ea"/>
          <a:cs typeface="+mj-cs"/>
        </a:defRPr>
      </a:lvl1pPr>
    </p:titleStyle>
    <p:bodyStyle>
      <a:lvl1pPr marL="342900" indent="-342900" algn="l" defTabSz="457200" rtl="0" eaLnBrk="1" latinLnBrk="0" hangingPunct="1">
        <a:lnSpc>
          <a:spcPct val="150000"/>
        </a:lnSpc>
        <a:spcBef>
          <a:spcPct val="20000"/>
        </a:spcBef>
        <a:buClr>
          <a:srgbClr val="0E2264"/>
        </a:buClr>
        <a:buSzPct val="110000"/>
        <a:buFont typeface="Courier New"/>
        <a:buChar char="o"/>
        <a:defRPr sz="2400" kern="1200" baseline="0">
          <a:solidFill>
            <a:schemeClr val="tx1">
              <a:lumMod val="65000"/>
              <a:lumOff val="35000"/>
            </a:schemeClr>
          </a:solidFill>
          <a:latin typeface="Open Sans"/>
          <a:ea typeface="+mn-ea"/>
          <a:cs typeface="+mn-cs"/>
        </a:defRPr>
      </a:lvl1pPr>
      <a:lvl2pPr marL="742950" indent="-285750" algn="l" defTabSz="457200" rtl="0" eaLnBrk="1" latinLnBrk="0" hangingPunct="1">
        <a:lnSpc>
          <a:spcPct val="150000"/>
        </a:lnSpc>
        <a:spcBef>
          <a:spcPct val="20000"/>
        </a:spcBef>
        <a:buClr>
          <a:srgbClr val="95AFAC"/>
        </a:buClr>
        <a:buFont typeface="Arial"/>
        <a:buChar char="•"/>
        <a:defRPr sz="2000" kern="1200">
          <a:solidFill>
            <a:schemeClr val="tx1">
              <a:lumMod val="65000"/>
              <a:lumOff val="35000"/>
            </a:schemeClr>
          </a:solidFill>
          <a:latin typeface="Open Sans"/>
          <a:ea typeface="+mn-ea"/>
          <a:cs typeface="+mn-cs"/>
        </a:defRPr>
      </a:lvl2pPr>
      <a:lvl3pPr marL="1143000" indent="-228600" algn="l" defTabSz="457200" rtl="0" eaLnBrk="1" latinLnBrk="0" hangingPunct="1">
        <a:lnSpc>
          <a:spcPct val="150000"/>
        </a:lnSpc>
        <a:spcBef>
          <a:spcPct val="20000"/>
        </a:spcBef>
        <a:buClr>
          <a:srgbClr val="0E2264"/>
        </a:buClr>
        <a:buFont typeface="Arial"/>
        <a:buChar char="•"/>
        <a:defRPr sz="2000" kern="1200">
          <a:solidFill>
            <a:schemeClr val="tx1">
              <a:lumMod val="65000"/>
              <a:lumOff val="35000"/>
            </a:schemeClr>
          </a:solidFill>
          <a:latin typeface="Open Sans"/>
          <a:ea typeface="+mn-ea"/>
          <a:cs typeface="+mn-cs"/>
        </a:defRPr>
      </a:lvl3pPr>
      <a:lvl4pPr marL="1600200" indent="-228600" algn="l" defTabSz="457200" rtl="0" eaLnBrk="1" latinLnBrk="0" hangingPunct="1">
        <a:lnSpc>
          <a:spcPct val="150000"/>
        </a:lnSpc>
        <a:spcBef>
          <a:spcPct val="20000"/>
        </a:spcBef>
        <a:buClr>
          <a:srgbClr val="95AFAC"/>
        </a:buClr>
        <a:buFont typeface="Courier New"/>
        <a:buChar char="o"/>
        <a:defRPr sz="2000" kern="1200">
          <a:solidFill>
            <a:schemeClr val="tx1">
              <a:lumMod val="65000"/>
              <a:lumOff val="35000"/>
            </a:schemeClr>
          </a:solidFill>
          <a:latin typeface="Open Sans"/>
          <a:ea typeface="+mn-ea"/>
          <a:cs typeface="+mn-cs"/>
        </a:defRPr>
      </a:lvl4pPr>
      <a:lvl5pPr marL="2057400" indent="-228600" algn="l" defTabSz="457200" rtl="0" eaLnBrk="1" latinLnBrk="0" hangingPunct="1">
        <a:spcBef>
          <a:spcPct val="20000"/>
        </a:spcBef>
        <a:buFont typeface="Arial"/>
        <a:buChar char="»"/>
        <a:defRPr sz="2400" kern="1200">
          <a:solidFill>
            <a:schemeClr val="tx1">
              <a:lumMod val="75000"/>
              <a:lumOff val="25000"/>
            </a:schemeClr>
          </a:solidFill>
          <a:latin typeface="Open San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ci.openmicroscopy.org/job/OMERO-DEV-merge-deploy/build?delay=0se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github.com/openmicroscopy/apacheds-docker#installation" TargetMode="External"/><Relationship Id="rId3" Type="http://schemas.openxmlformats.org/officeDocument/2006/relationships/hyperlink" Target="https://docs.openmicroscopy.org/internal/instructions/ldap-dev-configuration.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github.com/openmicroscopy/management_tools/blob/master/ci/config/common/devldap.omer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github.com/openmicroscopy/management_tools/blob/master/ci/config/WEB-DEV-merge-deploy/requirements.tx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gist.github.com/joshmoore/b4e69fa232e9d769dd77b6ad202232e3" TargetMode="Externa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testing.googleblog.com/2011/06/testing-at-speed-and-scale-of-google.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 Id="rId3" Type="http://schemas.openxmlformats.org/officeDocument/2006/relationships/hyperlink" Target="https://testing.googleblog.com/2011/06/testing-at-speed-and-scale-of-google.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tiff"/><Relationship Id="rId9" Type="http://schemas.openxmlformats.org/officeDocument/2006/relationships/image" Target="../media/image17.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tutorialspoint.com/software_testing/software_testing_method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github.com/snoopycrimecop/openmicroscopy" TargetMode="External"/><Relationship Id="rId3" Type="http://schemas.openxmlformats.org/officeDocument/2006/relationships/hyperlink" Target="https://github.com/openmicroscopy/management_tools/blob/master/ci/config/create_use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docs.google.com/spreadsheets/d/1lrRaJ60utV_lHqXa_zxQhkz3RKNnbW6sw8B68xTYltA/edit#gid=1254367109" TargetMode="External"/><Relationship Id="rId3" Type="http://schemas.openxmlformats.org/officeDocument/2006/relationships/hyperlink" Target="https://docs.openmicroscopy.org/internal/testing_scenarios/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github.com/openmicroscopy/ome-internal" TargetMode="External"/><Relationship Id="rId3" Type="http://schemas.openxmlformats.org/officeDocument/2006/relationships/hyperlink" Target="https://trello.com/b/gUTby8cp/omero-release-templ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075" y="1263209"/>
            <a:ext cx="8765851" cy="2326823"/>
          </a:xfrm>
        </p:spPr>
        <p:txBody>
          <a:bodyPr>
            <a:normAutofit/>
          </a:bodyPr>
          <a:lstStyle/>
          <a:p>
            <a:r>
              <a:rPr lang="en-US" sz="3200" dirty="0" smtClean="0"/>
              <a:t/>
            </a:r>
            <a:br>
              <a:rPr lang="en-US" sz="3200" dirty="0" smtClean="0"/>
            </a:br>
            <a:r>
              <a:rPr lang="en-US" sz="3200" dirty="0" smtClean="0"/>
              <a:t> Testing </a:t>
            </a:r>
            <a:r>
              <a:rPr lang="mr-IN" sz="3200" dirty="0" smtClean="0"/>
              <a:t>–</a:t>
            </a:r>
            <a:r>
              <a:rPr lang="en-US" sz="3200" dirty="0" smtClean="0"/>
              <a:t> Workshop for OMERO Team 2017</a:t>
            </a:r>
            <a:endParaRPr lang="en-US" sz="1800" cap="none" dirty="0"/>
          </a:p>
        </p:txBody>
      </p:sp>
      <p:sp>
        <p:nvSpPr>
          <p:cNvPr id="3" name="Subtitle 2"/>
          <p:cNvSpPr>
            <a:spLocks noGrp="1"/>
          </p:cNvSpPr>
          <p:nvPr>
            <p:ph type="subTitle" idx="1"/>
          </p:nvPr>
        </p:nvSpPr>
        <p:spPr>
          <a:xfrm>
            <a:off x="1371600" y="3349352"/>
            <a:ext cx="6400800" cy="1752600"/>
          </a:xfrm>
        </p:spPr>
        <p:txBody>
          <a:bodyPr>
            <a:normAutofit/>
          </a:bodyPr>
          <a:lstStyle/>
          <a:p>
            <a:pPr>
              <a:lnSpc>
                <a:spcPct val="130000"/>
              </a:lnSpc>
            </a:pPr>
            <a:r>
              <a:rPr lang="en-US" dirty="0" smtClean="0"/>
              <a:t>Petr Walczysko</a:t>
            </a:r>
          </a:p>
          <a:p>
            <a:pPr>
              <a:lnSpc>
                <a:spcPct val="130000"/>
              </a:lnSpc>
            </a:pPr>
            <a:r>
              <a:rPr lang="en-US" sz="1900" dirty="0" smtClean="0"/>
              <a:t>University of Dundee</a:t>
            </a:r>
          </a:p>
          <a:p>
            <a:pPr>
              <a:lnSpc>
                <a:spcPct val="100000"/>
              </a:lnSpc>
            </a:pPr>
            <a:r>
              <a:rPr lang="en-US" sz="1900" dirty="0" smtClean="0"/>
              <a:t>The OME Consortium</a:t>
            </a:r>
          </a:p>
        </p:txBody>
      </p:sp>
      <p:sp>
        <p:nvSpPr>
          <p:cNvPr id="4" name="Content Placeholder 2"/>
          <p:cNvSpPr txBox="1">
            <a:spLocks/>
          </p:cNvSpPr>
          <p:nvPr/>
        </p:nvSpPr>
        <p:spPr>
          <a:xfrm>
            <a:off x="0" y="6437312"/>
            <a:ext cx="8123717" cy="425450"/>
          </a:xfrm>
          <a:prstGeom prst="rect">
            <a:avLst/>
          </a:prstGeom>
        </p:spPr>
        <p:txBody>
          <a:bodyPr vert="horz" lIns="91440" tIns="45720" rIns="91440" bIns="45720" rtlCol="0">
            <a:normAutofit fontScale="62500" lnSpcReduction="20000"/>
          </a:bodyPr>
          <a:lstStyle>
            <a:lvl1pPr marL="0" indent="0" algn="ctr" defTabSz="457200" rtl="0" eaLnBrk="1" latinLnBrk="0" hangingPunct="1">
              <a:lnSpc>
                <a:spcPct val="150000"/>
              </a:lnSpc>
              <a:spcBef>
                <a:spcPct val="20000"/>
              </a:spcBef>
              <a:buClr>
                <a:srgbClr val="0E2264"/>
              </a:buClr>
              <a:buSzPct val="110000"/>
              <a:buFont typeface="Courier New"/>
              <a:buNone/>
              <a:defRPr sz="2400" kern="1200" baseline="0">
                <a:solidFill>
                  <a:schemeClr val="tx1">
                    <a:lumMod val="65000"/>
                    <a:lumOff val="35000"/>
                  </a:schemeClr>
                </a:solidFill>
                <a:latin typeface="Open Sans Semibold"/>
                <a:ea typeface="+mn-ea"/>
                <a:cs typeface="+mn-cs"/>
              </a:defRPr>
            </a:lvl1pPr>
            <a:lvl2pPr marL="457200" indent="0" algn="ctr" defTabSz="457200" rtl="0" eaLnBrk="1" latinLnBrk="0" hangingPunct="1">
              <a:lnSpc>
                <a:spcPct val="150000"/>
              </a:lnSpc>
              <a:spcBef>
                <a:spcPct val="20000"/>
              </a:spcBef>
              <a:buClr>
                <a:srgbClr val="95AFAC"/>
              </a:buClr>
              <a:buFont typeface="Arial"/>
              <a:buNone/>
              <a:defRPr sz="2000" kern="1200">
                <a:solidFill>
                  <a:schemeClr val="tx1">
                    <a:tint val="75000"/>
                  </a:schemeClr>
                </a:solidFill>
                <a:latin typeface="Open Sans"/>
                <a:ea typeface="+mn-ea"/>
                <a:cs typeface="+mn-cs"/>
              </a:defRPr>
            </a:lvl2pPr>
            <a:lvl3pPr marL="914400" indent="0" algn="ctr" defTabSz="457200" rtl="0" eaLnBrk="1" latinLnBrk="0" hangingPunct="1">
              <a:lnSpc>
                <a:spcPct val="150000"/>
              </a:lnSpc>
              <a:spcBef>
                <a:spcPct val="20000"/>
              </a:spcBef>
              <a:buClr>
                <a:srgbClr val="0E2264"/>
              </a:buClr>
              <a:buFont typeface="Arial"/>
              <a:buNone/>
              <a:defRPr sz="2000" kern="1200">
                <a:solidFill>
                  <a:schemeClr val="tx1">
                    <a:tint val="75000"/>
                  </a:schemeClr>
                </a:solidFill>
                <a:latin typeface="Open Sans"/>
                <a:ea typeface="+mn-ea"/>
                <a:cs typeface="+mn-cs"/>
              </a:defRPr>
            </a:lvl3pPr>
            <a:lvl4pPr marL="1371600" indent="0" algn="ctr" defTabSz="457200" rtl="0" eaLnBrk="1" latinLnBrk="0" hangingPunct="1">
              <a:lnSpc>
                <a:spcPct val="150000"/>
              </a:lnSpc>
              <a:spcBef>
                <a:spcPct val="20000"/>
              </a:spcBef>
              <a:buClr>
                <a:srgbClr val="95AFAC"/>
              </a:buClr>
              <a:buFont typeface="Courier New"/>
              <a:buNone/>
              <a:defRPr sz="2000" kern="1200">
                <a:solidFill>
                  <a:schemeClr val="tx1">
                    <a:tint val="75000"/>
                  </a:schemeClr>
                </a:solidFill>
                <a:latin typeface="Open Sans"/>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Open Sans"/>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t> </a:t>
            </a:r>
            <a:endParaRPr lang="en-US" i="1" dirty="0" smtClean="0"/>
          </a:p>
          <a:p>
            <a:endParaRPr lang="en-US" dirty="0"/>
          </a:p>
        </p:txBody>
      </p:sp>
    </p:spTree>
    <p:extLst>
      <p:ext uri="{BB962C8B-B14F-4D97-AF65-F5344CB8AC3E}">
        <p14:creationId xmlns:p14="http://schemas.microsoft.com/office/powerpoint/2010/main" val="340281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8263"/>
            <a:ext cx="8229600" cy="995362"/>
          </a:xfrm>
        </p:spPr>
        <p:txBody>
          <a:bodyPr>
            <a:normAutofit fontScale="90000"/>
          </a:bodyPr>
          <a:lstStyle/>
          <a:p>
            <a:r>
              <a:rPr lang="en-US" dirty="0" smtClean="0"/>
              <a:t>Dream testing </a:t>
            </a:r>
            <a:r>
              <a:rPr lang="en-US" dirty="0" smtClean="0"/>
              <a:t>system</a:t>
            </a:r>
            <a:br>
              <a:rPr lang="en-US" dirty="0" smtClean="0"/>
            </a:br>
            <a:r>
              <a:rPr lang="en-US" dirty="0" smtClean="0"/>
              <a:t>(OME Docs &gt; Testing &gt; Dream testing system)</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9</a:t>
            </a:fld>
            <a:endParaRPr lang="en-US"/>
          </a:p>
        </p:txBody>
      </p:sp>
    </p:spTree>
    <p:extLst>
      <p:ext uri="{BB962C8B-B14F-4D97-AF65-F5344CB8AC3E}">
        <p14:creationId xmlns:p14="http://schemas.microsoft.com/office/powerpoint/2010/main" val="296943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endParaRPr lang="en-US" dirty="0"/>
          </a:p>
        </p:txBody>
      </p:sp>
      <p:sp>
        <p:nvSpPr>
          <p:cNvPr id="3" name="Content Placeholder 2"/>
          <p:cNvSpPr>
            <a:spLocks noGrp="1"/>
          </p:cNvSpPr>
          <p:nvPr>
            <p:ph idx="1"/>
          </p:nvPr>
        </p:nvSpPr>
        <p:spPr/>
        <p:txBody>
          <a:bodyPr/>
          <a:lstStyle/>
          <a:p>
            <a:r>
              <a:rPr lang="en-US" dirty="0"/>
              <a:t> current reasonable research scales— ~1-100TB</a:t>
            </a:r>
            <a:r>
              <a:rPr lang="en-US" dirty="0" smtClean="0"/>
              <a:t>.</a:t>
            </a:r>
          </a:p>
          <a:p>
            <a:r>
              <a:rPr lang="en-US" dirty="0" smtClean="0"/>
              <a:t>emerging (flagship) projects: </a:t>
            </a:r>
            <a:r>
              <a:rPr lang="en-US" dirty="0"/>
              <a:t>1-2 orders of </a:t>
            </a:r>
            <a:r>
              <a:rPr lang="en-US" dirty="0" smtClean="0"/>
              <a:t>magnitude more</a:t>
            </a:r>
          </a:p>
          <a:p>
            <a:r>
              <a:rPr lang="en-US" dirty="0" smtClean="0"/>
              <a:t>In-place import : how far will it get us ?</a:t>
            </a:r>
          </a:p>
          <a:p>
            <a:r>
              <a:rPr lang="en-US" dirty="0" smtClean="0"/>
              <a:t>eel has 150 GB ?</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10</a:t>
            </a:fld>
            <a:endParaRPr lang="en-US"/>
          </a:p>
        </p:txBody>
      </p:sp>
    </p:spTree>
    <p:extLst>
      <p:ext uri="{BB962C8B-B14F-4D97-AF65-F5344CB8AC3E}">
        <p14:creationId xmlns:p14="http://schemas.microsoft.com/office/powerpoint/2010/main" val="1725621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a:t>
            </a:r>
            <a:endParaRPr lang="en-US" dirty="0"/>
          </a:p>
        </p:txBody>
      </p:sp>
      <p:sp>
        <p:nvSpPr>
          <p:cNvPr id="3" name="Content Placeholder 2"/>
          <p:cNvSpPr>
            <a:spLocks noGrp="1"/>
          </p:cNvSpPr>
          <p:nvPr>
            <p:ph idx="1"/>
          </p:nvPr>
        </p:nvSpPr>
        <p:spPr/>
        <p:txBody>
          <a:bodyPr/>
          <a:lstStyle/>
          <a:p>
            <a:r>
              <a:rPr lang="en-US" dirty="0" smtClean="0"/>
              <a:t>Not specified in numbers, but the current speed of nightshade server is acceptable, the current speed of eel server is not</a:t>
            </a:r>
          </a:p>
          <a:p>
            <a:r>
              <a:rPr lang="en-US" dirty="0" smtClean="0"/>
              <a:t>When testing system is constantly slow, then any feedback on the “sudden slowing down” due to cause x is not possible</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11</a:t>
            </a:fld>
            <a:endParaRPr lang="en-US"/>
          </a:p>
        </p:txBody>
      </p:sp>
    </p:spTree>
    <p:extLst>
      <p:ext uri="{BB962C8B-B14F-4D97-AF65-F5344CB8AC3E}">
        <p14:creationId xmlns:p14="http://schemas.microsoft.com/office/powerpoint/2010/main" val="1445390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Long-lasting setups</a:t>
            </a:r>
            <a:endParaRPr lang="en-US" dirty="0"/>
          </a:p>
        </p:txBody>
      </p:sp>
      <p:sp>
        <p:nvSpPr>
          <p:cNvPr id="3" name="Content Placeholder 2"/>
          <p:cNvSpPr>
            <a:spLocks noGrp="1"/>
          </p:cNvSpPr>
          <p:nvPr>
            <p:ph idx="1"/>
          </p:nvPr>
        </p:nvSpPr>
        <p:spPr/>
        <p:txBody>
          <a:bodyPr/>
          <a:lstStyle/>
          <a:p>
            <a:r>
              <a:rPr lang="en-US" dirty="0" smtClean="0"/>
              <a:t>Necessary for </a:t>
            </a:r>
          </a:p>
          <a:p>
            <a:pPr lvl="1"/>
            <a:r>
              <a:rPr lang="en-US" dirty="0" smtClean="0"/>
              <a:t>Repetitions and retests on the same data</a:t>
            </a:r>
          </a:p>
          <a:p>
            <a:pPr lvl="1"/>
            <a:r>
              <a:rPr lang="en-US" dirty="0" smtClean="0"/>
              <a:t>Building up systems with specific data (possibly imports take long, and the data in question are not contained in any DB yet)</a:t>
            </a:r>
          </a:p>
          <a:p>
            <a:pPr lvl="1"/>
            <a:r>
              <a:rPr lang="en-US" dirty="0" smtClean="0"/>
              <a:t>Catching bugs which appear only via long usage</a:t>
            </a:r>
          </a:p>
          <a:p>
            <a:pPr lvl="1"/>
            <a:r>
              <a:rPr lang="en-US" dirty="0" smtClean="0"/>
              <a:t>Catching performance issues connected with accumulation of unnecessary files in the ecosystem</a:t>
            </a:r>
          </a:p>
          <a:p>
            <a:pPr lvl="1"/>
            <a:r>
              <a:rPr lang="en-US" dirty="0" smtClean="0"/>
              <a:t>Lack of long-lasting setups typically results in (</a:t>
            </a:r>
            <a:r>
              <a:rPr lang="en-US" dirty="0" err="1" smtClean="0"/>
              <a:t>mis</a:t>
            </a:r>
            <a:r>
              <a:rPr lang="en-US" dirty="0" smtClean="0"/>
              <a:t>)using production servers for debugging</a:t>
            </a:r>
            <a:endParaRPr lang="en-US" dirty="0"/>
          </a:p>
          <a:p>
            <a:pPr lvl="1"/>
            <a:r>
              <a:rPr lang="en-US" dirty="0" err="1" smtClean="0"/>
              <a:t>Atm</a:t>
            </a:r>
            <a:r>
              <a:rPr lang="en-US" dirty="0" smtClean="0"/>
              <a:t> we are using nightshade and demo for these purposes</a:t>
            </a:r>
          </a:p>
        </p:txBody>
      </p:sp>
      <p:sp>
        <p:nvSpPr>
          <p:cNvPr id="4" name="Slide Number Placeholder 3"/>
          <p:cNvSpPr>
            <a:spLocks noGrp="1"/>
          </p:cNvSpPr>
          <p:nvPr>
            <p:ph type="sldNum" sz="quarter" idx="12"/>
          </p:nvPr>
        </p:nvSpPr>
        <p:spPr/>
        <p:txBody>
          <a:bodyPr/>
          <a:lstStyle/>
          <a:p>
            <a:fld id="{01F94C27-CCD8-744C-9E80-37C6A9C00ED2}" type="slidenum">
              <a:rPr lang="en-US" smtClean="0"/>
              <a:pPr/>
              <a:t>12</a:t>
            </a:fld>
            <a:endParaRPr lang="en-US"/>
          </a:p>
        </p:txBody>
      </p:sp>
    </p:spTree>
    <p:extLst>
      <p:ext uri="{BB962C8B-B14F-4D97-AF65-F5344CB8AC3E}">
        <p14:creationId xmlns:p14="http://schemas.microsoft.com/office/powerpoint/2010/main" val="1488475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Data-flexible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Switching (switching DBs &amp; original data at will)</a:t>
            </a:r>
          </a:p>
          <a:p>
            <a:r>
              <a:rPr lang="en-US" dirty="0" smtClean="0"/>
              <a:t>Reverting (quickly getting DB and original data into a state before experiment)</a:t>
            </a:r>
          </a:p>
          <a:p>
            <a:r>
              <a:rPr lang="en-US" dirty="0" smtClean="0"/>
              <a:t>Merging (missing feature in OMERO, merging 2 DBs)</a:t>
            </a:r>
          </a:p>
          <a:p>
            <a:r>
              <a:rPr lang="en-US" dirty="0" smtClean="0"/>
              <a:t>Snapshotting (capture the state of the DB quickly just after experiment)</a:t>
            </a:r>
          </a:p>
          <a:p>
            <a:r>
              <a:rPr lang="en-US" dirty="0" smtClean="0"/>
              <a:t>Duration (see previous slide)</a:t>
            </a:r>
          </a:p>
          <a:p>
            <a:r>
              <a:rPr lang="en-US" dirty="0" smtClean="0"/>
              <a:t>Searching (missing search for Metadata in OMERO, hard to search for metadata in a filesystem</a:t>
            </a:r>
            <a:r>
              <a:rPr lang="en-US" dirty="0" smtClean="0"/>
              <a:t>)</a:t>
            </a:r>
          </a:p>
          <a:p>
            <a:r>
              <a:rPr lang="en-US" b="1" dirty="0" smtClean="0"/>
              <a:t>What we have now:</a:t>
            </a:r>
            <a:endParaRPr lang="en-US" b="1" dirty="0" smtClean="0"/>
          </a:p>
          <a:p>
            <a:r>
              <a:rPr lang="en-US" dirty="0" err="1" smtClean="0"/>
              <a:t>Atm</a:t>
            </a:r>
            <a:r>
              <a:rPr lang="en-US" dirty="0" smtClean="0"/>
              <a:t> we have the CI widget enabling to switch DBs and purge </a:t>
            </a:r>
            <a:r>
              <a:rPr lang="en-US" dirty="0" smtClean="0"/>
              <a:t>data</a:t>
            </a:r>
            <a:r>
              <a:rPr lang="en-US" dirty="0"/>
              <a:t>, e.g. </a:t>
            </a:r>
            <a:r>
              <a:rPr lang="en-US" dirty="0">
                <a:hlinkClick r:id="rId2"/>
              </a:rPr>
              <a:t>https://ci.openmicroscopy.org/job/OMERO-DEV-merge-deploy/build?delay=0sec</a:t>
            </a:r>
            <a:r>
              <a:rPr lang="en-US" dirty="0" smtClean="0">
                <a:hlinkClick r:id="rId2"/>
              </a:rPr>
              <a:t> </a:t>
            </a:r>
            <a:r>
              <a:rPr lang="en-US" dirty="0" smtClean="0"/>
              <a:t>,</a:t>
            </a:r>
            <a:r>
              <a:rPr lang="en-US" dirty="0" smtClean="0"/>
              <a:t>See screenshot on next slide</a:t>
            </a:r>
            <a:endParaRPr lang="en-US" dirty="0" smtClean="0"/>
          </a:p>
          <a:p>
            <a:r>
              <a:rPr lang="en-US" dirty="0" smtClean="0"/>
              <a:t>DBs </a:t>
            </a:r>
            <a:r>
              <a:rPr lang="en-US" dirty="0"/>
              <a:t>are stored </a:t>
            </a:r>
            <a:r>
              <a:rPr lang="en-US" dirty="0" smtClean="0"/>
              <a:t>(OME Docs &gt; Testing &gt; CI setups and DB structures)</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13</a:t>
            </a:fld>
            <a:endParaRPr lang="en-US"/>
          </a:p>
        </p:txBody>
      </p:sp>
    </p:spTree>
    <p:extLst>
      <p:ext uri="{BB962C8B-B14F-4D97-AF65-F5344CB8AC3E}">
        <p14:creationId xmlns:p14="http://schemas.microsoft.com/office/powerpoint/2010/main" val="61816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291" y="706210"/>
            <a:ext cx="7480300" cy="5003800"/>
          </a:xfrm>
        </p:spPr>
      </p:pic>
      <p:sp>
        <p:nvSpPr>
          <p:cNvPr id="4" name="Slide Number Placeholder 3"/>
          <p:cNvSpPr>
            <a:spLocks noGrp="1"/>
          </p:cNvSpPr>
          <p:nvPr>
            <p:ph type="sldNum" sz="quarter" idx="12"/>
          </p:nvPr>
        </p:nvSpPr>
        <p:spPr/>
        <p:txBody>
          <a:bodyPr/>
          <a:lstStyle/>
          <a:p>
            <a:fld id="{01F94C27-CCD8-744C-9E80-37C6A9C00ED2}" type="slidenum">
              <a:rPr lang="en-US" smtClean="0"/>
              <a:pPr/>
              <a:t>14</a:t>
            </a:fld>
            <a:endParaRPr lang="en-US"/>
          </a:p>
        </p:txBody>
      </p:sp>
    </p:spTree>
    <p:extLst>
      <p:ext uri="{BB962C8B-B14F-4D97-AF65-F5344CB8AC3E}">
        <p14:creationId xmlns:p14="http://schemas.microsoft.com/office/powerpoint/2010/main" val="1022983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t>
            </a:r>
            <a:endParaRPr lang="en-US" dirty="0"/>
          </a:p>
        </p:txBody>
      </p:sp>
      <p:sp>
        <p:nvSpPr>
          <p:cNvPr id="3" name="Content Placeholder 2"/>
          <p:cNvSpPr>
            <a:spLocks noGrp="1"/>
          </p:cNvSpPr>
          <p:nvPr>
            <p:ph idx="1"/>
          </p:nvPr>
        </p:nvSpPr>
        <p:spPr/>
        <p:txBody>
          <a:bodyPr/>
          <a:lstStyle/>
          <a:p>
            <a:r>
              <a:rPr lang="en-US" dirty="0" smtClean="0"/>
              <a:t>Automatic</a:t>
            </a:r>
          </a:p>
          <a:p>
            <a:r>
              <a:rPr lang="en-US" dirty="0" smtClean="0"/>
              <a:t>Non-automatic</a:t>
            </a:r>
          </a:p>
          <a:p>
            <a:r>
              <a:rPr lang="en-US" dirty="0" smtClean="0"/>
              <a:t>Metrics on import</a:t>
            </a:r>
          </a:p>
          <a:p>
            <a:r>
              <a:rPr lang="en-US" dirty="0" err="1" smtClean="0"/>
              <a:t>Atm</a:t>
            </a:r>
            <a:r>
              <a:rPr lang="en-US" dirty="0" smtClean="0"/>
              <a:t> we have the IDR import machinery (we learn more in Screen importing workshop)</a:t>
            </a:r>
          </a:p>
          <a:p>
            <a:r>
              <a:rPr lang="en-US" dirty="0" err="1" smtClean="0"/>
              <a:t>Atm</a:t>
            </a:r>
            <a:r>
              <a:rPr lang="en-US" dirty="0" smtClean="0"/>
              <a:t> we have the script of Josh for minimal automatic import of selected files to OMERO</a:t>
            </a:r>
          </a:p>
          <a:p>
            <a:r>
              <a:rPr lang="en-US" dirty="0" err="1" smtClean="0"/>
              <a:t>Atm</a:t>
            </a:r>
            <a:r>
              <a:rPr lang="en-US" dirty="0" smtClean="0"/>
              <a:t> we have </a:t>
            </a:r>
            <a:r>
              <a:rPr lang="en-US" dirty="0" err="1" smtClean="0"/>
              <a:t>Balaji’s</a:t>
            </a:r>
            <a:r>
              <a:rPr lang="en-US" dirty="0" smtClean="0"/>
              <a:t> script in </a:t>
            </a:r>
            <a:r>
              <a:rPr lang="en-US" dirty="0" err="1" smtClean="0"/>
              <a:t>Matlab</a:t>
            </a:r>
            <a:r>
              <a:rPr lang="en-US" dirty="0" smtClean="0"/>
              <a:t> ? (for metrics on import)</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15</a:t>
            </a:fld>
            <a:endParaRPr lang="en-US"/>
          </a:p>
        </p:txBody>
      </p:sp>
    </p:spTree>
    <p:extLst>
      <p:ext uri="{BB962C8B-B14F-4D97-AF65-F5344CB8AC3E}">
        <p14:creationId xmlns:p14="http://schemas.microsoft.com/office/powerpoint/2010/main" val="886667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a:t>
            </a:r>
            <a:endParaRPr lang="en-US" dirty="0"/>
          </a:p>
        </p:txBody>
      </p:sp>
      <p:sp>
        <p:nvSpPr>
          <p:cNvPr id="3" name="Content Placeholder 2"/>
          <p:cNvSpPr>
            <a:spLocks noGrp="1"/>
          </p:cNvSpPr>
          <p:nvPr>
            <p:ph idx="1"/>
          </p:nvPr>
        </p:nvSpPr>
        <p:spPr/>
        <p:txBody>
          <a:bodyPr/>
          <a:lstStyle/>
          <a:p>
            <a:r>
              <a:rPr lang="en-US" dirty="0" smtClean="0"/>
              <a:t>Via clients</a:t>
            </a:r>
          </a:p>
          <a:p>
            <a:r>
              <a:rPr lang="en-US" dirty="0" smtClean="0"/>
              <a:t>Logs</a:t>
            </a:r>
          </a:p>
          <a:p>
            <a:r>
              <a:rPr lang="en-US" dirty="0" smtClean="0"/>
              <a:t>Managed Repo</a:t>
            </a:r>
          </a:p>
          <a:p>
            <a:r>
              <a:rPr lang="en-US" dirty="0" err="1" smtClean="0"/>
              <a:t>Config</a:t>
            </a:r>
            <a:endParaRPr lang="en-US" dirty="0" smtClean="0"/>
          </a:p>
          <a:p>
            <a:r>
              <a:rPr lang="en-US" dirty="0" err="1" smtClean="0"/>
              <a:t>Atm</a:t>
            </a:r>
            <a:r>
              <a:rPr lang="en-US" dirty="0" smtClean="0"/>
              <a:t> we have some access on eel</a:t>
            </a:r>
          </a:p>
          <a:p>
            <a:r>
              <a:rPr lang="en-US" dirty="0" err="1" smtClean="0"/>
              <a:t>Atm</a:t>
            </a:r>
            <a:r>
              <a:rPr lang="en-US" dirty="0" smtClean="0"/>
              <a:t> we have possible access to the </a:t>
            </a:r>
            <a:r>
              <a:rPr lang="en-US" dirty="0" err="1" smtClean="0"/>
              <a:t>dockers</a:t>
            </a:r>
            <a:r>
              <a:rPr lang="en-US" dirty="0" smtClean="0"/>
              <a:t>, but need to find out during training how</a:t>
            </a:r>
          </a:p>
          <a:p>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16</a:t>
            </a:fld>
            <a:endParaRPr lang="en-US"/>
          </a:p>
        </p:txBody>
      </p:sp>
    </p:spTree>
    <p:extLst>
      <p:ext uri="{BB962C8B-B14F-4D97-AF65-F5344CB8AC3E}">
        <p14:creationId xmlns:p14="http://schemas.microsoft.com/office/powerpoint/2010/main" val="655664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LDAP is almost a default with our users. But </a:t>
            </a:r>
            <a:r>
              <a:rPr lang="en-US" dirty="0" err="1" smtClean="0"/>
              <a:t>atm</a:t>
            </a:r>
            <a:r>
              <a:rPr lang="en-US" dirty="0" smtClean="0"/>
              <a:t> we have no LDAP server in our hands. </a:t>
            </a:r>
          </a:p>
          <a:p>
            <a:r>
              <a:rPr lang="en-US" dirty="0" smtClean="0"/>
              <a:t>Docker training should </a:t>
            </a:r>
            <a:r>
              <a:rPr lang="en-US" dirty="0" smtClean="0"/>
              <a:t>reinforce the workflow about </a:t>
            </a:r>
            <a:r>
              <a:rPr lang="en-US" dirty="0" smtClean="0"/>
              <a:t>how to establish our own LDAP </a:t>
            </a:r>
            <a:r>
              <a:rPr lang="en-US" dirty="0" smtClean="0"/>
              <a:t>server (but some basic workflow is going to be given here)</a:t>
            </a:r>
            <a:endParaRPr lang="en-US" dirty="0" smtClean="0"/>
          </a:p>
          <a:p>
            <a:r>
              <a:rPr lang="en-US" dirty="0" smtClean="0"/>
              <a:t>Permissions on beluga (running </a:t>
            </a:r>
            <a:r>
              <a:rPr lang="en-US" dirty="0" err="1" smtClean="0"/>
              <a:t>docker</a:t>
            </a:r>
            <a:r>
              <a:rPr lang="en-US" dirty="0" smtClean="0"/>
              <a:t> on beluga) unclear -&gt; computational resources workshop</a:t>
            </a:r>
            <a:endParaRPr lang="en-US" dirty="0" smtClean="0">
              <a:hlinkClick r:id="rId2"/>
            </a:endParaRPr>
          </a:p>
          <a:p>
            <a:r>
              <a:rPr lang="en-US" dirty="0" smtClean="0">
                <a:hlinkClick r:id="rId2"/>
              </a:rPr>
              <a:t>https</a:t>
            </a:r>
            <a:r>
              <a:rPr lang="en-US" dirty="0">
                <a:hlinkClick r:id="rId2"/>
              </a:rPr>
              <a:t>://</a:t>
            </a:r>
            <a:r>
              <a:rPr lang="en-US" dirty="0" smtClean="0">
                <a:hlinkClick r:id="rId2"/>
              </a:rPr>
              <a:t>github.com/openmicroscopy/apacheds-docker#installation</a:t>
            </a:r>
            <a:endParaRPr lang="en-US" dirty="0" smtClean="0"/>
          </a:p>
          <a:p>
            <a:r>
              <a:rPr lang="en-US" dirty="0"/>
              <a:t>1- start an </a:t>
            </a:r>
            <a:r>
              <a:rPr lang="en-US" dirty="0" err="1"/>
              <a:t>ApacheDS</a:t>
            </a:r>
            <a:r>
              <a:rPr lang="en-US" dirty="0"/>
              <a:t> Docker container on </a:t>
            </a:r>
            <a:r>
              <a:rPr lang="en-US" dirty="0" smtClean="0"/>
              <a:t>localhost (in future, </a:t>
            </a:r>
            <a:r>
              <a:rPr lang="en-US" dirty="0" err="1" smtClean="0"/>
              <a:t>minke</a:t>
            </a:r>
            <a:r>
              <a:rPr lang="en-US" dirty="0" smtClean="0"/>
              <a:t>/beluga/xxx -&gt; need to clarify </a:t>
            </a:r>
            <a:r>
              <a:rPr lang="en-US" dirty="0" err="1" smtClean="0"/>
              <a:t>docker</a:t>
            </a:r>
            <a:r>
              <a:rPr lang="en-US" dirty="0" smtClean="0"/>
              <a:t> perms on those servers) </a:t>
            </a:r>
            <a:r>
              <a:rPr lang="en-US" dirty="0"/>
              <a:t>with the correct </a:t>
            </a:r>
            <a:r>
              <a:rPr lang="en-US" dirty="0" smtClean="0"/>
              <a:t>port-forwarding</a:t>
            </a:r>
          </a:p>
          <a:p>
            <a:r>
              <a:rPr lang="en-US" dirty="0"/>
              <a:t>2- use the scripts to create your LDAP tree on this LDAP </a:t>
            </a:r>
            <a:r>
              <a:rPr lang="en-US" dirty="0" smtClean="0"/>
              <a:t>server </a:t>
            </a:r>
            <a:r>
              <a:rPr lang="en-US" dirty="0" smtClean="0">
                <a:hlinkClick r:id="rId3"/>
              </a:rPr>
              <a:t>https</a:t>
            </a:r>
            <a:r>
              <a:rPr lang="en-US" dirty="0">
                <a:hlinkClick r:id="rId3"/>
              </a:rPr>
              <a:t>://</a:t>
            </a:r>
            <a:r>
              <a:rPr lang="en-US" dirty="0" smtClean="0">
                <a:hlinkClick r:id="rId3"/>
              </a:rPr>
              <a:t>docs.openmicroscopy.org/internal/instructions/ldap-dev-configuration.html</a:t>
            </a:r>
            <a:endParaRPr lang="en-US" dirty="0" smtClean="0"/>
          </a:p>
          <a:p>
            <a:r>
              <a:rPr lang="en-US" dirty="0"/>
              <a:t>3- set up your OMERO to point at this LDAP</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01F94C27-CCD8-744C-9E80-37C6A9C00ED2}" type="slidenum">
              <a:rPr lang="en-US" smtClean="0"/>
              <a:pPr/>
              <a:t>17</a:t>
            </a:fld>
            <a:endParaRPr lang="en-US"/>
          </a:p>
        </p:txBody>
      </p:sp>
    </p:spTree>
    <p:extLst>
      <p:ext uri="{BB962C8B-B14F-4D97-AF65-F5344CB8AC3E}">
        <p14:creationId xmlns:p14="http://schemas.microsoft.com/office/powerpoint/2010/main" val="216679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for OMERO via </a:t>
            </a:r>
            <a:r>
              <a:rPr lang="en-US" dirty="0" err="1" smtClean="0"/>
              <a:t>docker</a:t>
            </a:r>
            <a:r>
              <a:rPr lang="en-US" dirty="0" smtClean="0"/>
              <a:t> setup example</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docker</a:t>
            </a:r>
            <a:r>
              <a:rPr lang="en-US" dirty="0"/>
              <a:t> pull </a:t>
            </a:r>
            <a:r>
              <a:rPr lang="en-US" dirty="0" err="1"/>
              <a:t>openmicroscopy</a:t>
            </a:r>
            <a:r>
              <a:rPr lang="en-US" dirty="0"/>
              <a:t>/</a:t>
            </a:r>
            <a:r>
              <a:rPr lang="en-US" dirty="0" err="1"/>
              <a:t>apacheds</a:t>
            </a:r>
            <a:endParaRPr lang="en-US" dirty="0"/>
          </a:p>
          <a:p>
            <a:r>
              <a:rPr lang="en-US" dirty="0" err="1" smtClean="0"/>
              <a:t>docker</a:t>
            </a:r>
            <a:r>
              <a:rPr lang="en-US" dirty="0" smtClean="0"/>
              <a:t> </a:t>
            </a:r>
            <a:r>
              <a:rPr lang="en-US" dirty="0"/>
              <a:t>run --name </a:t>
            </a:r>
            <a:r>
              <a:rPr lang="en-US" dirty="0" err="1"/>
              <a:t>test_ldap</a:t>
            </a:r>
            <a:r>
              <a:rPr lang="en-US" dirty="0"/>
              <a:t> -d -p 10389:10389 </a:t>
            </a:r>
            <a:r>
              <a:rPr lang="en-US" dirty="0" err="1"/>
              <a:t>openmicroscopy</a:t>
            </a:r>
            <a:r>
              <a:rPr lang="en-US" dirty="0"/>
              <a:t>/</a:t>
            </a:r>
            <a:r>
              <a:rPr lang="en-US" dirty="0" err="1"/>
              <a:t>apacheds</a:t>
            </a:r>
            <a:endParaRPr lang="en-US" dirty="0"/>
          </a:p>
          <a:p>
            <a:r>
              <a:rPr lang="en-US" dirty="0" smtClean="0"/>
              <a:t>cd /</a:t>
            </a:r>
            <a:r>
              <a:rPr lang="en-US" dirty="0" err="1" smtClean="0"/>
              <a:t>management_tools</a:t>
            </a:r>
            <a:r>
              <a:rPr lang="en-US" dirty="0" smtClean="0"/>
              <a:t> #cd to the cloned </a:t>
            </a:r>
            <a:r>
              <a:rPr lang="en-US" dirty="0" err="1" smtClean="0"/>
              <a:t>mngmt</a:t>
            </a:r>
            <a:r>
              <a:rPr lang="en-US" dirty="0" smtClean="0"/>
              <a:t> tools repo on your machine to be able to run scripts</a:t>
            </a:r>
          </a:p>
          <a:p>
            <a:r>
              <a:rPr lang="en-US" dirty="0" smtClean="0"/>
              <a:t>export LDAPHOST=localhost</a:t>
            </a:r>
          </a:p>
          <a:p>
            <a:r>
              <a:rPr lang="en-US" dirty="0"/>
              <a:t>./search </a:t>
            </a:r>
          </a:p>
          <a:p>
            <a:r>
              <a:rPr lang="en-US" dirty="0" smtClean="0"/>
              <a:t>./initialize</a:t>
            </a:r>
          </a:p>
          <a:p>
            <a:r>
              <a:rPr lang="en-US" dirty="0" smtClean="0"/>
              <a:t>./user user-1 add # note: the users will have the </a:t>
            </a:r>
            <a:r>
              <a:rPr lang="en-US" u="sng" dirty="0" smtClean="0"/>
              <a:t>usual</a:t>
            </a:r>
            <a:r>
              <a:rPr lang="en-US" dirty="0" smtClean="0"/>
              <a:t> </a:t>
            </a:r>
            <a:r>
              <a:rPr lang="en-US" dirty="0" err="1" smtClean="0"/>
              <a:t>pwd</a:t>
            </a:r>
            <a:r>
              <a:rPr lang="en-US" dirty="0" smtClean="0"/>
              <a:t>, just like on eel</a:t>
            </a:r>
          </a:p>
          <a:p>
            <a:r>
              <a:rPr lang="en-US" dirty="0" smtClean="0"/>
              <a:t>./group group1 add</a:t>
            </a:r>
          </a:p>
          <a:p>
            <a:r>
              <a:rPr lang="en-US" dirty="0" smtClean="0"/>
              <a:t>./user user-1 in group1</a:t>
            </a:r>
          </a:p>
          <a:p>
            <a:r>
              <a:rPr lang="en-US" dirty="0" smtClean="0"/>
              <a:t># check the results using </a:t>
            </a:r>
            <a:r>
              <a:rPr lang="en-US" dirty="0" err="1" smtClean="0"/>
              <a:t>jxplorer</a:t>
            </a:r>
            <a:r>
              <a:rPr lang="en-US" dirty="0" smtClean="0"/>
              <a:t> UI software</a:t>
            </a:r>
          </a:p>
        </p:txBody>
      </p:sp>
      <p:sp>
        <p:nvSpPr>
          <p:cNvPr id="4" name="Slide Number Placeholder 3"/>
          <p:cNvSpPr>
            <a:spLocks noGrp="1"/>
          </p:cNvSpPr>
          <p:nvPr>
            <p:ph type="sldNum" sz="quarter" idx="12"/>
          </p:nvPr>
        </p:nvSpPr>
        <p:spPr/>
        <p:txBody>
          <a:bodyPr/>
          <a:lstStyle/>
          <a:p>
            <a:fld id="{01F94C27-CCD8-744C-9E80-37C6A9C00ED2}" type="slidenum">
              <a:rPr lang="en-US" smtClean="0"/>
              <a:pPr/>
              <a:t>18</a:t>
            </a:fld>
            <a:endParaRPr lang="en-US"/>
          </a:p>
        </p:txBody>
      </p:sp>
    </p:spTree>
    <p:extLst>
      <p:ext uri="{BB962C8B-B14F-4D97-AF65-F5344CB8AC3E}">
        <p14:creationId xmlns:p14="http://schemas.microsoft.com/office/powerpoint/2010/main" val="122923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2250" y="730937"/>
            <a:ext cx="8699500" cy="5403850"/>
          </a:xfrm>
        </p:spPr>
        <p:txBody>
          <a:bodyPr>
            <a:noAutofit/>
          </a:bodyPr>
          <a:lstStyle/>
          <a:p>
            <a:pPr marL="0" indent="0">
              <a:buNone/>
            </a:pPr>
            <a:r>
              <a:rPr lang="en-US" sz="1600" dirty="0"/>
              <a:t> </a:t>
            </a:r>
            <a:endParaRPr lang="en-US" sz="1600" dirty="0" smtClean="0"/>
          </a:p>
          <a:p>
            <a:pPr fontAlgn="base"/>
            <a:r>
              <a:rPr lang="en-US" sz="1600" dirty="0" smtClean="0"/>
              <a:t>Types </a:t>
            </a:r>
            <a:r>
              <a:rPr lang="en-US" sz="1600" dirty="0"/>
              <a:t>of testing - overview of testing categories and misconceptions </a:t>
            </a:r>
            <a:endParaRPr lang="en-US" sz="1600" dirty="0" smtClean="0"/>
          </a:p>
          <a:p>
            <a:pPr fontAlgn="base"/>
            <a:r>
              <a:rPr lang="en-US" sz="1600" dirty="0" smtClean="0"/>
              <a:t>How to test now</a:t>
            </a:r>
            <a:r>
              <a:rPr lang="en-US" sz="1600" dirty="0"/>
              <a:t/>
            </a:r>
            <a:br>
              <a:rPr lang="en-US" sz="1600" dirty="0"/>
            </a:br>
            <a:endParaRPr lang="en-US" sz="1600" dirty="0" smtClean="0"/>
          </a:p>
          <a:p>
            <a:r>
              <a:rPr lang="en-US" sz="1600" dirty="0" smtClean="0"/>
              <a:t>Dream </a:t>
            </a:r>
            <a:r>
              <a:rPr lang="en-US" sz="1600" dirty="0" smtClean="0"/>
              <a:t>system vs What we have now</a:t>
            </a:r>
            <a:endParaRPr lang="en-US" sz="1600" dirty="0" smtClean="0"/>
          </a:p>
          <a:p>
            <a:pPr lvl="1"/>
            <a:r>
              <a:rPr lang="en-US" sz="1000" dirty="0" smtClean="0"/>
              <a:t>Big </a:t>
            </a:r>
          </a:p>
          <a:p>
            <a:pPr lvl="1"/>
            <a:r>
              <a:rPr lang="en-US" sz="1000" dirty="0" smtClean="0"/>
              <a:t>Fast</a:t>
            </a:r>
            <a:endParaRPr lang="en-US" sz="1000" dirty="0"/>
          </a:p>
          <a:p>
            <a:pPr lvl="1"/>
            <a:r>
              <a:rPr lang="en-US" sz="1000" dirty="0"/>
              <a:t>Lasts “forever” </a:t>
            </a:r>
          </a:p>
          <a:p>
            <a:pPr lvl="1"/>
            <a:r>
              <a:rPr lang="en-US" sz="1000" dirty="0" smtClean="0"/>
              <a:t>Data</a:t>
            </a:r>
            <a:endParaRPr lang="en-US" sz="1000" dirty="0"/>
          </a:p>
          <a:p>
            <a:pPr lvl="1"/>
            <a:r>
              <a:rPr lang="en-US" sz="1000" dirty="0"/>
              <a:t>Import (automatic &amp; non-automatic, with metrics) (5 minutes)</a:t>
            </a:r>
          </a:p>
          <a:p>
            <a:pPr lvl="1"/>
            <a:r>
              <a:rPr lang="en-US" sz="1000" dirty="0"/>
              <a:t>Access (to logs, via clients, to DB via </a:t>
            </a:r>
            <a:r>
              <a:rPr lang="en-US" sz="1000" dirty="0" err="1"/>
              <a:t>psql</a:t>
            </a:r>
            <a:r>
              <a:rPr lang="en-US" sz="1000" dirty="0"/>
              <a:t>, Managed Repo, </a:t>
            </a:r>
            <a:r>
              <a:rPr lang="en-US" sz="1000" dirty="0" err="1"/>
              <a:t>configs</a:t>
            </a:r>
            <a:r>
              <a:rPr lang="en-US" sz="1000" dirty="0"/>
              <a:t>) </a:t>
            </a:r>
            <a:endParaRPr lang="en-US" sz="1000" dirty="0" smtClean="0"/>
          </a:p>
          <a:p>
            <a:pPr lvl="1"/>
            <a:r>
              <a:rPr lang="en-US" sz="1000" dirty="0" smtClean="0"/>
              <a:t>LDAP</a:t>
            </a:r>
          </a:p>
          <a:p>
            <a:pPr lvl="1"/>
            <a:r>
              <a:rPr lang="en-US" sz="1000" dirty="0" smtClean="0"/>
              <a:t>Apps</a:t>
            </a:r>
          </a:p>
          <a:p>
            <a:pPr lvl="1"/>
            <a:r>
              <a:rPr lang="en-US" sz="1000" dirty="0" smtClean="0"/>
              <a:t>Server-performance </a:t>
            </a:r>
            <a:r>
              <a:rPr lang="en-US" sz="1000" dirty="0"/>
              <a:t>testing &amp; tools </a:t>
            </a:r>
            <a:endParaRPr lang="en-US" sz="1000" dirty="0" smtClean="0"/>
          </a:p>
          <a:p>
            <a:pPr lvl="1"/>
            <a:r>
              <a:rPr lang="en-US" sz="1000" dirty="0" smtClean="0"/>
              <a:t>Versioning </a:t>
            </a:r>
            <a:r>
              <a:rPr lang="en-US" sz="1000" dirty="0"/>
              <a:t>(apps, server and dependencies) </a:t>
            </a:r>
            <a:endParaRPr lang="en-US" sz="1000" dirty="0" smtClean="0"/>
          </a:p>
          <a:p>
            <a:pPr lvl="1"/>
            <a:r>
              <a:rPr lang="en-US" sz="1000" dirty="0" smtClean="0"/>
              <a:t>Continuous </a:t>
            </a:r>
            <a:r>
              <a:rPr lang="en-US" sz="1000" dirty="0"/>
              <a:t>integration </a:t>
            </a:r>
            <a:r>
              <a:rPr lang="en-US" sz="1000" dirty="0" smtClean="0"/>
              <a:t>*</a:t>
            </a:r>
            <a:endParaRPr lang="en-US" sz="1000" dirty="0"/>
          </a:p>
          <a:p>
            <a:pPr lvl="1"/>
            <a:r>
              <a:rPr lang="en-US" sz="1000" dirty="0"/>
              <a:t>Integration tests, robot </a:t>
            </a:r>
            <a:r>
              <a:rPr lang="en-US" sz="1000" dirty="0" smtClean="0"/>
              <a:t>tests*</a:t>
            </a:r>
            <a:endParaRPr lang="en-US" sz="1000" dirty="0"/>
          </a:p>
          <a:p>
            <a:pPr lvl="1"/>
            <a:r>
              <a:rPr lang="en-US" sz="1000" dirty="0" smtClean="0"/>
              <a:t>How </a:t>
            </a:r>
            <a:r>
              <a:rPr lang="en-US" sz="1000" dirty="0"/>
              <a:t>others do it - Google CI </a:t>
            </a:r>
            <a:r>
              <a:rPr lang="en-US" sz="1000" dirty="0" smtClean="0"/>
              <a:t>workflow</a:t>
            </a:r>
            <a:endParaRPr lang="en-US" sz="1000"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1</a:t>
            </a:fld>
            <a:endParaRPr lang="en-US"/>
          </a:p>
        </p:txBody>
      </p:sp>
      <p:sp>
        <p:nvSpPr>
          <p:cNvPr id="5" name="TextBox 4"/>
          <p:cNvSpPr txBox="1"/>
          <p:nvPr/>
        </p:nvSpPr>
        <p:spPr>
          <a:xfrm>
            <a:off x="9004300" y="6591300"/>
            <a:ext cx="184666" cy="369332"/>
          </a:xfrm>
          <a:prstGeom prst="rect">
            <a:avLst/>
          </a:prstGeom>
          <a:noFill/>
        </p:spPr>
        <p:txBody>
          <a:bodyPr wrap="none" rtlCol="0">
            <a:spAutoFit/>
          </a:bodyPr>
          <a:lstStyle/>
          <a:p>
            <a:endParaRPr lang="en-US" dirty="0">
              <a:latin typeface="Open Sans"/>
            </a:endParaRPr>
          </a:p>
        </p:txBody>
      </p:sp>
    </p:spTree>
    <p:extLst>
      <p:ext uri="{BB962C8B-B14F-4D97-AF65-F5344CB8AC3E}">
        <p14:creationId xmlns:p14="http://schemas.microsoft.com/office/powerpoint/2010/main" val="1025452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JXPlorer</a:t>
            </a:r>
            <a:r>
              <a:rPr lang="en-US" dirty="0" smtClean="0"/>
              <a:t> view of LDAP DB</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50" y="1343411"/>
            <a:ext cx="8699500" cy="4535887"/>
          </a:xfrm>
        </p:spPr>
      </p:pic>
      <p:sp>
        <p:nvSpPr>
          <p:cNvPr id="4" name="Slide Number Placeholder 3"/>
          <p:cNvSpPr>
            <a:spLocks noGrp="1"/>
          </p:cNvSpPr>
          <p:nvPr>
            <p:ph type="sldNum" sz="quarter" idx="12"/>
          </p:nvPr>
        </p:nvSpPr>
        <p:spPr/>
        <p:txBody>
          <a:bodyPr/>
          <a:lstStyle/>
          <a:p>
            <a:fld id="{01F94C27-CCD8-744C-9E80-37C6A9C00ED2}" type="slidenum">
              <a:rPr lang="en-US" smtClean="0"/>
              <a:pPr/>
              <a:t>19</a:t>
            </a:fld>
            <a:endParaRPr lang="en-US"/>
          </a:p>
        </p:txBody>
      </p:sp>
    </p:spTree>
    <p:extLst>
      <p:ext uri="{BB962C8B-B14F-4D97-AF65-F5344CB8AC3E}">
        <p14:creationId xmlns:p14="http://schemas.microsoft.com/office/powerpoint/2010/main" val="836827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your LDAP to OMERO</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https://</a:t>
            </a:r>
            <a:r>
              <a:rPr lang="en-US" dirty="0" smtClean="0">
                <a:hlinkClick r:id="rId2"/>
              </a:rPr>
              <a:t>github.com/openmicroscopy/management_tools/blob/master/ci/config/common/devldap.omero</a:t>
            </a:r>
            <a:r>
              <a:rPr lang="en-US" dirty="0" smtClean="0"/>
              <a:t> # configure your </a:t>
            </a:r>
            <a:r>
              <a:rPr lang="en-US" dirty="0" err="1" smtClean="0"/>
              <a:t>omero</a:t>
            </a:r>
            <a:r>
              <a:rPr lang="en-US" dirty="0" smtClean="0"/>
              <a:t> server to point to the LDAP </a:t>
            </a:r>
            <a:r>
              <a:rPr lang="mr-IN" dirty="0" smtClean="0"/>
              <a:t>–</a:t>
            </a:r>
            <a:r>
              <a:rPr lang="en-US" dirty="0" smtClean="0"/>
              <a:t> exchange “</a:t>
            </a:r>
            <a:r>
              <a:rPr lang="en-US" dirty="0" err="1" smtClean="0"/>
              <a:t>minke</a:t>
            </a:r>
            <a:r>
              <a:rPr lang="mr-IN" dirty="0" smtClean="0"/>
              <a:t>…</a:t>
            </a:r>
            <a:r>
              <a:rPr lang="en-GB" dirty="0" smtClean="0"/>
              <a:t>” to localhost as appropriate and use bin/</a:t>
            </a:r>
            <a:r>
              <a:rPr lang="en-GB" dirty="0" err="1" smtClean="0"/>
              <a:t>omero</a:t>
            </a:r>
            <a:r>
              <a:rPr lang="en-GB" dirty="0" smtClean="0"/>
              <a:t> load &lt;filename&gt;</a:t>
            </a:r>
          </a:p>
          <a:p>
            <a:r>
              <a:rPr lang="en-GB" dirty="0"/>
              <a:t>bin/</a:t>
            </a:r>
            <a:r>
              <a:rPr lang="en-GB" dirty="0" err="1"/>
              <a:t>omero</a:t>
            </a:r>
            <a:r>
              <a:rPr lang="en-GB" dirty="0"/>
              <a:t> load ~/</a:t>
            </a:r>
            <a:r>
              <a:rPr lang="en-GB" dirty="0" err="1"/>
              <a:t>ldap.omero</a:t>
            </a:r>
            <a:r>
              <a:rPr lang="en-GB" dirty="0"/>
              <a:t> </a:t>
            </a:r>
            <a:r>
              <a:rPr lang="en-GB" dirty="0" smtClean="0"/>
              <a:t># replace ”</a:t>
            </a:r>
            <a:r>
              <a:rPr lang="en-GB" dirty="0" err="1" smtClean="0"/>
              <a:t>ldap.omero</a:t>
            </a:r>
            <a:r>
              <a:rPr lang="en-GB" dirty="0" smtClean="0"/>
              <a:t>” with correct filename</a:t>
            </a:r>
          </a:p>
          <a:p>
            <a:r>
              <a:rPr lang="en-GB" dirty="0" smtClean="0"/>
              <a:t>bin/</a:t>
            </a:r>
            <a:r>
              <a:rPr lang="en-GB" dirty="0" err="1" smtClean="0"/>
              <a:t>omero</a:t>
            </a:r>
            <a:r>
              <a:rPr lang="en-GB" dirty="0" smtClean="0"/>
              <a:t> user list</a:t>
            </a:r>
          </a:p>
          <a:p>
            <a:r>
              <a:rPr lang="en-GB" dirty="0" smtClean="0"/>
              <a:t>bin/</a:t>
            </a:r>
            <a:r>
              <a:rPr lang="en-GB" dirty="0" err="1" smtClean="0"/>
              <a:t>omero</a:t>
            </a:r>
            <a:r>
              <a:rPr lang="en-GB" dirty="0" smtClean="0"/>
              <a:t> </a:t>
            </a:r>
            <a:r>
              <a:rPr lang="en-GB" dirty="0" err="1" smtClean="0"/>
              <a:t>ldap</a:t>
            </a:r>
            <a:r>
              <a:rPr lang="en-GB" dirty="0" smtClean="0"/>
              <a:t> create user-1</a:t>
            </a:r>
          </a:p>
          <a:p>
            <a:r>
              <a:rPr lang="en-GB" dirty="0" smtClean="0"/>
              <a:t>bin/</a:t>
            </a:r>
            <a:r>
              <a:rPr lang="en-GB" dirty="0" err="1" smtClean="0"/>
              <a:t>omero</a:t>
            </a:r>
            <a:r>
              <a:rPr lang="en-GB" dirty="0" smtClean="0"/>
              <a:t> user list</a:t>
            </a:r>
          </a:p>
          <a:p>
            <a:r>
              <a:rPr lang="en-GB" dirty="0" smtClean="0"/>
              <a:t>bin/</a:t>
            </a:r>
            <a:r>
              <a:rPr lang="en-GB" dirty="0" err="1" smtClean="0"/>
              <a:t>omero</a:t>
            </a:r>
            <a:r>
              <a:rPr lang="en-GB" dirty="0" smtClean="0"/>
              <a:t> group list # group should be synced as well because user-1 is a member of group1 in </a:t>
            </a:r>
            <a:r>
              <a:rPr lang="en-GB" dirty="0" err="1" smtClean="0"/>
              <a:t>ldap</a:t>
            </a:r>
            <a:endParaRPr lang="en-GB" dirty="0"/>
          </a:p>
          <a:p>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20</a:t>
            </a:fld>
            <a:endParaRPr lang="en-US"/>
          </a:p>
        </p:txBody>
      </p:sp>
    </p:spTree>
    <p:extLst>
      <p:ext uri="{BB962C8B-B14F-4D97-AF65-F5344CB8AC3E}">
        <p14:creationId xmlns:p14="http://schemas.microsoft.com/office/powerpoint/2010/main" val="289102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a:t>
            </a:r>
            <a:endParaRPr lang="en-US" dirty="0"/>
          </a:p>
        </p:txBody>
      </p:sp>
      <p:sp>
        <p:nvSpPr>
          <p:cNvPr id="3" name="Content Placeholder 2"/>
          <p:cNvSpPr>
            <a:spLocks noGrp="1"/>
          </p:cNvSpPr>
          <p:nvPr>
            <p:ph idx="1"/>
          </p:nvPr>
        </p:nvSpPr>
        <p:spPr/>
        <p:txBody>
          <a:bodyPr/>
          <a:lstStyle/>
          <a:p>
            <a:r>
              <a:rPr lang="en-US" dirty="0" smtClean="0"/>
              <a:t>Installation </a:t>
            </a:r>
          </a:p>
          <a:p>
            <a:r>
              <a:rPr lang="en-US" dirty="0" smtClean="0"/>
              <a:t>Versioning</a:t>
            </a:r>
          </a:p>
          <a:p>
            <a:r>
              <a:rPr lang="en-US" dirty="0" smtClean="0"/>
              <a:t>Performance (of the app but also burden on server)</a:t>
            </a:r>
          </a:p>
          <a:p>
            <a:r>
              <a:rPr lang="en-US" dirty="0" err="1" smtClean="0"/>
              <a:t>Atm</a:t>
            </a:r>
            <a:r>
              <a:rPr lang="en-US" dirty="0" smtClean="0"/>
              <a:t> we </a:t>
            </a:r>
            <a:r>
              <a:rPr lang="en-US" dirty="0"/>
              <a:t>have </a:t>
            </a:r>
            <a:r>
              <a:rPr lang="en-US" dirty="0">
                <a:hlinkClick r:id="rId2"/>
              </a:rPr>
              <a:t>https://</a:t>
            </a:r>
            <a:r>
              <a:rPr lang="en-US" dirty="0" smtClean="0">
                <a:hlinkClick r:id="rId2"/>
              </a:rPr>
              <a:t>github.com/openmicroscopy/management_tools/blob/master/ci/config/WEB-DEV-merge-deploy/requirements.txt</a:t>
            </a:r>
            <a:endParaRPr lang="en-US" dirty="0" smtClean="0"/>
          </a:p>
        </p:txBody>
      </p:sp>
      <p:sp>
        <p:nvSpPr>
          <p:cNvPr id="4" name="Slide Number Placeholder 3"/>
          <p:cNvSpPr>
            <a:spLocks noGrp="1"/>
          </p:cNvSpPr>
          <p:nvPr>
            <p:ph type="sldNum" sz="quarter" idx="12"/>
          </p:nvPr>
        </p:nvSpPr>
        <p:spPr/>
        <p:txBody>
          <a:bodyPr/>
          <a:lstStyle/>
          <a:p>
            <a:fld id="{01F94C27-CCD8-744C-9E80-37C6A9C00ED2}" type="slidenum">
              <a:rPr lang="en-US" smtClean="0"/>
              <a:pPr/>
              <a:t>21</a:t>
            </a:fld>
            <a:endParaRPr lang="en-US"/>
          </a:p>
        </p:txBody>
      </p:sp>
    </p:spTree>
    <p:extLst>
      <p:ext uri="{BB962C8B-B14F-4D97-AF65-F5344CB8AC3E}">
        <p14:creationId xmlns:p14="http://schemas.microsoft.com/office/powerpoint/2010/main" val="1185881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Server-performance testing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general performance numbers (speed and CPU </a:t>
            </a:r>
            <a:r>
              <a:rPr lang="en-US" dirty="0" err="1" smtClean="0"/>
              <a:t>utilisation</a:t>
            </a:r>
            <a:r>
              <a:rPr lang="en-US" dirty="0" smtClean="0"/>
              <a:t> numbers)</a:t>
            </a:r>
          </a:p>
          <a:p>
            <a:r>
              <a:rPr lang="en-US" dirty="0" smtClean="0"/>
              <a:t>2. identification of classes and methods responsible for performance changes</a:t>
            </a:r>
          </a:p>
          <a:p>
            <a:r>
              <a:rPr lang="en-US" dirty="0" smtClean="0"/>
              <a:t>Used tools ad 1:</a:t>
            </a:r>
          </a:p>
          <a:p>
            <a:pPr lvl="1"/>
            <a:r>
              <a:rPr lang="en-US" dirty="0" smtClean="0"/>
              <a:t>CLI + ”time” command run manually + bash scripts run locally</a:t>
            </a:r>
          </a:p>
          <a:p>
            <a:pPr lvl="1"/>
            <a:r>
              <a:rPr lang="en-US" dirty="0" smtClean="0"/>
              <a:t>Docker images spun up on a remote server + bash scripts </a:t>
            </a:r>
            <a:r>
              <a:rPr lang="en-US" dirty="0"/>
              <a:t>run </a:t>
            </a:r>
            <a:r>
              <a:rPr lang="en-US" dirty="0" smtClean="0"/>
              <a:t>automatically </a:t>
            </a:r>
            <a:r>
              <a:rPr lang="en-US" dirty="0" smtClean="0">
                <a:hlinkClick r:id="rId2"/>
              </a:rPr>
              <a:t>https</a:t>
            </a:r>
            <a:r>
              <a:rPr lang="en-US" dirty="0">
                <a:hlinkClick r:id="rId2"/>
              </a:rPr>
              <a:t>://</a:t>
            </a:r>
            <a:r>
              <a:rPr lang="en-US" dirty="0" smtClean="0">
                <a:hlinkClick r:id="rId2"/>
              </a:rPr>
              <a:t>gist.github.com/joshmoore/b4e69fa232e9d769dd77b6ad202232e3</a:t>
            </a:r>
            <a:endParaRPr lang="en-US" dirty="0" smtClean="0"/>
          </a:p>
          <a:p>
            <a:pPr lvl="1"/>
            <a:r>
              <a:rPr lang="en-US" dirty="0" err="1" smtClean="0"/>
              <a:t>Check_MK</a:t>
            </a:r>
            <a:r>
              <a:rPr lang="en-US" dirty="0" smtClean="0"/>
              <a:t> monitoring tool for demo server (CPU </a:t>
            </a:r>
            <a:r>
              <a:rPr lang="en-US" dirty="0" err="1" smtClean="0"/>
              <a:t>utilisation</a:t>
            </a:r>
            <a:r>
              <a:rPr lang="en-US" dirty="0" smtClean="0"/>
              <a:t>)</a:t>
            </a:r>
          </a:p>
          <a:p>
            <a:r>
              <a:rPr lang="en-US" dirty="0" smtClean="0"/>
              <a:t>Used tools ad 2:</a:t>
            </a:r>
          </a:p>
          <a:p>
            <a:pPr lvl="1"/>
            <a:r>
              <a:rPr lang="en-US" dirty="0" smtClean="0"/>
              <a:t>Eclipse plugin: JVM Explorer (splits things into Threads, no way around it)</a:t>
            </a:r>
          </a:p>
          <a:p>
            <a:pPr lvl="1"/>
            <a:r>
              <a:rPr lang="en-US" dirty="0" err="1" smtClean="0"/>
              <a:t>VisualVM</a:t>
            </a:r>
            <a:r>
              <a:rPr lang="en-US" dirty="0" smtClean="0"/>
              <a:t> (does summary, better tool, still, the output is complex, as differences are asked for)</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387" y="5952587"/>
            <a:ext cx="942902" cy="459995"/>
          </a:xfrm>
          <a:prstGeom prst="rect">
            <a:avLst/>
          </a:prstGeom>
        </p:spPr>
      </p:pic>
    </p:spTree>
    <p:extLst>
      <p:ext uri="{BB962C8B-B14F-4D97-AF65-F5344CB8AC3E}">
        <p14:creationId xmlns:p14="http://schemas.microsoft.com/office/powerpoint/2010/main" val="2068480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Versioning</a:t>
            </a:r>
            <a:endParaRPr lang="en-US" dirty="0"/>
          </a:p>
        </p:txBody>
      </p:sp>
      <p:sp>
        <p:nvSpPr>
          <p:cNvPr id="3" name="Content Placeholder 2"/>
          <p:cNvSpPr>
            <a:spLocks noGrp="1"/>
          </p:cNvSpPr>
          <p:nvPr>
            <p:ph idx="1"/>
          </p:nvPr>
        </p:nvSpPr>
        <p:spPr/>
        <p:txBody>
          <a:bodyPr/>
          <a:lstStyle/>
          <a:p>
            <a:r>
              <a:rPr lang="en-US" dirty="0" smtClean="0"/>
              <a:t>Apps</a:t>
            </a:r>
          </a:p>
          <a:p>
            <a:r>
              <a:rPr lang="en-US" dirty="0" smtClean="0"/>
              <a:t>Server</a:t>
            </a:r>
          </a:p>
          <a:p>
            <a:r>
              <a:rPr lang="en-US" dirty="0" smtClean="0"/>
              <a:t>Dependencies</a:t>
            </a:r>
          </a:p>
          <a:p>
            <a:r>
              <a:rPr lang="en-US" dirty="0" err="1" smtClean="0"/>
              <a:t>Atm</a:t>
            </a:r>
            <a:r>
              <a:rPr lang="mr-IN" dirty="0" smtClean="0"/>
              <a:t>…</a:t>
            </a:r>
            <a:endParaRPr lang="en-GB" dirty="0" smtClean="0"/>
          </a:p>
          <a:p>
            <a:r>
              <a:rPr lang="en-GB" dirty="0" smtClean="0"/>
              <a:t>1. We need a widget or a more simple way to find out what versions of the whole stack we are working at any given time.</a:t>
            </a:r>
          </a:p>
          <a:p>
            <a:r>
              <a:rPr lang="en-GB" dirty="0" smtClean="0"/>
              <a:t>2. We need a way to deploy any set of versions we like (keeping in mind the “</a:t>
            </a:r>
            <a:r>
              <a:rPr lang="en-GB" dirty="0" err="1" smtClean="0"/>
              <a:t>microservices</a:t>
            </a:r>
            <a:r>
              <a:rPr lang="en-GB" dirty="0" smtClean="0"/>
              <a:t>” approach will make this even more complex than now). </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23</a:t>
            </a:fld>
            <a:endParaRPr lang="en-US"/>
          </a:p>
        </p:txBody>
      </p:sp>
    </p:spTree>
    <p:extLst>
      <p:ext uri="{BB962C8B-B14F-4D97-AF65-F5344CB8AC3E}">
        <p14:creationId xmlns:p14="http://schemas.microsoft.com/office/powerpoint/2010/main" val="1688552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integration</a:t>
            </a:r>
            <a:endParaRPr lang="en-US" dirty="0"/>
          </a:p>
        </p:txBody>
      </p:sp>
      <p:sp>
        <p:nvSpPr>
          <p:cNvPr id="3" name="Content Placeholder 2"/>
          <p:cNvSpPr>
            <a:spLocks noGrp="1"/>
          </p:cNvSpPr>
          <p:nvPr>
            <p:ph idx="1"/>
          </p:nvPr>
        </p:nvSpPr>
        <p:spPr/>
        <p:txBody>
          <a:bodyPr/>
          <a:lstStyle/>
          <a:p>
            <a:r>
              <a:rPr lang="en-US" dirty="0" smtClean="0"/>
              <a:t>Server </a:t>
            </a:r>
            <a:r>
              <a:rPr lang="mr-IN" dirty="0" smtClean="0"/>
              <a:t>–</a:t>
            </a:r>
            <a:r>
              <a:rPr lang="en-US" dirty="0" smtClean="0"/>
              <a:t> merge</a:t>
            </a:r>
          </a:p>
          <a:p>
            <a:r>
              <a:rPr lang="en-US" dirty="0" smtClean="0"/>
              <a:t>Server </a:t>
            </a:r>
            <a:r>
              <a:rPr lang="mr-IN" dirty="0" smtClean="0"/>
              <a:t>–</a:t>
            </a:r>
            <a:r>
              <a:rPr lang="en-US" dirty="0" smtClean="0"/>
              <a:t> latest</a:t>
            </a:r>
          </a:p>
          <a:p>
            <a:r>
              <a:rPr lang="en-US" dirty="0" smtClean="0"/>
              <a:t>Web</a:t>
            </a:r>
          </a:p>
          <a:p>
            <a:r>
              <a:rPr lang="en-US" dirty="0" smtClean="0"/>
              <a:t>Apps </a:t>
            </a:r>
            <a:r>
              <a:rPr lang="mr-IN" dirty="0" smtClean="0"/>
              <a:t>–</a:t>
            </a:r>
            <a:r>
              <a:rPr lang="en-US" dirty="0" smtClean="0"/>
              <a:t> merge, latest ?</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24</a:t>
            </a:fld>
            <a:endParaRPr lang="en-US"/>
          </a:p>
        </p:txBody>
      </p:sp>
    </p:spTree>
    <p:extLst>
      <p:ext uri="{BB962C8B-B14F-4D97-AF65-F5344CB8AC3E}">
        <p14:creationId xmlns:p14="http://schemas.microsoft.com/office/powerpoint/2010/main" val="476629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tests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Integration tests (why so flaky ? See google example next slide)</a:t>
            </a:r>
          </a:p>
          <a:p>
            <a:r>
              <a:rPr lang="en-US" dirty="0" smtClean="0"/>
              <a:t>Robot tests (flaky and low coverage)</a:t>
            </a:r>
          </a:p>
          <a:p>
            <a:r>
              <a:rPr lang="en-US" sz="1600" dirty="0"/>
              <a:t>What else could we use ? The following tools can be used for automation testing:</a:t>
            </a:r>
          </a:p>
          <a:p>
            <a:pPr fontAlgn="base"/>
            <a:r>
              <a:rPr lang="en-US" sz="1600" dirty="0"/>
              <a:t>HP Quick Test Professional</a:t>
            </a:r>
          </a:p>
          <a:p>
            <a:pPr fontAlgn="base"/>
            <a:r>
              <a:rPr lang="en-US" sz="1600" dirty="0"/>
              <a:t>Selenium</a:t>
            </a:r>
          </a:p>
          <a:p>
            <a:pPr fontAlgn="base"/>
            <a:r>
              <a:rPr lang="en-US" sz="1600" dirty="0"/>
              <a:t>IBM Rational Functional Tester</a:t>
            </a:r>
          </a:p>
          <a:p>
            <a:pPr fontAlgn="base"/>
            <a:r>
              <a:rPr lang="en-US" sz="1600" dirty="0" err="1"/>
              <a:t>SilkTest</a:t>
            </a:r>
            <a:endParaRPr lang="en-US" sz="1600" dirty="0"/>
          </a:p>
          <a:p>
            <a:pPr fontAlgn="base"/>
            <a:r>
              <a:rPr lang="en-US" sz="1600" dirty="0" err="1"/>
              <a:t>TestComplete</a:t>
            </a:r>
            <a:endParaRPr lang="en-US" sz="1600" dirty="0"/>
          </a:p>
          <a:p>
            <a:pPr fontAlgn="base"/>
            <a:r>
              <a:rPr lang="en-US" sz="1600" dirty="0"/>
              <a:t>Testing Anywhere</a:t>
            </a:r>
          </a:p>
          <a:p>
            <a:pPr fontAlgn="base"/>
            <a:r>
              <a:rPr lang="en-US" sz="1600" dirty="0" err="1"/>
              <a:t>WinRunner</a:t>
            </a:r>
            <a:endParaRPr lang="en-US" sz="1600" dirty="0"/>
          </a:p>
          <a:p>
            <a:pPr fontAlgn="base"/>
            <a:r>
              <a:rPr lang="en-US" sz="1600" dirty="0" err="1"/>
              <a:t>LaodRunner</a:t>
            </a:r>
            <a:endParaRPr lang="en-US" sz="1600" dirty="0"/>
          </a:p>
          <a:p>
            <a:pPr fontAlgn="base"/>
            <a:r>
              <a:rPr lang="en-US" sz="1600" dirty="0"/>
              <a:t>Visual Studio Test Professional</a:t>
            </a:r>
          </a:p>
          <a:p>
            <a:pPr fontAlgn="base"/>
            <a:r>
              <a:rPr lang="en-US" sz="1600" dirty="0"/>
              <a:t>WATIR</a:t>
            </a:r>
          </a:p>
          <a:p>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25</a:t>
            </a:fld>
            <a:endParaRPr lang="en-US"/>
          </a:p>
        </p:txBody>
      </p:sp>
    </p:spTree>
    <p:extLst>
      <p:ext uri="{BB962C8B-B14F-4D97-AF65-F5344CB8AC3E}">
        <p14:creationId xmlns:p14="http://schemas.microsoft.com/office/powerpoint/2010/main" val="465543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CI</a:t>
            </a:r>
            <a:endParaRPr lang="en-US" dirty="0"/>
          </a:p>
        </p:txBody>
      </p:sp>
      <p:sp>
        <p:nvSpPr>
          <p:cNvPr id="3" name="Content Placeholder 2"/>
          <p:cNvSpPr>
            <a:spLocks noGrp="1"/>
          </p:cNvSpPr>
          <p:nvPr>
            <p:ph idx="1"/>
          </p:nvPr>
        </p:nvSpPr>
        <p:spPr/>
        <p:txBody>
          <a:bodyPr/>
          <a:lstStyle/>
          <a:p>
            <a:r>
              <a:rPr lang="en-US" dirty="0" smtClean="0">
                <a:hlinkClick r:id="rId2"/>
              </a:rPr>
              <a:t>https://testing.googleblog.com/2011/06/testing-at-speed-and-scale-of-google.html</a:t>
            </a:r>
            <a:endParaRPr lang="en-US" dirty="0"/>
          </a:p>
          <a:p>
            <a:r>
              <a:rPr lang="en-US" dirty="0" smtClean="0"/>
              <a:t>Do not run all the tests every time</a:t>
            </a:r>
          </a:p>
          <a:p>
            <a:r>
              <a:rPr lang="en-US" dirty="0" smtClean="0"/>
              <a:t>Have a </a:t>
            </a:r>
            <a:r>
              <a:rPr lang="en-US" b="1" dirty="0" smtClean="0"/>
              <a:t>schema</a:t>
            </a:r>
            <a:r>
              <a:rPr lang="en-US" dirty="0" smtClean="0"/>
              <a:t> defined -&gt; </a:t>
            </a:r>
            <a:r>
              <a:rPr lang="en-US" b="1" dirty="0" smtClean="0"/>
              <a:t>graph</a:t>
            </a:r>
            <a:r>
              <a:rPr lang="en-US" dirty="0" smtClean="0"/>
              <a:t> which enables </a:t>
            </a:r>
            <a:r>
              <a:rPr lang="en-US" b="1" dirty="0" smtClean="0"/>
              <a:t>tracing which tests are influenced by a particular change</a:t>
            </a:r>
          </a:p>
          <a:p>
            <a:r>
              <a:rPr lang="en-US" dirty="0" smtClean="0"/>
              <a:t>Run only the influenced tests. Run the tests immediately after a PR is opened (or otherwise the change in code occurs)</a:t>
            </a:r>
          </a:p>
          <a:p>
            <a:r>
              <a:rPr lang="en-US" dirty="0" smtClean="0"/>
              <a:t>Helps to spare time </a:t>
            </a:r>
            <a:r>
              <a:rPr lang="mr-IN" dirty="0" smtClean="0"/>
              <a:t>–</a:t>
            </a:r>
            <a:r>
              <a:rPr lang="en-US" dirty="0" smtClean="0"/>
              <a:t> no need to “get the build green” with no clear sign from where the problem comes</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26</a:t>
            </a:fld>
            <a:endParaRPr lang="en-US"/>
          </a:p>
        </p:txBody>
      </p:sp>
    </p:spTree>
    <p:extLst>
      <p:ext uri="{BB962C8B-B14F-4D97-AF65-F5344CB8AC3E}">
        <p14:creationId xmlns:p14="http://schemas.microsoft.com/office/powerpoint/2010/main" val="619823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typical and Google’s CI</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5259" y="1028700"/>
            <a:ext cx="5283382" cy="5403850"/>
          </a:xfrm>
        </p:spPr>
      </p:pic>
      <p:sp>
        <p:nvSpPr>
          <p:cNvPr id="4" name="Slide Number Placeholder 3"/>
          <p:cNvSpPr>
            <a:spLocks noGrp="1"/>
          </p:cNvSpPr>
          <p:nvPr>
            <p:ph type="sldNum" sz="quarter" idx="12"/>
          </p:nvPr>
        </p:nvSpPr>
        <p:spPr/>
        <p:txBody>
          <a:bodyPr/>
          <a:lstStyle/>
          <a:p>
            <a:fld id="{01F94C27-CCD8-744C-9E80-37C6A9C00ED2}" type="slidenum">
              <a:rPr lang="en-US" smtClean="0"/>
              <a:pPr/>
              <a:t>27</a:t>
            </a:fld>
            <a:endParaRPr lang="en-US"/>
          </a:p>
        </p:txBody>
      </p:sp>
      <p:sp>
        <p:nvSpPr>
          <p:cNvPr id="6" name="TextBox 5"/>
          <p:cNvSpPr txBox="1"/>
          <p:nvPr/>
        </p:nvSpPr>
        <p:spPr>
          <a:xfrm>
            <a:off x="601884" y="6432550"/>
            <a:ext cx="8541890" cy="369332"/>
          </a:xfrm>
          <a:prstGeom prst="rect">
            <a:avLst/>
          </a:prstGeom>
          <a:noFill/>
        </p:spPr>
        <p:txBody>
          <a:bodyPr wrap="none" rtlCol="0">
            <a:spAutoFit/>
          </a:bodyPr>
          <a:lstStyle/>
          <a:p>
            <a:r>
              <a:rPr lang="en-US" dirty="0"/>
              <a:t>From </a:t>
            </a:r>
            <a:r>
              <a:rPr lang="en-US" dirty="0">
                <a:hlinkClick r:id="rId3"/>
              </a:rPr>
              <a:t>https://</a:t>
            </a:r>
            <a:r>
              <a:rPr lang="en-US" dirty="0" err="1">
                <a:hlinkClick r:id="rId3"/>
              </a:rPr>
              <a:t>testing.googleblog.com</a:t>
            </a:r>
            <a:r>
              <a:rPr lang="en-US" dirty="0">
                <a:hlinkClick r:id="rId3"/>
              </a:rPr>
              <a:t>/2011/06/testing-at-speed-and-scale-of-</a:t>
            </a:r>
            <a:r>
              <a:rPr lang="en-US" dirty="0" err="1">
                <a:hlinkClick r:id="rId3"/>
              </a:rPr>
              <a:t>google.html</a:t>
            </a:r>
            <a:endParaRPr lang="en-US" dirty="0"/>
          </a:p>
        </p:txBody>
      </p:sp>
    </p:spTree>
    <p:extLst>
      <p:ext uri="{BB962C8B-B14F-4D97-AF65-F5344CB8AC3E}">
        <p14:creationId xmlns:p14="http://schemas.microsoft.com/office/powerpoint/2010/main" val="1726086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to Funders</a:t>
            </a:r>
            <a:endParaRPr lang="en-US" dirty="0"/>
          </a:p>
        </p:txBody>
      </p:sp>
      <p:sp>
        <p:nvSpPr>
          <p:cNvPr id="3" name="Content Placeholder 2"/>
          <p:cNvSpPr>
            <a:spLocks noGrp="1"/>
          </p:cNvSpPr>
          <p:nvPr>
            <p:ph idx="1"/>
          </p:nvPr>
        </p:nvSpPr>
        <p:spPr>
          <a:xfrm>
            <a:off x="457200" y="702362"/>
            <a:ext cx="8699500" cy="5403850"/>
          </a:xfrm>
        </p:spPr>
        <p:txBody>
          <a:bodyPr>
            <a:noAutofit/>
          </a:bodyPr>
          <a:lstStyle/>
          <a:p>
            <a:endParaRPr lang="en-US"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fld id="{01F94C27-CCD8-744C-9E80-37C6A9C00ED2}" type="slidenum">
              <a:rPr lang="en-US" smtClean="0"/>
              <a:pPr/>
              <a:t>28</a:t>
            </a:fld>
            <a:endParaRPr lang="en-US"/>
          </a:p>
        </p:txBody>
      </p:sp>
      <p:sp>
        <p:nvSpPr>
          <p:cNvPr id="5" name="TextBox 4"/>
          <p:cNvSpPr txBox="1"/>
          <p:nvPr/>
        </p:nvSpPr>
        <p:spPr>
          <a:xfrm>
            <a:off x="9004300" y="6591300"/>
            <a:ext cx="184666" cy="369332"/>
          </a:xfrm>
          <a:prstGeom prst="rect">
            <a:avLst/>
          </a:prstGeom>
          <a:noFill/>
        </p:spPr>
        <p:txBody>
          <a:bodyPr wrap="none" rtlCol="0">
            <a:spAutoFit/>
          </a:bodyPr>
          <a:lstStyle/>
          <a:p>
            <a:endParaRPr lang="en-US" dirty="0">
              <a:latin typeface="Open Sans"/>
            </a:endParaRPr>
          </a:p>
        </p:txBody>
      </p:sp>
      <p:pic>
        <p:nvPicPr>
          <p:cNvPr id="7" name="Picture 6" descr="bbsr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845" y="889184"/>
            <a:ext cx="4201219" cy="2768600"/>
          </a:xfrm>
          <a:prstGeom prst="rect">
            <a:avLst/>
          </a:prstGeom>
        </p:spPr>
      </p:pic>
      <p:pic>
        <p:nvPicPr>
          <p:cNvPr id="10" name="Picture 9"/>
          <p:cNvPicPr>
            <a:picLocks noChangeAspect="1"/>
          </p:cNvPicPr>
          <p:nvPr/>
        </p:nvPicPr>
        <p:blipFill>
          <a:blip r:embed="rId4"/>
          <a:stretch>
            <a:fillRect/>
          </a:stretch>
        </p:blipFill>
        <p:spPr>
          <a:xfrm>
            <a:off x="2451262" y="2668661"/>
            <a:ext cx="2216230" cy="1266417"/>
          </a:xfrm>
          <a:prstGeom prst="rect">
            <a:avLst/>
          </a:prstGeom>
        </p:spPr>
      </p:pic>
      <p:pic>
        <p:nvPicPr>
          <p:cNvPr id="11" name="Picture 10"/>
          <p:cNvPicPr>
            <a:picLocks noChangeAspect="1"/>
          </p:cNvPicPr>
          <p:nvPr/>
        </p:nvPicPr>
        <p:blipFill>
          <a:blip r:embed="rId5"/>
          <a:stretch>
            <a:fillRect/>
          </a:stretch>
        </p:blipFill>
        <p:spPr>
          <a:xfrm>
            <a:off x="241300" y="5192554"/>
            <a:ext cx="4330700" cy="1003300"/>
          </a:xfrm>
          <a:prstGeom prst="rect">
            <a:avLst/>
          </a:prstGeom>
        </p:spPr>
      </p:pic>
      <p:pic>
        <p:nvPicPr>
          <p:cNvPr id="12" name="Picture 11"/>
          <p:cNvPicPr>
            <a:picLocks noChangeAspect="1"/>
          </p:cNvPicPr>
          <p:nvPr/>
        </p:nvPicPr>
        <p:blipFill>
          <a:blip r:embed="rId6"/>
          <a:stretch>
            <a:fillRect/>
          </a:stretch>
        </p:blipFill>
        <p:spPr>
          <a:xfrm>
            <a:off x="299847" y="2995780"/>
            <a:ext cx="1897457" cy="1712159"/>
          </a:xfrm>
          <a:prstGeom prst="rect">
            <a:avLst/>
          </a:prstGeom>
        </p:spPr>
      </p:pic>
      <p:pic>
        <p:nvPicPr>
          <p:cNvPr id="13" name="Picture 12"/>
          <p:cNvPicPr>
            <a:picLocks noChangeAspect="1"/>
          </p:cNvPicPr>
          <p:nvPr/>
        </p:nvPicPr>
        <p:blipFill>
          <a:blip r:embed="rId7"/>
          <a:stretch>
            <a:fillRect/>
          </a:stretch>
        </p:blipFill>
        <p:spPr>
          <a:xfrm>
            <a:off x="289557" y="934905"/>
            <a:ext cx="4323410" cy="1644114"/>
          </a:xfrm>
          <a:prstGeom prst="rect">
            <a:avLst/>
          </a:prstGeom>
        </p:spPr>
      </p:pic>
      <p:pic>
        <p:nvPicPr>
          <p:cNvPr id="14" name="Picture 13"/>
          <p:cNvPicPr>
            <a:picLocks noChangeAspect="1"/>
          </p:cNvPicPr>
          <p:nvPr/>
        </p:nvPicPr>
        <p:blipFill>
          <a:blip r:embed="rId8"/>
          <a:stretch>
            <a:fillRect/>
          </a:stretch>
        </p:blipFill>
        <p:spPr>
          <a:xfrm>
            <a:off x="2197304" y="3974135"/>
            <a:ext cx="3100338" cy="10015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2579" y="3878685"/>
            <a:ext cx="2783541" cy="2783541"/>
          </a:xfrm>
          <a:prstGeom prst="rect">
            <a:avLst/>
          </a:prstGeom>
        </p:spPr>
      </p:pic>
    </p:spTree>
    <p:extLst>
      <p:ext uri="{BB962C8B-B14F-4D97-AF65-F5344CB8AC3E}">
        <p14:creationId xmlns:p14="http://schemas.microsoft.com/office/powerpoint/2010/main" val="1677790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Types/methods of testing</a:t>
            </a:r>
            <a:endParaRPr lang="en-US" dirty="0"/>
          </a:p>
        </p:txBody>
      </p:sp>
      <p:sp>
        <p:nvSpPr>
          <p:cNvPr id="3" name="Content Placeholder 2"/>
          <p:cNvSpPr>
            <a:spLocks noGrp="1"/>
          </p:cNvSpPr>
          <p:nvPr>
            <p:ph idx="1"/>
          </p:nvPr>
        </p:nvSpPr>
        <p:spPr/>
        <p:txBody>
          <a:bodyPr/>
          <a:lstStyle/>
          <a:p>
            <a:r>
              <a:rPr lang="en-US" dirty="0" smtClean="0"/>
              <a:t>Manual vs automation</a:t>
            </a:r>
          </a:p>
          <a:p>
            <a:pPr lvl="1"/>
            <a:r>
              <a:rPr lang="en-US" dirty="0" smtClean="0"/>
              <a:t>Recommended to run the manual testing first</a:t>
            </a:r>
          </a:p>
          <a:p>
            <a:pPr lvl="1"/>
            <a:r>
              <a:rPr lang="en-US" dirty="0" smtClean="0"/>
              <a:t>The automation should be approached only in certain cases, depending on costs</a:t>
            </a:r>
          </a:p>
          <a:p>
            <a:r>
              <a:rPr lang="en-US" dirty="0" smtClean="0"/>
              <a:t>Black box vs White box</a:t>
            </a:r>
          </a:p>
          <a:p>
            <a:pPr lvl="1"/>
            <a:r>
              <a:rPr lang="en-US" dirty="0">
                <a:hlinkClick r:id="rId2"/>
              </a:rPr>
              <a:t>https://</a:t>
            </a:r>
            <a:r>
              <a:rPr lang="en-US" dirty="0" err="1" smtClean="0">
                <a:hlinkClick r:id="rId2"/>
              </a:rPr>
              <a:t>www.tutorialspoint.com</a:t>
            </a:r>
            <a:r>
              <a:rPr lang="en-US" dirty="0" smtClean="0">
                <a:hlinkClick r:id="rId2"/>
              </a:rPr>
              <a:t>/</a:t>
            </a:r>
            <a:r>
              <a:rPr lang="en-US" dirty="0" err="1" smtClean="0">
                <a:hlinkClick r:id="rId2"/>
              </a:rPr>
              <a:t>software_testing</a:t>
            </a:r>
            <a:r>
              <a:rPr lang="en-US" dirty="0" smtClean="0">
                <a:hlinkClick r:id="rId2"/>
              </a:rPr>
              <a:t>/</a:t>
            </a:r>
            <a:r>
              <a:rPr lang="en-US" dirty="0" err="1" smtClean="0">
                <a:hlinkClick r:id="rId2"/>
              </a:rPr>
              <a:t>software_testing_methods.html</a:t>
            </a:r>
            <a:endParaRPr lang="en-US" dirty="0" smtClean="0"/>
          </a:p>
          <a:p>
            <a:pPr lvl="1"/>
            <a:r>
              <a:rPr lang="en-US" dirty="0" smtClean="0"/>
              <a:t>Depending on the knowledge of the tester</a:t>
            </a:r>
          </a:p>
          <a:p>
            <a:pPr lvl="1"/>
            <a:r>
              <a:rPr lang="en-US" dirty="0" smtClean="0"/>
              <a:t>We are usually in the grey zone</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a:t>
            </a:fld>
            <a:endParaRPr lang="en-US"/>
          </a:p>
        </p:txBody>
      </p:sp>
    </p:spTree>
    <p:extLst>
      <p:ext uri="{BB962C8B-B14F-4D97-AF65-F5344CB8AC3E}">
        <p14:creationId xmlns:p14="http://schemas.microsoft.com/office/powerpoint/2010/main" val="1186739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dirty="0" smtClean="0"/>
              <a:t>OME Consortium</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29</a:t>
            </a:fld>
            <a:endParaRPr lang="en-US"/>
          </a:p>
        </p:txBody>
      </p:sp>
      <p:sp>
        <p:nvSpPr>
          <p:cNvPr id="5" name="TextBox 4"/>
          <p:cNvSpPr txBox="1"/>
          <p:nvPr/>
        </p:nvSpPr>
        <p:spPr>
          <a:xfrm>
            <a:off x="9004300" y="6591300"/>
            <a:ext cx="184666" cy="369332"/>
          </a:xfrm>
          <a:prstGeom prst="rect">
            <a:avLst/>
          </a:prstGeom>
          <a:noFill/>
        </p:spPr>
        <p:txBody>
          <a:bodyPr wrap="none" rtlCol="0">
            <a:spAutoFit/>
          </a:bodyPr>
          <a:lstStyle/>
          <a:p>
            <a:endParaRPr lang="en-US" dirty="0">
              <a:solidFill>
                <a:prstClr val="black"/>
              </a:solidFill>
              <a:latin typeface="Open Sans"/>
            </a:endParaRPr>
          </a:p>
        </p:txBody>
      </p:sp>
      <p:pic>
        <p:nvPicPr>
          <p:cNvPr id="7" name="Picture 6"/>
          <p:cNvPicPr>
            <a:picLocks noChangeAspect="1"/>
          </p:cNvPicPr>
          <p:nvPr/>
        </p:nvPicPr>
        <p:blipFill>
          <a:blip r:embed="rId3"/>
          <a:stretch>
            <a:fillRect/>
          </a:stretch>
        </p:blipFill>
        <p:spPr>
          <a:xfrm>
            <a:off x="218688" y="1696517"/>
            <a:ext cx="4645636" cy="3968417"/>
          </a:xfrm>
          <a:prstGeom prst="rect">
            <a:avLst/>
          </a:prstGeom>
        </p:spPr>
      </p:pic>
      <p:pic>
        <p:nvPicPr>
          <p:cNvPr id="10" name="Picture 9" descr="Screen Shot 2016-10-21 at 12.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050" y="3020462"/>
            <a:ext cx="3928956" cy="2107271"/>
          </a:xfrm>
          <a:prstGeom prst="rect">
            <a:avLst/>
          </a:prstGeom>
        </p:spPr>
      </p:pic>
    </p:spTree>
    <p:extLst>
      <p:ext uri="{BB962C8B-B14F-4D97-AF65-F5344CB8AC3E}">
        <p14:creationId xmlns:p14="http://schemas.microsoft.com/office/powerpoint/2010/main" val="1594017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Testing is Too Expensive</a:t>
            </a:r>
          </a:p>
          <a:p>
            <a:r>
              <a:rPr lang="en-US" b="1" dirty="0"/>
              <a:t>Testing is Time-Consuming</a:t>
            </a:r>
          </a:p>
          <a:p>
            <a:r>
              <a:rPr lang="en-US" b="1" dirty="0"/>
              <a:t>Only Fully Developed Products are Tested</a:t>
            </a:r>
          </a:p>
          <a:p>
            <a:r>
              <a:rPr lang="en-US" b="1" dirty="0"/>
              <a:t>Complete Testing is Possible</a:t>
            </a:r>
          </a:p>
          <a:p>
            <a:r>
              <a:rPr lang="en-US" b="1" dirty="0"/>
              <a:t>A Tested Software is Bug-Free</a:t>
            </a:r>
          </a:p>
          <a:p>
            <a:r>
              <a:rPr lang="en-US" b="1" dirty="0"/>
              <a:t>Missed Defects are due to Testers</a:t>
            </a:r>
          </a:p>
          <a:p>
            <a:r>
              <a:rPr lang="en-US" b="1" dirty="0"/>
              <a:t>Testers are Responsible for Quality of Product</a:t>
            </a:r>
          </a:p>
          <a:p>
            <a:r>
              <a:rPr lang="en-US" b="1" dirty="0"/>
              <a:t>Test Automation should be used wherever possible to Reduce </a:t>
            </a:r>
            <a:r>
              <a:rPr lang="en-US" b="1" dirty="0" smtClean="0"/>
              <a:t>Time (manual first, must be </a:t>
            </a:r>
            <a:r>
              <a:rPr lang="en-US" b="1" dirty="0" smtClean="0"/>
              <a:t>stable, </a:t>
            </a:r>
            <a:r>
              <a:rPr lang="en-US" b="1" dirty="0" smtClean="0"/>
              <a:t>changing requirements make impossible)</a:t>
            </a:r>
          </a:p>
          <a:p>
            <a:r>
              <a:rPr lang="en-US" b="1" dirty="0"/>
              <a:t>Anyone can Test a Software Application</a:t>
            </a:r>
          </a:p>
          <a:p>
            <a:r>
              <a:rPr lang="en-US" b="1" dirty="0"/>
              <a:t>A Tester's only Task is to Find Bugs</a:t>
            </a:r>
          </a:p>
          <a:p>
            <a:endParaRPr lang="en-US" b="1" dirty="0"/>
          </a:p>
          <a:p>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3</a:t>
            </a:fld>
            <a:endParaRPr lang="en-US"/>
          </a:p>
        </p:txBody>
      </p:sp>
    </p:spTree>
    <p:extLst>
      <p:ext uri="{BB962C8B-B14F-4D97-AF65-F5344CB8AC3E}">
        <p14:creationId xmlns:p14="http://schemas.microsoft.com/office/powerpoint/2010/main" val="160783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test now </a:t>
            </a:r>
            <a:r>
              <a:rPr lang="mr-IN" dirty="0" smtClean="0"/>
              <a:t>–</a:t>
            </a:r>
            <a:r>
              <a:rPr lang="en-GB" dirty="0" smtClean="0"/>
              <a:t> </a:t>
            </a:r>
            <a:r>
              <a:rPr lang="en-US" dirty="0" smtClean="0"/>
              <a:t>PR review</a:t>
            </a:r>
            <a:endParaRPr lang="en-US" dirty="0"/>
          </a:p>
        </p:txBody>
      </p:sp>
      <p:sp>
        <p:nvSpPr>
          <p:cNvPr id="3" name="Content Placeholder 2"/>
          <p:cNvSpPr>
            <a:spLocks noGrp="1"/>
          </p:cNvSpPr>
          <p:nvPr>
            <p:ph idx="1"/>
          </p:nvPr>
        </p:nvSpPr>
        <p:spPr/>
        <p:txBody>
          <a:bodyPr>
            <a:normAutofit fontScale="55000" lnSpcReduction="20000"/>
          </a:bodyPr>
          <a:lstStyle/>
          <a:p>
            <a:r>
              <a:rPr lang="en-US" dirty="0"/>
              <a:t>Check that the PR was included in the build, using </a:t>
            </a:r>
            <a:r>
              <a:rPr lang="en-US" dirty="0">
                <a:hlinkClick r:id="rId2"/>
              </a:rPr>
              <a:t>https://github.com/</a:t>
            </a:r>
            <a:r>
              <a:rPr lang="en-US" dirty="0" err="1">
                <a:hlinkClick r:id="rId2"/>
              </a:rPr>
              <a:t>snoopycrimecop</a:t>
            </a:r>
            <a:r>
              <a:rPr lang="en-US" dirty="0">
                <a:hlinkClick r:id="rId2"/>
              </a:rPr>
              <a:t>/</a:t>
            </a:r>
            <a:r>
              <a:rPr lang="en-US" dirty="0" err="1">
                <a:hlinkClick r:id="rId2"/>
              </a:rPr>
              <a:t>openmicroscopy</a:t>
            </a:r>
            <a:endParaRPr lang="en-US" dirty="0"/>
          </a:p>
          <a:p>
            <a:r>
              <a:rPr lang="en-US" dirty="0" smtClean="0"/>
              <a:t>Use provided CI servers (e.g. eel) preferably over localhost (short tutorial about how to use eel)</a:t>
            </a:r>
          </a:p>
          <a:p>
            <a:r>
              <a:rPr lang="en-US" dirty="0" smtClean="0"/>
              <a:t>Use real data over fake files</a:t>
            </a:r>
          </a:p>
          <a:p>
            <a:r>
              <a:rPr lang="en-US" dirty="0" smtClean="0"/>
              <a:t>If forced to start from fresh DB, do not use root/system group for your manual test, create at least one group with one ”normal” user, or </a:t>
            </a:r>
            <a:r>
              <a:rPr lang="en-US" dirty="0"/>
              <a:t>use </a:t>
            </a:r>
            <a:r>
              <a:rPr lang="en-US" dirty="0">
                <a:hlinkClick r:id="rId3"/>
              </a:rPr>
              <a:t>https://</a:t>
            </a:r>
            <a:r>
              <a:rPr lang="en-US" dirty="0" err="1" smtClean="0">
                <a:hlinkClick r:id="rId3"/>
              </a:rPr>
              <a:t>github.com</a:t>
            </a:r>
            <a:r>
              <a:rPr lang="en-US" dirty="0" smtClean="0">
                <a:hlinkClick r:id="rId3"/>
              </a:rPr>
              <a:t>/</a:t>
            </a:r>
            <a:r>
              <a:rPr lang="en-US" dirty="0" err="1" smtClean="0">
                <a:hlinkClick r:id="rId3"/>
              </a:rPr>
              <a:t>openmicroscopy</a:t>
            </a:r>
            <a:r>
              <a:rPr lang="en-US" dirty="0" smtClean="0">
                <a:hlinkClick r:id="rId3"/>
              </a:rPr>
              <a:t>/</a:t>
            </a:r>
            <a:r>
              <a:rPr lang="en-US" dirty="0" err="1" smtClean="0">
                <a:hlinkClick r:id="rId3"/>
              </a:rPr>
              <a:t>management_tools</a:t>
            </a:r>
            <a:r>
              <a:rPr lang="en-US" dirty="0" smtClean="0">
                <a:hlinkClick r:id="rId3"/>
              </a:rPr>
              <a:t>/blob/master/ci/</a:t>
            </a:r>
            <a:r>
              <a:rPr lang="en-US" dirty="0" err="1" smtClean="0">
                <a:hlinkClick r:id="rId3"/>
              </a:rPr>
              <a:t>config</a:t>
            </a:r>
            <a:r>
              <a:rPr lang="en-US" dirty="0" smtClean="0">
                <a:hlinkClick r:id="rId3"/>
              </a:rPr>
              <a:t>/</a:t>
            </a:r>
            <a:r>
              <a:rPr lang="en-US" dirty="0" err="1" smtClean="0">
                <a:hlinkClick r:id="rId3"/>
              </a:rPr>
              <a:t>create_users</a:t>
            </a:r>
            <a:r>
              <a:rPr lang="en-US" dirty="0" smtClean="0"/>
              <a:t> script </a:t>
            </a:r>
            <a:r>
              <a:rPr lang="en-US" dirty="0" smtClean="0"/>
              <a:t>to have a decent complexity in your </a:t>
            </a:r>
            <a:r>
              <a:rPr lang="en-US" dirty="0" smtClean="0"/>
              <a:t>DB (download it and use “bin/</a:t>
            </a:r>
            <a:r>
              <a:rPr lang="en-US" dirty="0" err="1" smtClean="0"/>
              <a:t>omero</a:t>
            </a:r>
            <a:r>
              <a:rPr lang="en-US" dirty="0" smtClean="0"/>
              <a:t> load </a:t>
            </a:r>
            <a:r>
              <a:rPr lang="en-US" dirty="0" err="1" smtClean="0"/>
              <a:t>create_users</a:t>
            </a:r>
            <a:r>
              <a:rPr lang="en-US" dirty="0" smtClean="0"/>
              <a:t>” command)</a:t>
            </a:r>
            <a:endParaRPr lang="en-US" dirty="0" smtClean="0"/>
          </a:p>
          <a:p>
            <a:r>
              <a:rPr lang="en-US" dirty="0"/>
              <a:t>Insist on developer putting some testing steps into the header of the PR, but try to think about other areas which the PR might influence and consult/test them</a:t>
            </a:r>
          </a:p>
          <a:p>
            <a:r>
              <a:rPr lang="en-US" dirty="0" smtClean="0"/>
              <a:t>Write ”everything” down, mainly in cases where a second re-test on the same PR is probable (your setup and commands/clicks used during the test as well !)</a:t>
            </a:r>
          </a:p>
          <a:p>
            <a:r>
              <a:rPr lang="en-US" dirty="0"/>
              <a:t>try to be widespread in your testing</a:t>
            </a:r>
          </a:p>
          <a:p>
            <a:r>
              <a:rPr lang="en-US" dirty="0" smtClean="0"/>
              <a:t>read the comments history on the PR</a:t>
            </a:r>
          </a:p>
          <a:p>
            <a:r>
              <a:rPr lang="en-US" dirty="0" smtClean="0"/>
              <a:t>If clearly overburdened by the complexity, ask for the testing to be relisted and for other colleague to test the PR</a:t>
            </a:r>
          </a:p>
          <a:p>
            <a:r>
              <a:rPr lang="en-US" dirty="0" smtClean="0"/>
              <a:t>If overburdened by the workload, do make a remark at the end of the day on the PR, indicating that you will do the testing tomorrow or that you are unable to manage the load (</a:t>
            </a:r>
            <a:r>
              <a:rPr lang="en-US" b="1" dirty="0" smtClean="0"/>
              <a:t>do not simply do nothing !)</a:t>
            </a:r>
          </a:p>
          <a:p>
            <a:r>
              <a:rPr lang="en-US" dirty="0" smtClean="0"/>
              <a:t>Always check automatic tests failures </a:t>
            </a:r>
            <a:r>
              <a:rPr lang="mr-IN" dirty="0" smtClean="0"/>
              <a:t>–</a:t>
            </a:r>
            <a:r>
              <a:rPr lang="en-US" dirty="0" smtClean="0"/>
              <a:t> was this PR a culprit ?</a:t>
            </a:r>
          </a:p>
          <a:p>
            <a:r>
              <a:rPr lang="en-US" dirty="0" smtClean="0"/>
              <a:t>Learn how to establish LDAP (using </a:t>
            </a:r>
            <a:r>
              <a:rPr lang="en-US" dirty="0" err="1" smtClean="0"/>
              <a:t>docker</a:t>
            </a:r>
            <a:r>
              <a:rPr lang="en-US" dirty="0" smtClean="0"/>
              <a:t> and scripts) which you can manipulate if necessary, see further slides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1F94C27-CCD8-744C-9E80-37C6A9C00ED2}" type="slidenum">
              <a:rPr lang="en-US" smtClean="0"/>
              <a:pPr/>
              <a:t>4</a:t>
            </a:fld>
            <a:endParaRPr lang="en-US"/>
          </a:p>
        </p:txBody>
      </p:sp>
    </p:spTree>
    <p:extLst>
      <p:ext uri="{BB962C8B-B14F-4D97-AF65-F5344CB8AC3E}">
        <p14:creationId xmlns:p14="http://schemas.microsoft.com/office/powerpoint/2010/main" val="31663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eel workflow</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ssh</a:t>
            </a:r>
            <a:r>
              <a:rPr lang="en-US" dirty="0" smtClean="0"/>
              <a:t> </a:t>
            </a:r>
            <a:r>
              <a:rPr lang="en-US" dirty="0" err="1" smtClean="0"/>
              <a:t>your-lifesci-ldap-name@eel.openmicroscopy.org</a:t>
            </a:r>
            <a:endParaRPr lang="en-US" dirty="0" smtClean="0"/>
          </a:p>
          <a:p>
            <a:r>
              <a:rPr lang="en-US" dirty="0" smtClean="0"/>
              <a:t>cd </a:t>
            </a:r>
            <a:r>
              <a:rPr lang="en-US" dirty="0"/>
              <a:t>/home/</a:t>
            </a:r>
            <a:r>
              <a:rPr lang="en-US" dirty="0" err="1"/>
              <a:t>hudson</a:t>
            </a:r>
            <a:r>
              <a:rPr lang="en-US" dirty="0"/>
              <a:t>/</a:t>
            </a:r>
          </a:p>
          <a:p>
            <a:r>
              <a:rPr lang="en-US" dirty="0" smtClean="0"/>
              <a:t>ls</a:t>
            </a:r>
            <a:endParaRPr lang="en-US" dirty="0"/>
          </a:p>
          <a:p>
            <a:r>
              <a:rPr lang="en-US" dirty="0" smtClean="0"/>
              <a:t>cd </a:t>
            </a:r>
            <a:r>
              <a:rPr lang="en-US" dirty="0"/>
              <a:t>OMERO-DEV-merge-deploy</a:t>
            </a:r>
            <a:r>
              <a:rPr lang="en-US" dirty="0" smtClean="0"/>
              <a:t>/ # or other server as needed</a:t>
            </a:r>
            <a:endParaRPr lang="en-US" dirty="0"/>
          </a:p>
          <a:p>
            <a:r>
              <a:rPr lang="en-US" dirty="0" err="1" smtClean="0"/>
              <a:t>eval</a:t>
            </a:r>
            <a:r>
              <a:rPr lang="en-US" dirty="0" smtClean="0"/>
              <a:t> </a:t>
            </a:r>
            <a:r>
              <a:rPr lang="en-US" dirty="0"/>
              <a:t>$(bash /home/</a:t>
            </a:r>
            <a:r>
              <a:rPr lang="en-US" dirty="0" err="1"/>
              <a:t>hudson</a:t>
            </a:r>
            <a:r>
              <a:rPr lang="en-US" dirty="0"/>
              <a:t>/ice/ice-multi-</a:t>
            </a:r>
            <a:r>
              <a:rPr lang="en-US" dirty="0" err="1"/>
              <a:t>config.sh</a:t>
            </a:r>
            <a:r>
              <a:rPr lang="en-US" dirty="0"/>
              <a:t> ice35)</a:t>
            </a:r>
          </a:p>
          <a:p>
            <a:r>
              <a:rPr lang="en-US" dirty="0" smtClean="0"/>
              <a:t>bin/</a:t>
            </a:r>
            <a:r>
              <a:rPr lang="en-US" dirty="0" err="1" smtClean="0"/>
              <a:t>omero</a:t>
            </a:r>
            <a:r>
              <a:rPr lang="en-US" dirty="0" smtClean="0"/>
              <a:t> login # should work now</a:t>
            </a:r>
          </a:p>
          <a:p>
            <a:r>
              <a:rPr lang="en-US" dirty="0" smtClean="0"/>
              <a:t>bin/</a:t>
            </a:r>
            <a:r>
              <a:rPr lang="en-US" dirty="0" err="1" smtClean="0"/>
              <a:t>omero</a:t>
            </a:r>
            <a:r>
              <a:rPr lang="en-US" dirty="0" smtClean="0"/>
              <a:t> </a:t>
            </a:r>
            <a:r>
              <a:rPr lang="en-US" dirty="0" err="1" smtClean="0"/>
              <a:t>config</a:t>
            </a:r>
            <a:r>
              <a:rPr lang="en-US" dirty="0" smtClean="0"/>
              <a:t> get # to get the name of the DB and path to </a:t>
            </a:r>
            <a:r>
              <a:rPr lang="en-US" dirty="0" err="1" smtClean="0"/>
              <a:t>ManagedRepo</a:t>
            </a:r>
            <a:endParaRPr lang="en-US" dirty="0" smtClean="0"/>
          </a:p>
          <a:p>
            <a:r>
              <a:rPr lang="en-US" dirty="0" err="1"/>
              <a:t>psql</a:t>
            </a:r>
            <a:r>
              <a:rPr lang="en-US" dirty="0"/>
              <a:t> -U </a:t>
            </a:r>
            <a:r>
              <a:rPr lang="en-US" dirty="0" err="1"/>
              <a:t>omero</a:t>
            </a:r>
            <a:r>
              <a:rPr lang="en-US" dirty="0"/>
              <a:t> </a:t>
            </a:r>
            <a:r>
              <a:rPr lang="mr-IN" dirty="0" smtClean="0"/>
              <a:t>–</a:t>
            </a:r>
            <a:r>
              <a:rPr lang="en-US" dirty="0" smtClean="0"/>
              <a:t>l # to verify the DB list</a:t>
            </a:r>
          </a:p>
          <a:p>
            <a:r>
              <a:rPr lang="en-US" dirty="0" err="1"/>
              <a:t>psql</a:t>
            </a:r>
            <a:r>
              <a:rPr lang="en-US" dirty="0"/>
              <a:t> -U </a:t>
            </a:r>
            <a:r>
              <a:rPr lang="en-US" dirty="0" err="1"/>
              <a:t>omero</a:t>
            </a:r>
            <a:r>
              <a:rPr lang="en-US" dirty="0"/>
              <a:t> </a:t>
            </a:r>
            <a:r>
              <a:rPr lang="en-US" dirty="0" smtClean="0"/>
              <a:t>OMERO-DEV-merge-deploy # or other DB as appropriate</a:t>
            </a:r>
          </a:p>
          <a:p>
            <a:r>
              <a:rPr lang="en-US" dirty="0" smtClean="0"/>
              <a:t>SELECT</a:t>
            </a:r>
            <a:r>
              <a:rPr lang="mr-IN" dirty="0" smtClean="0"/>
              <a:t>…</a:t>
            </a:r>
            <a:r>
              <a:rPr lang="en-GB" dirty="0" smtClean="0"/>
              <a:t>.. etc. to use </a:t>
            </a:r>
            <a:r>
              <a:rPr lang="en-GB" dirty="0" err="1" smtClean="0"/>
              <a:t>sql</a:t>
            </a:r>
            <a:r>
              <a:rPr lang="en-GB" dirty="0" smtClean="0"/>
              <a:t> queries</a:t>
            </a:r>
          </a:p>
          <a:p>
            <a:r>
              <a:rPr lang="en-GB" dirty="0" smtClean="0"/>
              <a:t>#from another terminal, to copy logs to your local machine </a:t>
            </a:r>
          </a:p>
          <a:p>
            <a:r>
              <a:rPr lang="en-GB" dirty="0" err="1"/>
              <a:t>scp</a:t>
            </a:r>
            <a:r>
              <a:rPr lang="en-GB" dirty="0"/>
              <a:t> -r </a:t>
            </a:r>
            <a:r>
              <a:rPr lang="en-US" dirty="0"/>
              <a:t>your-</a:t>
            </a:r>
            <a:r>
              <a:rPr lang="en-US" dirty="0" err="1"/>
              <a:t>lifesci</a:t>
            </a:r>
            <a:r>
              <a:rPr lang="en-US" dirty="0"/>
              <a:t>-</a:t>
            </a:r>
            <a:r>
              <a:rPr lang="en-US" dirty="0" err="1"/>
              <a:t>ldap</a:t>
            </a:r>
            <a:r>
              <a:rPr lang="en-US" dirty="0"/>
              <a:t>-name</a:t>
            </a:r>
            <a:r>
              <a:rPr lang="en-GB" dirty="0" smtClean="0"/>
              <a:t>@</a:t>
            </a:r>
            <a:r>
              <a:rPr lang="en-GB" dirty="0" err="1" smtClean="0"/>
              <a:t>eel.openmicroscopy.org</a:t>
            </a:r>
            <a:r>
              <a:rPr lang="en-GB" dirty="0"/>
              <a:t>:/home/</a:t>
            </a:r>
            <a:r>
              <a:rPr lang="en-GB" dirty="0" err="1"/>
              <a:t>hudson</a:t>
            </a:r>
            <a:r>
              <a:rPr lang="en-GB" dirty="0"/>
              <a:t>/OMERO-DEV-merge-deploy/</a:t>
            </a:r>
            <a:r>
              <a:rPr lang="en-GB" dirty="0" err="1"/>
              <a:t>var</a:t>
            </a:r>
            <a:r>
              <a:rPr lang="en-GB" dirty="0"/>
              <a:t>/log </a:t>
            </a:r>
            <a:r>
              <a:rPr lang="en-GB" dirty="0" smtClean="0"/>
              <a:t>.</a:t>
            </a:r>
          </a:p>
          <a:p>
            <a:r>
              <a:rPr lang="en-GB" dirty="0" smtClean="0"/>
              <a:t>#or, being inside eel, inspect the logs</a:t>
            </a:r>
          </a:p>
          <a:p>
            <a:r>
              <a:rPr lang="en-GB" dirty="0"/>
              <a:t>cat </a:t>
            </a:r>
            <a:r>
              <a:rPr lang="en-GB" dirty="0" err="1"/>
              <a:t>var</a:t>
            </a:r>
            <a:r>
              <a:rPr lang="en-GB" dirty="0"/>
              <a:t>/log/Blitz-0.log | grep ERROR</a:t>
            </a:r>
          </a:p>
          <a:p>
            <a:endParaRPr lang="en-GB"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5</a:t>
            </a:fld>
            <a:endParaRPr lang="en-US"/>
          </a:p>
        </p:txBody>
      </p:sp>
    </p:spTree>
    <p:extLst>
      <p:ext uri="{BB962C8B-B14F-4D97-AF65-F5344CB8AC3E}">
        <p14:creationId xmlns:p14="http://schemas.microsoft.com/office/powerpoint/2010/main" val="122707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test now </a:t>
            </a:r>
            <a:r>
              <a:rPr lang="mr-IN" dirty="0" smtClean="0"/>
              <a:t>–</a:t>
            </a:r>
            <a:r>
              <a:rPr lang="en-US" dirty="0" smtClean="0"/>
              <a:t> bigger testing</a:t>
            </a:r>
            <a:endParaRPr lang="en-US" dirty="0"/>
          </a:p>
        </p:txBody>
      </p:sp>
      <p:sp>
        <p:nvSpPr>
          <p:cNvPr id="3" name="Content Placeholder 2"/>
          <p:cNvSpPr>
            <a:spLocks noGrp="1"/>
          </p:cNvSpPr>
          <p:nvPr>
            <p:ph idx="1"/>
          </p:nvPr>
        </p:nvSpPr>
        <p:spPr/>
        <p:txBody>
          <a:bodyPr/>
          <a:lstStyle/>
          <a:p>
            <a:r>
              <a:rPr lang="en-US" dirty="0" smtClean="0"/>
              <a:t>Study the testing sheet, especially “concentrate on” column</a:t>
            </a:r>
          </a:p>
          <a:p>
            <a:r>
              <a:rPr lang="en-US" dirty="0" smtClean="0"/>
              <a:t>Double-check server address, and your supposed username and group you are supposed to work in</a:t>
            </a:r>
          </a:p>
          <a:p>
            <a:r>
              <a:rPr lang="en-US" dirty="0" smtClean="0"/>
              <a:t>Write everything down, preferably into the new tab Tester’s report, giving as much detail and data links as possible</a:t>
            </a:r>
          </a:p>
          <a:p>
            <a:r>
              <a:rPr lang="en-US" dirty="0" smtClean="0"/>
              <a:t>Store screenshots on squig</a:t>
            </a:r>
          </a:p>
          <a:p>
            <a:r>
              <a:rPr lang="en-US" dirty="0" smtClean="0"/>
              <a:t>For load, stress and pressure testing, note also times when problems occurred</a:t>
            </a:r>
          </a:p>
          <a:p>
            <a:endParaRPr lang="en-US" dirty="0" smtClean="0"/>
          </a:p>
        </p:txBody>
      </p:sp>
      <p:sp>
        <p:nvSpPr>
          <p:cNvPr id="4" name="Slide Number Placeholder 3"/>
          <p:cNvSpPr>
            <a:spLocks noGrp="1"/>
          </p:cNvSpPr>
          <p:nvPr>
            <p:ph type="sldNum" sz="quarter" idx="12"/>
          </p:nvPr>
        </p:nvSpPr>
        <p:spPr/>
        <p:txBody>
          <a:bodyPr/>
          <a:lstStyle/>
          <a:p>
            <a:fld id="{01F94C27-CCD8-744C-9E80-37C6A9C00ED2}" type="slidenum">
              <a:rPr lang="en-US" smtClean="0"/>
              <a:pPr/>
              <a:t>6</a:t>
            </a:fld>
            <a:endParaRPr lang="en-US"/>
          </a:p>
        </p:txBody>
      </p:sp>
    </p:spTree>
    <p:extLst>
      <p:ext uri="{BB962C8B-B14F-4D97-AF65-F5344CB8AC3E}">
        <p14:creationId xmlns:p14="http://schemas.microsoft.com/office/powerpoint/2010/main" val="125800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of larger testing (using </a:t>
            </a:r>
            <a:r>
              <a:rPr lang="en-US" dirty="0" err="1" smtClean="0"/>
              <a:t>g.sheet</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Select the sheet nearest to your topic and setup from </a:t>
            </a:r>
          </a:p>
          <a:p>
            <a:r>
              <a:rPr lang="en-US" dirty="0" smtClean="0"/>
              <a:t>A. G-drive &gt; OME Docs &gt; Testing or</a:t>
            </a:r>
          </a:p>
          <a:p>
            <a:r>
              <a:rPr lang="en-US" dirty="0" smtClean="0"/>
              <a:t>B. G-drive &gt; OME Docs &gt; Testing &gt; sprints</a:t>
            </a:r>
          </a:p>
          <a:p>
            <a:r>
              <a:rPr lang="en-US" dirty="0"/>
              <a:t>Example: </a:t>
            </a:r>
            <a:r>
              <a:rPr lang="en-US" dirty="0">
                <a:hlinkClick r:id="rId2"/>
              </a:rPr>
              <a:t>https://</a:t>
            </a:r>
            <a:r>
              <a:rPr lang="en-US" dirty="0" smtClean="0">
                <a:hlinkClick r:id="rId2"/>
              </a:rPr>
              <a:t>docs.google.com/spreadsheets/d/1lrRaJ60utV_lHqXa_zxQhkz3RKNnbW6sw8B68xTYltA/edit#gid=1254367109</a:t>
            </a:r>
            <a:endParaRPr lang="en-US" dirty="0" smtClean="0"/>
          </a:p>
          <a:p>
            <a:r>
              <a:rPr lang="en-US" dirty="0" smtClean="0"/>
              <a:t>Being inside the </a:t>
            </a:r>
            <a:r>
              <a:rPr lang="en-US" dirty="0" err="1" smtClean="0"/>
              <a:t>g.doc</a:t>
            </a:r>
            <a:r>
              <a:rPr lang="en-US" dirty="0" smtClean="0"/>
              <a:t> folder containing the sheet, copy it by right-click &gt; Copy</a:t>
            </a:r>
          </a:p>
          <a:p>
            <a:r>
              <a:rPr lang="en-US" dirty="0" smtClean="0"/>
              <a:t>Open the copied sheet and save it under a new name which describes your testing topic</a:t>
            </a:r>
          </a:p>
          <a:p>
            <a:r>
              <a:rPr lang="en-US" dirty="0" smtClean="0"/>
              <a:t>Exchange the links to the scenarios in “scenario name” </a:t>
            </a:r>
            <a:r>
              <a:rPr lang="en-US" dirty="0" smtClean="0"/>
              <a:t>column</a:t>
            </a:r>
          </a:p>
          <a:p>
            <a:r>
              <a:rPr lang="en-US" dirty="0"/>
              <a:t>Note </a:t>
            </a:r>
            <a:r>
              <a:rPr lang="en-US" dirty="0">
                <a:hlinkClick r:id="rId3"/>
              </a:rPr>
              <a:t>https://</a:t>
            </a:r>
            <a:r>
              <a:rPr lang="en-US" dirty="0" smtClean="0">
                <a:hlinkClick r:id="rId3"/>
              </a:rPr>
              <a:t>docs.openmicroscopy.org/internal/testing_scenarios/index.html</a:t>
            </a:r>
            <a:endParaRPr lang="en-US" dirty="0" smtClean="0"/>
          </a:p>
          <a:p>
            <a:r>
              <a:rPr lang="en-US" dirty="0" smtClean="0"/>
              <a:t>Reformulate </a:t>
            </a:r>
            <a:r>
              <a:rPr lang="en-US" dirty="0"/>
              <a:t>the “concentrate on” column (specifying whether or not the whole scenario is to be tested, or part, or some additional steps not included in scenario</a:t>
            </a:r>
            <a:r>
              <a:rPr lang="en-US" dirty="0" smtClean="0"/>
              <a:t>)</a:t>
            </a:r>
          </a:p>
          <a:p>
            <a:r>
              <a:rPr lang="en-US" dirty="0" smtClean="0"/>
              <a:t>Specify the clients to use, OS and browser types</a:t>
            </a:r>
            <a:endParaRPr lang="en-US" dirty="0"/>
          </a:p>
          <a:p>
            <a:r>
              <a:rPr lang="en-US" dirty="0" smtClean="0"/>
              <a:t>Specify the users and groups to be used during testing for each tester</a:t>
            </a:r>
          </a:p>
          <a:p>
            <a:r>
              <a:rPr lang="en-US" dirty="0" smtClean="0"/>
              <a:t>Pick the names of the testers, checking their availability in the calendar</a:t>
            </a:r>
          </a:p>
          <a:p>
            <a:r>
              <a:rPr lang="en-US" dirty="0" smtClean="0"/>
              <a:t>Try to speak to testers prior to testing, to make sure they are ready and capable of performing the testing with the prescribed setup</a:t>
            </a:r>
          </a:p>
          <a:p>
            <a:endParaRPr lang="en-US" dirty="0"/>
          </a:p>
          <a:p>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7</a:t>
            </a:fld>
            <a:endParaRPr lang="en-US"/>
          </a:p>
        </p:txBody>
      </p:sp>
    </p:spTree>
    <p:extLst>
      <p:ext uri="{BB962C8B-B14F-4D97-AF65-F5344CB8AC3E}">
        <p14:creationId xmlns:p14="http://schemas.microsoft.com/office/powerpoint/2010/main" val="204259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when scenario/workflow is outdated/imprecise</a:t>
            </a:r>
            <a:endParaRPr lang="en-US" dirty="0"/>
          </a:p>
        </p:txBody>
      </p:sp>
      <p:sp>
        <p:nvSpPr>
          <p:cNvPr id="3" name="Content Placeholder 2"/>
          <p:cNvSpPr>
            <a:spLocks noGrp="1"/>
          </p:cNvSpPr>
          <p:nvPr>
            <p:ph idx="1"/>
          </p:nvPr>
        </p:nvSpPr>
        <p:spPr/>
        <p:txBody>
          <a:bodyPr/>
          <a:lstStyle/>
          <a:p>
            <a:r>
              <a:rPr lang="en-US" dirty="0" smtClean="0"/>
              <a:t>As appropriate either/or, or both:</a:t>
            </a:r>
          </a:p>
          <a:p>
            <a:pPr lvl="1"/>
            <a:r>
              <a:rPr lang="en-US" dirty="0" smtClean="0"/>
              <a:t>Open </a:t>
            </a:r>
            <a:r>
              <a:rPr lang="en-US" dirty="0"/>
              <a:t>a PR on </a:t>
            </a:r>
            <a:r>
              <a:rPr lang="en-US" dirty="0">
                <a:hlinkClick r:id="rId2"/>
              </a:rPr>
              <a:t>https://</a:t>
            </a:r>
            <a:r>
              <a:rPr lang="en-US" dirty="0" smtClean="0">
                <a:hlinkClick r:id="rId2"/>
              </a:rPr>
              <a:t>github.com/openmicroscopy/ome-internal</a:t>
            </a:r>
            <a:endParaRPr lang="en-US" dirty="0" smtClean="0"/>
          </a:p>
          <a:p>
            <a:pPr lvl="1"/>
            <a:r>
              <a:rPr lang="en-US" dirty="0"/>
              <a:t>Improve the hints on </a:t>
            </a:r>
            <a:r>
              <a:rPr lang="en-US" dirty="0">
                <a:hlinkClick r:id="rId3"/>
              </a:rPr>
              <a:t>https://</a:t>
            </a:r>
            <a:r>
              <a:rPr lang="en-US" dirty="0" smtClean="0">
                <a:hlinkClick r:id="rId3"/>
              </a:rPr>
              <a:t>trello.com/b/gUTby8cp/omero-release-template</a:t>
            </a:r>
            <a:r>
              <a:rPr lang="en-US" dirty="0" smtClean="0"/>
              <a:t> in OM|ERO: Release review column</a:t>
            </a:r>
            <a:endParaRPr lang="en-US" dirty="0"/>
          </a:p>
        </p:txBody>
      </p:sp>
      <p:sp>
        <p:nvSpPr>
          <p:cNvPr id="4" name="Slide Number Placeholder 3"/>
          <p:cNvSpPr>
            <a:spLocks noGrp="1"/>
          </p:cNvSpPr>
          <p:nvPr>
            <p:ph type="sldNum" sz="quarter" idx="12"/>
          </p:nvPr>
        </p:nvSpPr>
        <p:spPr/>
        <p:txBody>
          <a:bodyPr/>
          <a:lstStyle/>
          <a:p>
            <a:fld id="{01F94C27-CCD8-744C-9E80-37C6A9C00ED2}" type="slidenum">
              <a:rPr lang="en-US" smtClean="0"/>
              <a:pPr/>
              <a:t>8</a:t>
            </a:fld>
            <a:endParaRPr lang="en-US"/>
          </a:p>
        </p:txBody>
      </p:sp>
    </p:spTree>
    <p:extLst>
      <p:ext uri="{BB962C8B-B14F-4D97-AF65-F5344CB8AC3E}">
        <p14:creationId xmlns:p14="http://schemas.microsoft.com/office/powerpoint/2010/main" val="1435823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Glencoe Softw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44198</TotalTime>
  <Words>1965</Words>
  <Application>Microsoft Macintosh PowerPoint</Application>
  <PresentationFormat>On-screen Show (4:3)</PresentationFormat>
  <Paragraphs>259</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Courier New</vt:lpstr>
      <vt:lpstr>Mangal</vt:lpstr>
      <vt:lpstr>Montserrat</vt:lpstr>
      <vt:lpstr>Open Sans</vt:lpstr>
      <vt:lpstr>Open Sans Semibold</vt:lpstr>
      <vt:lpstr>Arial</vt:lpstr>
      <vt:lpstr>Glencoe Software</vt:lpstr>
      <vt:lpstr>  Testing – Workshop for OMERO Team 2017</vt:lpstr>
      <vt:lpstr>Outline</vt:lpstr>
      <vt:lpstr>Types/methods of testing</vt:lpstr>
      <vt:lpstr>Misconceptions</vt:lpstr>
      <vt:lpstr>How to test now – PR review</vt:lpstr>
      <vt:lpstr>eel workflow</vt:lpstr>
      <vt:lpstr>How to test now – bigger testing</vt:lpstr>
      <vt:lpstr>Prep of larger testing (using g.sheet)</vt:lpstr>
      <vt:lpstr>What to do when scenario/workflow is outdated/imprecise</vt:lpstr>
      <vt:lpstr>Dream testing system (OME Docs &gt; Testing &gt; Dream testing system)</vt:lpstr>
      <vt:lpstr>Big</vt:lpstr>
      <vt:lpstr>Fast</vt:lpstr>
      <vt:lpstr>Long-lasting setups</vt:lpstr>
      <vt:lpstr>Data-flexible</vt:lpstr>
      <vt:lpstr>PowerPoint Presentation</vt:lpstr>
      <vt:lpstr>Import</vt:lpstr>
      <vt:lpstr>Access</vt:lpstr>
      <vt:lpstr>LDAP</vt:lpstr>
      <vt:lpstr>LDAP for OMERO via docker setup example</vt:lpstr>
      <vt:lpstr>JXPlorer view of LDAP DB</vt:lpstr>
      <vt:lpstr>Connect your LDAP to OMERO</vt:lpstr>
      <vt:lpstr>Apps</vt:lpstr>
      <vt:lpstr>Server-performance testing</vt:lpstr>
      <vt:lpstr>Versioning</vt:lpstr>
      <vt:lpstr>Continuous integration</vt:lpstr>
      <vt:lpstr>Automatic tests</vt:lpstr>
      <vt:lpstr>Google CI</vt:lpstr>
      <vt:lpstr>Compare typical and Google’s CI</vt:lpstr>
      <vt:lpstr>Thank to Funders</vt:lpstr>
      <vt:lpstr>OME Consortium</vt:lpstr>
    </vt:vector>
  </TitlesOfParts>
  <Company>Glencoe Software, Inc.</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 Unson</dc:creator>
  <cp:lastModifiedBy>pwalczysko</cp:lastModifiedBy>
  <cp:revision>697</cp:revision>
  <cp:lastPrinted>2017-11-01T13:45:45Z</cp:lastPrinted>
  <dcterms:created xsi:type="dcterms:W3CDTF">2012-10-24T07:08:34Z</dcterms:created>
  <dcterms:modified xsi:type="dcterms:W3CDTF">2017-11-01T16:09:31Z</dcterms:modified>
</cp:coreProperties>
</file>