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6" r:id="rId4"/>
    <p:sldId id="273" r:id="rId5"/>
    <p:sldId id="258" r:id="rId6"/>
    <p:sldId id="259" r:id="rId7"/>
    <p:sldId id="260" r:id="rId8"/>
    <p:sldId id="261" r:id="rId9"/>
    <p:sldId id="276" r:id="rId10"/>
    <p:sldId id="277" r:id="rId11"/>
    <p:sldId id="275" r:id="rId12"/>
    <p:sldId id="262" r:id="rId13"/>
    <p:sldId id="263" r:id="rId14"/>
    <p:sldId id="264" r:id="rId15"/>
    <p:sldId id="265" r:id="rId16"/>
    <p:sldId id="278" r:id="rId17"/>
    <p:sldId id="267" r:id="rId18"/>
    <p:sldId id="280" r:id="rId19"/>
    <p:sldId id="268" r:id="rId20"/>
    <p:sldId id="269" r:id="rId21"/>
    <p:sldId id="279" r:id="rId22"/>
    <p:sldId id="281" r:id="rId23"/>
    <p:sldId id="282" r:id="rId24"/>
    <p:sldId id="270" r:id="rId25"/>
    <p:sldId id="271" r:id="rId26"/>
    <p:sldId id="272" r:id="rId27"/>
    <p:sldId id="27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45"/>
    <p:restoredTop sz="94664"/>
  </p:normalViewPr>
  <p:slideViewPr>
    <p:cSldViewPr snapToGrid="0" snapToObjects="1">
      <p:cViewPr varScale="1">
        <p:scale>
          <a:sx n="70" d="100"/>
          <a:sy n="70" d="100"/>
        </p:scale>
        <p:origin x="184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E48FB-88AE-9E4C-850E-565375756130}" type="datetimeFigureOut">
              <a:rPr lang="en-US" smtClean="0"/>
              <a:t>11/7/17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DE80F-5881-A942-BFCC-CB59C08D8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4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idr0005 in </a:t>
            </a:r>
            <a:r>
              <a:rPr lang="en-US" dirty="0" err="1" smtClean="0"/>
              <a:t>idr</a:t>
            </a:r>
            <a:r>
              <a:rPr lang="en-US" dirty="0" smtClean="0"/>
              <a:t> and </a:t>
            </a:r>
            <a:r>
              <a:rPr lang="en-US" dirty="0" err="1" smtClean="0"/>
              <a:t>github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DE80F-5881-A942-BFCC-CB59C08D81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72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case, example is idr0032</a:t>
            </a:r>
          </a:p>
          <a:p>
            <a:r>
              <a:rPr lang="en-US" dirty="0" smtClean="0"/>
              <a:t>Second case,</a:t>
            </a:r>
            <a:r>
              <a:rPr lang="en-US" baseline="0" dirty="0" smtClean="0"/>
              <a:t> example is idr0038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DE80F-5881-A942-BFCC-CB59C08D81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7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B6A9-B5FF-C546-BD1B-45D2F29AE636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715B-770B-7B43-ABF4-615552F9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8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B6A9-B5FF-C546-BD1B-45D2F29AE636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715B-770B-7B43-ABF4-615552F9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54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B6A9-B5FF-C546-BD1B-45D2F29AE636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715B-770B-7B43-ABF4-615552F9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B6A9-B5FF-C546-BD1B-45D2F29AE636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715B-770B-7B43-ABF4-615552F9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6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B6A9-B5FF-C546-BD1B-45D2F29AE636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715B-770B-7B43-ABF4-615552F9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19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B6A9-B5FF-C546-BD1B-45D2F29AE636}" type="datetimeFigureOut">
              <a:rPr lang="en-US" smtClean="0"/>
              <a:t>11/7/17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715B-770B-7B43-ABF4-615552F9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B6A9-B5FF-C546-BD1B-45D2F29AE636}" type="datetimeFigureOut">
              <a:rPr lang="en-US" smtClean="0"/>
              <a:t>11/7/17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715B-770B-7B43-ABF4-615552F9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04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B6A9-B5FF-C546-BD1B-45D2F29AE636}" type="datetimeFigureOut">
              <a:rPr lang="en-US" smtClean="0"/>
              <a:t>11/7/17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715B-770B-7B43-ABF4-615552F9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0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B6A9-B5FF-C546-BD1B-45D2F29AE636}" type="datetimeFigureOut">
              <a:rPr lang="en-US" smtClean="0"/>
              <a:t>11/7/17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715B-770B-7B43-ABF4-615552F9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2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B6A9-B5FF-C546-BD1B-45D2F29AE636}" type="datetimeFigureOut">
              <a:rPr lang="en-US" smtClean="0"/>
              <a:t>11/7/17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715B-770B-7B43-ABF4-615552F9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0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B6A9-B5FF-C546-BD1B-45D2F29AE636}" type="datetimeFigureOut">
              <a:rPr lang="en-US" smtClean="0"/>
              <a:t>11/7/17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715B-770B-7B43-ABF4-615552F9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7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CB6A9-B5FF-C546-BD1B-45D2F29AE636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E715B-770B-7B43-ABF4-615552F9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8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github.com/IDR/idr-metadata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docs.google.com/a/openmicroscopy.org/document/d/1TmBZ43_yhiO3AOua8oMk4mPWKWJtpeYNc2KLP17h-1I/edit?usp=shari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dr.openmicroscopy.org/about/submission.html" TargetMode="External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eurobioimaging.eu/sites/default/files/Euro-BioImaging_Elixir_Image_Data_Strategy_0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IDR submission workflow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Eleanor Williams </a:t>
            </a:r>
          </a:p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November 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674" y="1030288"/>
            <a:ext cx="2930652" cy="113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69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 assay file – idr0032-experimentA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295400" y="1963782"/>
            <a:ext cx="10058400" cy="3453706"/>
            <a:chOff x="1016000" y="2691916"/>
            <a:chExt cx="10058400" cy="3453706"/>
          </a:xfrm>
        </p:grpSpPr>
        <p:sp>
          <p:nvSpPr>
            <p:cNvPr id="16" name="TextBox 15"/>
            <p:cNvSpPr txBox="1"/>
            <p:nvPr/>
          </p:nvSpPr>
          <p:spPr>
            <a:xfrm>
              <a:off x="2201197" y="3619561"/>
              <a:ext cx="15947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Sample information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78191" y="2691916"/>
              <a:ext cx="184521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Protocols describing treatment </a:t>
              </a:r>
              <a:r>
                <a:rPr lang="en-US" smtClean="0">
                  <a:solidFill>
                    <a:srgbClr val="FF0000"/>
                  </a:solidFill>
                </a:rPr>
                <a:t>of sample and imaging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852989" y="3603289"/>
              <a:ext cx="10618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>
                  <a:solidFill>
                    <a:srgbClr val="FF0000"/>
                  </a:solidFill>
                </a:rPr>
                <a:t>Channel info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9" name="Left Brace 18"/>
            <p:cNvSpPr/>
            <p:nvPr/>
          </p:nvSpPr>
          <p:spPr>
            <a:xfrm rot="5400000">
              <a:off x="2855589" y="2496019"/>
              <a:ext cx="293009" cy="3800212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Brace 19"/>
            <p:cNvSpPr/>
            <p:nvPr/>
          </p:nvSpPr>
          <p:spPr>
            <a:xfrm rot="5400000">
              <a:off x="5681582" y="3796939"/>
              <a:ext cx="238438" cy="1252942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Left Brace 20"/>
            <p:cNvSpPr/>
            <p:nvPr/>
          </p:nvSpPr>
          <p:spPr>
            <a:xfrm rot="5400000">
              <a:off x="6756873" y="4286850"/>
              <a:ext cx="269615" cy="227699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78780" y="3466950"/>
              <a:ext cx="11284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Name of the assay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77831" y="2836699"/>
              <a:ext cx="17161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Treatment to sample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4" name="Left Brace 23"/>
            <p:cNvSpPr/>
            <p:nvPr/>
          </p:nvSpPr>
          <p:spPr>
            <a:xfrm rot="5400000">
              <a:off x="10107032" y="3673618"/>
              <a:ext cx="410898" cy="1327128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Left Brace 24"/>
            <p:cNvSpPr/>
            <p:nvPr/>
          </p:nvSpPr>
          <p:spPr>
            <a:xfrm rot="5400000">
              <a:off x="8130287" y="4487144"/>
              <a:ext cx="277259" cy="372757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766471" y="3409355"/>
              <a:ext cx="11284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Name of the dataset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00" y="4519514"/>
              <a:ext cx="10058400" cy="162610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8" name="Left Brace 27"/>
            <p:cNvSpPr/>
            <p:nvPr/>
          </p:nvSpPr>
          <p:spPr>
            <a:xfrm rot="5400000">
              <a:off x="8791307" y="4286850"/>
              <a:ext cx="269615" cy="227699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Left Brace 28"/>
            <p:cNvSpPr/>
            <p:nvPr/>
          </p:nvSpPr>
          <p:spPr>
            <a:xfrm rot="5400000">
              <a:off x="9249099" y="4286850"/>
              <a:ext cx="269615" cy="227699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Left Brace 29"/>
            <p:cNvSpPr/>
            <p:nvPr/>
          </p:nvSpPr>
          <p:spPr>
            <a:xfrm rot="5400000">
              <a:off x="7409226" y="4286850"/>
              <a:ext cx="269615" cy="227699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eft Brace 30"/>
            <p:cNvSpPr/>
            <p:nvPr/>
          </p:nvSpPr>
          <p:spPr>
            <a:xfrm rot="5400000">
              <a:off x="8206638" y="4286850"/>
              <a:ext cx="269615" cy="227699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397095" y="2809710"/>
              <a:ext cx="11284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Name of the image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7537684" y="3510019"/>
              <a:ext cx="12700" cy="64135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8913930" y="3505238"/>
              <a:ext cx="12700" cy="64135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9781564" y="3502747"/>
              <a:ext cx="10618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Analysis info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516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699" y="365125"/>
            <a:ext cx="10515600" cy="1325563"/>
          </a:xfrm>
        </p:spPr>
        <p:txBody>
          <a:bodyPr/>
          <a:lstStyle/>
          <a:p>
            <a:pPr algn="ctr"/>
            <a:r>
              <a:rPr lang="en-US" smtClean="0"/>
              <a:t>Assays file – grouping into datasets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917066"/>
              </p:ext>
            </p:extLst>
          </p:nvPr>
        </p:nvGraphicFramePr>
        <p:xfrm>
          <a:off x="1828798" y="1862666"/>
          <a:ext cx="8407402" cy="182910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accent1">
                      <a:lumMod val="20000"/>
                      <a:lumOff val="80000"/>
                    </a:schemeClr>
                  </a:outerShdw>
                </a:effectLst>
                <a:tableStyleId>{5C22544A-7EE6-4342-B048-85BDC9FD1C3A}</a:tableStyleId>
              </a:tblPr>
              <a:tblGrid>
                <a:gridCol w="1152285"/>
                <a:gridCol w="2663055"/>
                <a:gridCol w="1007181"/>
                <a:gridCol w="2287496"/>
                <a:gridCol w="1297385"/>
              </a:tblGrid>
              <a:tr h="227648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Experimental conditions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Image File</a:t>
                      </a:r>
                      <a:endParaRPr lang="en-US" dirty="0"/>
                    </a:p>
                  </a:txBody>
                  <a:tcPr/>
                </a:tc>
              </a:tr>
              <a:tr h="366063">
                <a:tc>
                  <a:txBody>
                    <a:bodyPr/>
                    <a:lstStyle/>
                    <a:p>
                      <a:r>
                        <a:rPr lang="en-US" dirty="0" smtClean="0"/>
                        <a:t>sample1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Localization of protein X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assay1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proteinXlocalization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1.tiff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7284">
                <a:tc>
                  <a:txBody>
                    <a:bodyPr/>
                    <a:lstStyle/>
                    <a:p>
                      <a:r>
                        <a:rPr lang="en-US" dirty="0" smtClean="0"/>
                        <a:t>sample1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Localization of protein 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assay1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proteinXlocalization</a:t>
                      </a:r>
                      <a:endParaRPr lang="en-US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2.tiff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7284">
                <a:tc>
                  <a:txBody>
                    <a:bodyPr/>
                    <a:lstStyle/>
                    <a:p>
                      <a:r>
                        <a:rPr lang="en-US" dirty="0" smtClean="0"/>
                        <a:t>sample2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Localization of protein Y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assay2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proteinYlocalization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1.tiff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7284">
                <a:tc>
                  <a:txBody>
                    <a:bodyPr/>
                    <a:lstStyle/>
                    <a:p>
                      <a:r>
                        <a:rPr lang="en-US" dirty="0" smtClean="0"/>
                        <a:t>sample2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Localization of protein Y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assay2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proteinYlocalization</a:t>
                      </a:r>
                      <a:endParaRPr lang="en-US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2.tiff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63707"/>
              </p:ext>
            </p:extLst>
          </p:nvPr>
        </p:nvGraphicFramePr>
        <p:xfrm>
          <a:off x="711199" y="4320422"/>
          <a:ext cx="10642601" cy="1829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558"/>
                <a:gridCol w="4416377"/>
                <a:gridCol w="982134"/>
                <a:gridCol w="2404533"/>
                <a:gridCol w="1777999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Experimental Conditions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Image File</a:t>
                      </a:r>
                      <a:endParaRPr lang="en-US" dirty="0"/>
                    </a:p>
                  </a:txBody>
                  <a:tcPr/>
                </a:tc>
              </a:tr>
              <a:tr h="366063">
                <a:tc>
                  <a:txBody>
                    <a:bodyPr/>
                    <a:lstStyle/>
                    <a:p>
                      <a:r>
                        <a:rPr lang="en-US" dirty="0" smtClean="0"/>
                        <a:t>sample1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Embryonic</a:t>
                      </a:r>
                      <a:r>
                        <a:rPr lang="en-US" baseline="0" dirty="0" smtClean="0"/>
                        <a:t> kidney + localization of protein X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assay1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proteinXlocalization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1.czi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7284">
                <a:tc>
                  <a:txBody>
                    <a:bodyPr/>
                    <a:lstStyle/>
                    <a:p>
                      <a:r>
                        <a:rPr lang="en-US" dirty="0" smtClean="0"/>
                        <a:t>sample2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Kidney organoid</a:t>
                      </a:r>
                      <a:r>
                        <a:rPr lang="en-US" baseline="0" dirty="0" smtClean="0"/>
                        <a:t> + localization of protein X</a:t>
                      </a:r>
                      <a:endParaRPr lang="en-US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assay2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proteinXlocalization</a:t>
                      </a:r>
                      <a:endParaRPr lang="en-US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2.czi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7284">
                <a:tc>
                  <a:txBody>
                    <a:bodyPr/>
                    <a:lstStyle/>
                    <a:p>
                      <a:r>
                        <a:rPr lang="en-US" dirty="0" smtClean="0"/>
                        <a:t>sample3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Embryonic</a:t>
                      </a:r>
                      <a:r>
                        <a:rPr lang="en-US" baseline="0" dirty="0" smtClean="0"/>
                        <a:t> kidney + localization of protein Y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assay3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proteinYlocalization</a:t>
                      </a:r>
                      <a:endParaRPr lang="en-US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3.czi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7284">
                <a:tc>
                  <a:txBody>
                    <a:bodyPr/>
                    <a:lstStyle/>
                    <a:p>
                      <a:r>
                        <a:rPr lang="en-US" dirty="0" smtClean="0"/>
                        <a:t>sample4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Kidney organoid</a:t>
                      </a:r>
                      <a:r>
                        <a:rPr lang="en-US" baseline="0" dirty="0" smtClean="0"/>
                        <a:t> + localization of protein Y</a:t>
                      </a:r>
                      <a:endParaRPr lang="en-US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assay4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proteinYlocalization</a:t>
                      </a:r>
                      <a:endParaRPr lang="en-US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4.czi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247214" y="2778814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idr0032</a:t>
            </a:r>
          </a:p>
        </p:txBody>
      </p:sp>
      <p:sp>
        <p:nvSpPr>
          <p:cNvPr id="6" name="Rectangle 5"/>
          <p:cNvSpPr/>
          <p:nvPr/>
        </p:nvSpPr>
        <p:spPr>
          <a:xfrm>
            <a:off x="11353800" y="5222285"/>
            <a:ext cx="907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dr0038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5930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22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Processed data files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68400" y="1379792"/>
            <a:ext cx="9890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Summary results and phenotypes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Must be able to link to library file or assay file in some way – link specified in the study file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48" y="4768974"/>
            <a:ext cx="9871881" cy="13990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892265" y="2892834"/>
            <a:ext cx="198966" cy="5869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6531" y="1801428"/>
            <a:ext cx="795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Link to library file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62466" y="6049528"/>
            <a:ext cx="575734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97735" y="4768974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Study file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" t="9374" r="4909" b="51016"/>
          <a:stretch/>
        </p:blipFill>
        <p:spPr>
          <a:xfrm>
            <a:off x="1147233" y="2246543"/>
            <a:ext cx="9493504" cy="242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files that might be submitted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70000" y="1710267"/>
            <a:ext cx="100898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Feature level data files + ROI/masks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Tracking files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Listed in study file but only attached to screen/assay if simple to do currently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13" y="5362016"/>
            <a:ext cx="11022373" cy="10177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623213"/>
            <a:ext cx="5003800" cy="15875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335866" y="4557065"/>
            <a:ext cx="2242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dr0028-screenA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887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Files needed to load data into IDR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015067"/>
            <a:ext cx="1080699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Raw images – on EBI file system but also copied to Dundee file system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err="1" smtClean="0"/>
              <a:t>Plates.tsv</a:t>
            </a:r>
            <a:r>
              <a:rPr lang="en-US" sz="2800" dirty="0" smtClean="0"/>
              <a:t> or </a:t>
            </a:r>
            <a:r>
              <a:rPr lang="en-US" sz="2800" dirty="0" err="1" smtClean="0"/>
              <a:t>FilePaths.tsv</a:t>
            </a: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err="1" smtClean="0"/>
              <a:t>Bulk.yml</a:t>
            </a: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endParaRPr lang="en-US" sz="2800" dirty="0"/>
          </a:p>
          <a:p>
            <a:pPr marL="457200" indent="-457200">
              <a:buFont typeface="Arial" charset="0"/>
              <a:buChar char="•"/>
            </a:pP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 err="1" smtClean="0"/>
              <a:t>Annotation.csv</a:t>
            </a: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err="1" smtClean="0"/>
              <a:t>Bulkmap-config.yml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432915"/>
            <a:ext cx="1389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Images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4023715"/>
            <a:ext cx="2278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Annotations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5369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4342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/>
              <a:t>Plates.tsv</a:t>
            </a:r>
            <a:r>
              <a:rPr lang="en-US" dirty="0" smtClean="0"/>
              <a:t>/</a:t>
            </a:r>
            <a:r>
              <a:rPr lang="en-US" dirty="0" err="1" smtClean="0"/>
              <a:t>FilePath.tsv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19" r="4316"/>
          <a:stretch/>
        </p:blipFill>
        <p:spPr>
          <a:xfrm>
            <a:off x="1520826" y="2857027"/>
            <a:ext cx="9150349" cy="7047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850" y="3921658"/>
            <a:ext cx="2654300" cy="8509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755569" y="2453829"/>
            <a:ext cx="268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idr0002-screenA-plates.tsv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21604"/>
              </p:ext>
            </p:extLst>
          </p:nvPr>
        </p:nvGraphicFramePr>
        <p:xfrm>
          <a:off x="2065867" y="1153134"/>
          <a:ext cx="806026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5907"/>
                <a:gridCol w="1483668"/>
                <a:gridCol w="505069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screens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Plate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Path to directory</a:t>
                      </a:r>
                      <a:r>
                        <a:rPr lang="en-US" baseline="0" dirty="0" smtClean="0"/>
                        <a:t> with images or .screen files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non-screens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Dataset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Path to  image file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755569" y="3572301"/>
            <a:ext cx="268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idr0033-screenA-plates.tsv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5206503"/>
            <a:ext cx="8128000" cy="16383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4406371" y="4837171"/>
            <a:ext cx="3379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idr0032-experimentA-filePaths.tsv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4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Screen or assay </a:t>
            </a:r>
            <a:r>
              <a:rPr lang="en-US" dirty="0" err="1" smtClean="0"/>
              <a:t>bulk.yml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1" y="2319868"/>
            <a:ext cx="3898900" cy="1244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2319868"/>
            <a:ext cx="5359400" cy="863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08801" y="1165754"/>
            <a:ext cx="10209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</a:t>
            </a:r>
            <a:r>
              <a:rPr lang="en-US" sz="2400" dirty="0" err="1" smtClean="0"/>
              <a:t>yaml</a:t>
            </a:r>
            <a:r>
              <a:rPr lang="en-US" sz="2400" dirty="0" smtClean="0"/>
              <a:t> format file that allows bulk import of all the images on the command line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823324" y="1783320"/>
            <a:ext cx="3049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idr0032-experimentA-bulk.yml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54100" y="1783320"/>
            <a:ext cx="2588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idr0002-screenA-bulk.yml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54100" y="4039015"/>
            <a:ext cx="3663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There is a higher level </a:t>
            </a:r>
            <a:r>
              <a:rPr lang="en-US" dirty="0" err="1" smtClean="0"/>
              <a:t>yaml</a:t>
            </a:r>
            <a:r>
              <a:rPr lang="en-US" dirty="0" smtClean="0"/>
              <a:t> file (</a:t>
            </a:r>
            <a:r>
              <a:rPr lang="en-US" dirty="0" err="1" smtClean="0"/>
              <a:t>idr</a:t>
            </a:r>
            <a:r>
              <a:rPr lang="en-US" dirty="0" smtClean="0"/>
              <a:t>-metadata/</a:t>
            </a:r>
            <a:r>
              <a:rPr lang="en-US" dirty="0" err="1" smtClean="0"/>
              <a:t>bulk.yml</a:t>
            </a:r>
            <a:r>
              <a:rPr lang="en-US" dirty="0" smtClean="0"/>
              <a:t>) file that sets some overall parameters about import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703" y="3984167"/>
            <a:ext cx="4907278" cy="26515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059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1275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/>
              <a:t>Annotation.csv</a:t>
            </a:r>
            <a:r>
              <a:rPr lang="en-US" dirty="0" smtClean="0"/>
              <a:t> and </a:t>
            </a:r>
            <a:r>
              <a:rPr lang="en-US" dirty="0" err="1" smtClean="0"/>
              <a:t>bulkmap-config.yml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32934" y="1569511"/>
            <a:ext cx="105325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A single annotation file is created for importing an hd5 table into IDR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Contains metadata from the library or assay file, plus data in the processed file, plus phenotype to CMPO mappings from the study file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All column headings must be unique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Created from study, library and processed file for screens using </a:t>
            </a:r>
            <a:r>
              <a:rPr lang="en-US" sz="2000" dirty="0" err="1" smtClean="0"/>
              <a:t>perl</a:t>
            </a:r>
            <a:r>
              <a:rPr lang="en-US" sz="2000" dirty="0" smtClean="0"/>
              <a:t> script and manually for non-screens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032934" y="1169401"/>
            <a:ext cx="1787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Annotation.csv</a:t>
            </a:r>
            <a:endParaRPr lang="en-US" sz="20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584200" y="4238335"/>
            <a:ext cx="11023600" cy="1826162"/>
            <a:chOff x="499912" y="586303"/>
            <a:chExt cx="11023600" cy="182616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912" y="1482877"/>
              <a:ext cx="11023600" cy="92958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1641639" y="685592"/>
              <a:ext cx="2589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>
                  <a:solidFill>
                    <a:srgbClr val="FF0000"/>
                  </a:solidFill>
                </a:rPr>
                <a:t>From library file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55693" y="586303"/>
              <a:ext cx="2245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>
                  <a:solidFill>
                    <a:srgbClr val="FF0000"/>
                  </a:solidFill>
                </a:rPr>
                <a:t>From processed file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Left Brace 10"/>
            <p:cNvSpPr/>
            <p:nvPr/>
          </p:nvSpPr>
          <p:spPr>
            <a:xfrm rot="5400000">
              <a:off x="2859985" y="-1128360"/>
              <a:ext cx="158064" cy="4794521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 Brace 11"/>
            <p:cNvSpPr/>
            <p:nvPr/>
          </p:nvSpPr>
          <p:spPr>
            <a:xfrm rot="5400000">
              <a:off x="6466491" y="290705"/>
              <a:ext cx="224020" cy="1879527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eft Brace 12"/>
            <p:cNvSpPr/>
            <p:nvPr/>
          </p:nvSpPr>
          <p:spPr>
            <a:xfrm rot="5400000">
              <a:off x="9526150" y="-404421"/>
              <a:ext cx="191042" cy="3302757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671605" y="586303"/>
              <a:ext cx="19054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>
                  <a:solidFill>
                    <a:srgbClr val="FF0000"/>
                  </a:solidFill>
                </a:rPr>
                <a:t>From study file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418593" y="6411560"/>
            <a:ext cx="318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</a:t>
            </a:r>
            <a:r>
              <a:rPr lang="en-US" smtClean="0"/>
              <a:t>dr0002-screenA-annotation.csv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95962" y="3574767"/>
            <a:ext cx="10225876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Courier" charset="0"/>
                <a:ea typeface="Courier" charset="0"/>
                <a:cs typeface="Courier" charset="0"/>
              </a:rPr>
              <a:t>create_bulk_annotations_file_using_studyfile.pl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 –s </a:t>
            </a:r>
            <a:r>
              <a:rPr lang="en-US" sz="1200" dirty="0" err="1" smtClean="0">
                <a:latin typeface="Courier" charset="0"/>
                <a:ea typeface="Courier" charset="0"/>
                <a:cs typeface="Courier" charset="0"/>
              </a:rPr>
              <a:t>study.txt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 –l </a:t>
            </a:r>
            <a:r>
              <a:rPr lang="en-US" sz="1200" dirty="0" err="1" smtClean="0">
                <a:latin typeface="Courier" charset="0"/>
                <a:ea typeface="Courier" charset="0"/>
                <a:cs typeface="Courier" charset="0"/>
              </a:rPr>
              <a:t>library.txt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 –p </a:t>
            </a:r>
            <a:r>
              <a:rPr lang="en-US" sz="1200" dirty="0" err="1" smtClean="0">
                <a:latin typeface="Courier" charset="0"/>
                <a:ea typeface="Courier" charset="0"/>
                <a:cs typeface="Courier" charset="0"/>
              </a:rPr>
              <a:t>processed.txt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 –n </a:t>
            </a:r>
            <a:r>
              <a:rPr lang="en-US" sz="1200" dirty="0" err="1" smtClean="0">
                <a:latin typeface="Courier" charset="0"/>
                <a:ea typeface="Courier" charset="0"/>
                <a:cs typeface="Courier" charset="0"/>
              </a:rPr>
              <a:t>screenNumber</a:t>
            </a:r>
            <a:endParaRPr lang="en-US" sz="12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9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8200" y="-412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Annotation.csv and bulkmap-config.yml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284288"/>
            <a:ext cx="2304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Bulkmap-config.yml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811866"/>
            <a:ext cx="1104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A </a:t>
            </a:r>
            <a:r>
              <a:rPr lang="en-US" dirty="0" err="1" smtClean="0"/>
              <a:t>yaml</a:t>
            </a:r>
            <a:r>
              <a:rPr lang="en-US" dirty="0" smtClean="0"/>
              <a:t> file that says what columns from </a:t>
            </a:r>
            <a:r>
              <a:rPr lang="en-US" dirty="0" err="1" smtClean="0"/>
              <a:t>annotation.csv</a:t>
            </a:r>
            <a:r>
              <a:rPr lang="en-US" dirty="0" smtClean="0"/>
              <a:t> to create map annotations from and how to display them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44" y="2404685"/>
            <a:ext cx="4367256" cy="42298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66" y="2404685"/>
            <a:ext cx="4110119" cy="38813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816208" y="6449844"/>
            <a:ext cx="365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</a:t>
            </a:r>
            <a:r>
              <a:rPr lang="en-US" smtClean="0"/>
              <a:t>dr0002-screenA-bulkmap-config.yml</a:t>
            </a:r>
          </a:p>
        </p:txBody>
      </p:sp>
    </p:spTree>
    <p:extLst>
      <p:ext uri="{BB962C8B-B14F-4D97-AF65-F5344CB8AC3E}">
        <p14:creationId xmlns:p14="http://schemas.microsoft.com/office/powerpoint/2010/main" val="20110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Renderdef.yml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532" y="2620433"/>
            <a:ext cx="5730802" cy="32385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73076" y="1509229"/>
            <a:ext cx="8514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A </a:t>
            </a:r>
            <a:r>
              <a:rPr lang="en-US" dirty="0" err="1" smtClean="0"/>
              <a:t>yaml</a:t>
            </a:r>
            <a:r>
              <a:rPr lang="en-US" dirty="0" smtClean="0"/>
              <a:t> file that allows you to specify the channel labels, </a:t>
            </a:r>
            <a:r>
              <a:rPr lang="en-US" dirty="0" err="1" smtClean="0"/>
              <a:t>colour</a:t>
            </a:r>
            <a:r>
              <a:rPr lang="en-US" dirty="0" smtClean="0"/>
              <a:t>, min and max intensity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Can be applied to an image, plate, screen (don’t think dataset)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29769" y="6139140"/>
            <a:ext cx="3112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Idr0002-screenA-renderdef.yml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0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 view of the work flow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8641" y="1660251"/>
            <a:ext cx="237971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Initial Contact – is it a reference data set?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8641" y="2944198"/>
            <a:ext cx="2259106" cy="64633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Tell them to submit to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BioStudies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5995" y="1798750"/>
            <a:ext cx="20167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Obtain </a:t>
            </a:r>
            <a:r>
              <a:rPr lang="en-US" smtClean="0">
                <a:solidFill>
                  <a:schemeClr val="accent1"/>
                </a:solidFill>
              </a:rPr>
              <a:t>raw images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70414" y="1798750"/>
            <a:ext cx="156679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Get metadata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04347" y="2369095"/>
            <a:ext cx="20621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Load images into </a:t>
            </a:r>
            <a:r>
              <a:rPr lang="en-US" dirty="0" err="1" smtClean="0">
                <a:solidFill>
                  <a:schemeClr val="accent1"/>
                </a:solidFill>
              </a:rPr>
              <a:t>idr</a:t>
            </a:r>
            <a:r>
              <a:rPr lang="en-US" dirty="0" smtClean="0">
                <a:solidFill>
                  <a:schemeClr val="accent1"/>
                </a:solidFill>
              </a:rPr>
              <a:t>-testing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37936" y="3753484"/>
            <a:ext cx="219498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Add annotations to images in </a:t>
            </a:r>
            <a:r>
              <a:rPr lang="en-US" dirty="0" err="1" smtClean="0">
                <a:solidFill>
                  <a:schemeClr val="accent1"/>
                </a:solidFill>
              </a:rPr>
              <a:t>idr</a:t>
            </a:r>
            <a:r>
              <a:rPr lang="en-US" dirty="0" smtClean="0">
                <a:solidFill>
                  <a:schemeClr val="accent1"/>
                </a:solidFill>
              </a:rPr>
              <a:t>-testing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25767" y="5189640"/>
            <a:ext cx="194253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Repeat in </a:t>
            </a:r>
            <a:r>
              <a:rPr lang="en-US" dirty="0" err="1" smtClean="0">
                <a:solidFill>
                  <a:schemeClr val="accent1"/>
                </a:solidFill>
              </a:rPr>
              <a:t>idr</a:t>
            </a:r>
            <a:r>
              <a:rPr lang="en-US" dirty="0" smtClean="0">
                <a:solidFill>
                  <a:schemeClr val="accent1"/>
                </a:solidFill>
              </a:rPr>
              <a:t>-next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03324" y="5189640"/>
            <a:ext cx="103139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chemeClr val="accent1"/>
                </a:solidFill>
              </a:rPr>
              <a:t>Get DOI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7089" y="4770892"/>
            <a:ext cx="3041239" cy="12068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Switch </a:t>
            </a:r>
            <a:r>
              <a:rPr lang="en-US" dirty="0" err="1" smtClean="0">
                <a:solidFill>
                  <a:schemeClr val="accent1"/>
                </a:solidFill>
              </a:rPr>
              <a:t>idr</a:t>
            </a:r>
            <a:r>
              <a:rPr lang="en-US" dirty="0" smtClean="0">
                <a:solidFill>
                  <a:schemeClr val="accent1"/>
                </a:solidFill>
              </a:rPr>
              <a:t>-next to be production </a:t>
            </a:r>
            <a:r>
              <a:rPr lang="en-US" dirty="0" err="1" smtClean="0">
                <a:solidFill>
                  <a:schemeClr val="accent1"/>
                </a:solidFill>
              </a:rPr>
              <a:t>idr.openmicroscopy.org</a:t>
            </a:r>
            <a:r>
              <a:rPr lang="en-US" dirty="0" smtClean="0">
                <a:solidFill>
                  <a:schemeClr val="accent1"/>
                </a:solidFill>
              </a:rPr>
              <a:t> and </a:t>
            </a:r>
            <a:r>
              <a:rPr lang="en-US" dirty="0" err="1" smtClean="0">
                <a:solidFill>
                  <a:schemeClr val="accent1"/>
                </a:solidFill>
              </a:rPr>
              <a:t>publicise</a:t>
            </a:r>
            <a:endParaRPr lang="en-US" dirty="0" smtClean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057299" y="1983416"/>
            <a:ext cx="56876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691942" y="2439252"/>
            <a:ext cx="6972" cy="4574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08194" y="244072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no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57299" y="1560053"/>
            <a:ext cx="491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yes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951943" y="1983416"/>
            <a:ext cx="34439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411288" y="2029407"/>
            <a:ext cx="344394" cy="2771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8421761" y="4758489"/>
            <a:ext cx="333921" cy="2734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595120" y="5374306"/>
            <a:ext cx="38735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801623" y="5370819"/>
            <a:ext cx="398554" cy="69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0031941" y="3123815"/>
            <a:ext cx="6972" cy="4574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7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Git</a:t>
            </a:r>
            <a:r>
              <a:rPr lang="en-US" dirty="0" smtClean="0"/>
              <a:t> workflow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1" y="1690688"/>
            <a:ext cx="107441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Create all input files for a study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Commit to a branch on your own forked version of </a:t>
            </a:r>
            <a:r>
              <a:rPr lang="en-US" sz="2800" dirty="0" smtClean="0">
                <a:hlinkClick r:id="rId2"/>
              </a:rPr>
              <a:t>https://github.com/IDR/idr-metadata/</a:t>
            </a:r>
            <a:endParaRPr lang="en-US" sz="28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Create a PR against </a:t>
            </a:r>
            <a:r>
              <a:rPr lang="en-US" sz="2800" dirty="0" smtClean="0">
                <a:hlinkClick r:id="rId2"/>
              </a:rPr>
              <a:t>https://github.com/IDR/idr-metadata/</a:t>
            </a:r>
            <a:endParaRPr lang="en-US" sz="28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Create a merge build using “MASTER-push” in Jenkins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On </a:t>
            </a:r>
            <a:r>
              <a:rPr lang="en-US" sz="2800" dirty="0" err="1" smtClean="0"/>
              <a:t>idr</a:t>
            </a:r>
            <a:r>
              <a:rPr lang="en-US" sz="2800" dirty="0" smtClean="0"/>
              <a:t>-testing server clone the merge build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Test files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If ok, then PR can be merged and </a:t>
            </a:r>
            <a:r>
              <a:rPr lang="en-US" sz="2800" dirty="0" smtClean="0">
                <a:hlinkClick r:id="rId2"/>
              </a:rPr>
              <a:t>https://github.com/IDR/idr-metadata/</a:t>
            </a:r>
            <a:r>
              <a:rPr lang="en-US" sz="2800" dirty="0"/>
              <a:t> </a:t>
            </a:r>
            <a:r>
              <a:rPr lang="en-US" sz="2800" dirty="0" smtClean="0"/>
              <a:t>can be used on </a:t>
            </a:r>
            <a:r>
              <a:rPr lang="en-US" sz="2800" dirty="0" err="1" smtClean="0"/>
              <a:t>idr</a:t>
            </a:r>
            <a:r>
              <a:rPr lang="en-US" sz="2800" dirty="0" smtClean="0"/>
              <a:t>-next.</a:t>
            </a:r>
          </a:p>
        </p:txBody>
      </p:sp>
    </p:spTree>
    <p:extLst>
      <p:ext uri="{BB962C8B-B14F-4D97-AF65-F5344CB8AC3E}">
        <p14:creationId xmlns:p14="http://schemas.microsoft.com/office/powerpoint/2010/main" val="63108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Import of images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38280" y="3430599"/>
            <a:ext cx="6801862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omero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import --bulk idr0032-experimentA-bulk.yml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8280" y="1802646"/>
            <a:ext cx="6280120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omero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import --bulk idr0030-screenA-bulk.yml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8280" y="1146175"/>
            <a:ext cx="1326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Screens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38280" y="2860284"/>
            <a:ext cx="3141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Non-screen projects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38280" y="2274641"/>
            <a:ext cx="7125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Will create a screen with the name specified in the </a:t>
            </a:r>
            <a:r>
              <a:rPr lang="en-US" sz="2000" dirty="0" err="1" smtClean="0"/>
              <a:t>bulk.yml</a:t>
            </a:r>
            <a:r>
              <a:rPr lang="en-US" sz="2000" dirty="0" smtClean="0"/>
              <a:t> file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238280" y="3908579"/>
            <a:ext cx="8447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Creates datasets that are specified in the </a:t>
            </a:r>
            <a:r>
              <a:rPr lang="en-US" sz="2000" dirty="0" err="1" smtClean="0"/>
              <a:t>filePaths.tsv</a:t>
            </a:r>
            <a:r>
              <a:rPr lang="en-US" sz="2000" dirty="0" smtClean="0"/>
              <a:t> file but you have to create the project manually via the Web UI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94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Adding annotations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799" y="1572155"/>
            <a:ext cx="9448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Can be done directly or via shell scripts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In both, first add the </a:t>
            </a:r>
            <a:r>
              <a:rPr lang="en-US" sz="2400" dirty="0" err="1" smtClean="0"/>
              <a:t>annotation.csv</a:t>
            </a:r>
            <a:r>
              <a:rPr lang="en-US" sz="2400" dirty="0" smtClean="0"/>
              <a:t> file then create map annotations from the value in the bulk annotations table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827868"/>
            <a:ext cx="1171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Directly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8199" y="4728300"/>
            <a:ext cx="8198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Via shell scripts in https:/</a:t>
            </a:r>
            <a:r>
              <a:rPr lang="en-US" sz="2400" b="1" dirty="0" err="1" smtClean="0"/>
              <a:t>github.com</a:t>
            </a:r>
            <a:r>
              <a:rPr lang="en-US" sz="2400" b="1" dirty="0" smtClean="0"/>
              <a:t>/IDR/</a:t>
            </a:r>
            <a:r>
              <a:rPr lang="en-US" sz="2400" b="1" dirty="0" err="1" smtClean="0"/>
              <a:t>idr</a:t>
            </a:r>
            <a:r>
              <a:rPr lang="en-US" sz="2400" b="1" dirty="0" smtClean="0"/>
              <a:t>-metadata/scripts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838199" y="3431883"/>
            <a:ext cx="10371667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omero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metadata populate --file idr0002-screenA-annotation.csv Screen:102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3941592"/>
            <a:ext cx="1037166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omero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metadata populate --context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bulkmap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--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cfg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idr0002-screenA-bulkmap-config.yml Screen:102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199" y="5430343"/>
            <a:ext cx="4458272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./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bulk.sh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prod37_input_bulk.txt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199" y="5956985"/>
            <a:ext cx="4320413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./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annotate.sh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prod37_input.txt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63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Applying rendering settings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28591" y="2228334"/>
            <a:ext cx="8180445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omero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render edit Plate:1203 idr0019-screenA-renderdef.yml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8590" y="3135312"/>
            <a:ext cx="8472609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omero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render edit Screen:1203 idr0019-screenA-renderdef.yml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8589" y="4042290"/>
            <a:ext cx="10225211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omero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render edit Image:3427370 idr0038-experimentA-wtFK-cleared-Wt1-Pax2-renderdef.yml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533080"/>
            <a:ext cx="1032933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omero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render edit </a:t>
            </a:r>
            <a:r>
              <a:rPr lang="en-US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--copy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Screen:1203 idr0019-screenA-renderdef.yml </a:t>
            </a:r>
            <a:r>
              <a:rPr lang="en-US" dirty="0" smtClean="0">
                <a:ea typeface="Courier" charset="0"/>
                <a:cs typeface="Courier" charset="0"/>
              </a:rPr>
              <a:t>will copy the min and max from the first well to all images in the screen even if we are just specifying channel names in the </a:t>
            </a:r>
            <a:r>
              <a:rPr lang="en-US" dirty="0" err="1" smtClean="0">
                <a:ea typeface="Courier" charset="0"/>
                <a:cs typeface="Courier" charset="0"/>
              </a:rPr>
              <a:t>renderdef.yml</a:t>
            </a:r>
            <a:r>
              <a:rPr lang="en-US" dirty="0" smtClean="0">
                <a:ea typeface="Courier" charset="0"/>
                <a:cs typeface="Courier" charset="0"/>
              </a:rPr>
              <a:t> file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8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4342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Adding study/screen/experiment level information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3274" y="5672667"/>
            <a:ext cx="9145452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ssh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idr-next.openmicroscopy.org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-L 12345:test44-omeroreadwrite:80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3905" y="6282267"/>
            <a:ext cx="664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Login via private window in browser and edit the right </a:t>
            </a:r>
            <a:r>
              <a:rPr lang="en-US" smtClean="0"/>
              <a:t>hand panel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798" y="1393799"/>
            <a:ext cx="5490404" cy="410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Get DOI for screen/project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1" y="1690688"/>
            <a:ext cx="1069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Arranged through discovery@dundee.ac.uk and Philippa </a:t>
            </a:r>
            <a:r>
              <a:rPr lang="en-US" sz="2400" dirty="0" err="1" smtClean="0"/>
              <a:t>Sterlini</a:t>
            </a:r>
            <a:r>
              <a:rPr lang="en-US" sz="2400" dirty="0" smtClean="0"/>
              <a:t> in the library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Minted through </a:t>
            </a:r>
            <a:r>
              <a:rPr lang="en-US" sz="2400" dirty="0" err="1" smtClean="0"/>
              <a:t>DataCite</a:t>
            </a:r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Can reserve DOI once complete in </a:t>
            </a:r>
            <a:r>
              <a:rPr lang="en-US" sz="2400" dirty="0" err="1" smtClean="0"/>
              <a:t>idr</a:t>
            </a:r>
            <a:r>
              <a:rPr lang="en-US" sz="2400" dirty="0" smtClean="0"/>
              <a:t>-next but not activated until study in </a:t>
            </a:r>
            <a:r>
              <a:rPr lang="en-US" sz="2400" dirty="0" err="1" smtClean="0"/>
              <a:t>idr.openmicroscopy.org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759199"/>
            <a:ext cx="293793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Submitter fills out short Excel template with info about dataset - description, creators, keywords, license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09535" y="3897698"/>
            <a:ext cx="293793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Library reserve DOI, send us depositor agreement to pass on to submitter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80868" y="3759199"/>
            <a:ext cx="293793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igned depositor agreement returned to library, study goes into production IDR and DOI is activated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39634" y="4359363"/>
            <a:ext cx="406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310969" y="4359363"/>
            <a:ext cx="406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94834" y="5458378"/>
            <a:ext cx="101811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Can create single DOI for a screen/project or parent and child DOIs e.g. idr0028 with a ‘study level’ parent DOI and 4 child DOIs for the 4 screens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292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Publicize using @</a:t>
            </a:r>
            <a:r>
              <a:rPr lang="en-US" dirty="0" err="1" smtClean="0"/>
              <a:t>IDRnews</a:t>
            </a:r>
            <a:r>
              <a:rPr lang="en-US" dirty="0" smtClean="0"/>
              <a:t> on Twitter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9" y="1690688"/>
            <a:ext cx="5634567" cy="44711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452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Detailed notes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36133" y="1849733"/>
            <a:ext cx="104309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Detailed notes about every step are being written at </a:t>
            </a:r>
            <a:r>
              <a:rPr lang="en-US" sz="2800" dirty="0" smtClean="0">
                <a:hlinkClick r:id="rId2"/>
              </a:rPr>
              <a:t>https://</a:t>
            </a:r>
            <a:r>
              <a:rPr lang="en-US" sz="2800" dirty="0" err="1" smtClean="0">
                <a:hlinkClick r:id="rId2"/>
              </a:rPr>
              <a:t>docs.google.com</a:t>
            </a:r>
            <a:r>
              <a:rPr lang="en-US" sz="2800" dirty="0" smtClean="0">
                <a:hlinkClick r:id="rId2"/>
              </a:rPr>
              <a:t>/a/</a:t>
            </a:r>
            <a:r>
              <a:rPr lang="en-US" sz="2800" dirty="0" err="1" smtClean="0">
                <a:hlinkClick r:id="rId2"/>
              </a:rPr>
              <a:t>openmicroscopy.org</a:t>
            </a:r>
            <a:r>
              <a:rPr lang="en-US" sz="2800" dirty="0" smtClean="0">
                <a:hlinkClick r:id="rId2"/>
              </a:rPr>
              <a:t>/document/d/1TmBZ43_yhiO3AOua8oMk4mPWKWJtpeYNc2KLP17h-1I/</a:t>
            </a:r>
            <a:r>
              <a:rPr lang="en-US" sz="2800" dirty="0" err="1" smtClean="0">
                <a:hlinkClick r:id="rId2"/>
              </a:rPr>
              <a:t>edit?usp</a:t>
            </a:r>
            <a:r>
              <a:rPr lang="en-US" sz="2800" dirty="0" smtClean="0">
                <a:hlinkClick r:id="rId2"/>
              </a:rPr>
              <a:t>=sharing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835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i</a:t>
            </a:r>
            <a:r>
              <a:rPr lang="en-US" dirty="0" err="1" smtClean="0"/>
              <a:t>dr</a:t>
            </a:r>
            <a:r>
              <a:rPr lang="en-US" dirty="0" smtClean="0"/>
              <a:t>-testing, </a:t>
            </a:r>
            <a:r>
              <a:rPr lang="en-US" dirty="0" err="1" smtClean="0"/>
              <a:t>idr</a:t>
            </a:r>
            <a:r>
              <a:rPr lang="en-US" dirty="0" smtClean="0"/>
              <a:t>-next and </a:t>
            </a:r>
            <a:r>
              <a:rPr lang="en-US" dirty="0" err="1" smtClean="0"/>
              <a:t>idr</a:t>
            </a:r>
            <a:r>
              <a:rPr lang="en-US" dirty="0" smtClean="0"/>
              <a:t> production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167319" y="2081719"/>
            <a:ext cx="10538296" cy="2646878"/>
            <a:chOff x="1167319" y="2081719"/>
            <a:chExt cx="10538296" cy="2646878"/>
          </a:xfrm>
        </p:grpSpPr>
        <p:sp>
          <p:nvSpPr>
            <p:cNvPr id="4" name="TextBox 3"/>
            <p:cNvSpPr txBox="1"/>
            <p:nvPr/>
          </p:nvSpPr>
          <p:spPr>
            <a:xfrm>
              <a:off x="1167319" y="2081719"/>
              <a:ext cx="2723745" cy="246221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FF0000"/>
                  </a:solidFill>
                </a:rPr>
                <a:t>idr</a:t>
              </a:r>
              <a:r>
                <a:rPr lang="en-US" sz="2800" dirty="0" smtClean="0">
                  <a:solidFill>
                    <a:srgbClr val="FF0000"/>
                  </a:solidFill>
                </a:rPr>
                <a:t>-testing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 smtClean="0"/>
                <a:t>Test import images and annotations</a:t>
              </a:r>
            </a:p>
            <a:p>
              <a:pPr algn="ctr"/>
              <a:r>
                <a:rPr lang="en-US" dirty="0" smtClean="0"/>
                <a:t>Try out rendering settings</a:t>
              </a:r>
            </a:p>
            <a:p>
              <a:pPr algn="ctr"/>
              <a:r>
                <a:rPr lang="en-US" dirty="0" smtClean="0"/>
                <a:t>Test other IDR changes e.g. </a:t>
              </a:r>
              <a:r>
                <a:rPr lang="en-US" dirty="0" err="1" smtClean="0"/>
                <a:t>Omero</a:t>
              </a:r>
              <a:r>
                <a:rPr lang="en-US" dirty="0" smtClean="0"/>
                <a:t> version, changes to </a:t>
              </a:r>
              <a:r>
                <a:rPr lang="en-US" dirty="0" err="1" smtClean="0"/>
                <a:t>Jupyter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97585" y="2081719"/>
              <a:ext cx="2877763" cy="163121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FF0000"/>
                  </a:solidFill>
                </a:rPr>
                <a:t>idr</a:t>
              </a:r>
              <a:r>
                <a:rPr lang="en-US" sz="2800" dirty="0" smtClean="0">
                  <a:solidFill>
                    <a:srgbClr val="FF0000"/>
                  </a:solidFill>
                </a:rPr>
                <a:t>-next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 smtClean="0"/>
                <a:t>Import images and annotations ready for next release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981870" y="2081719"/>
              <a:ext cx="2723745" cy="190821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FF0000"/>
                  </a:solidFill>
                </a:rPr>
                <a:t>idr</a:t>
              </a:r>
              <a:endParaRPr lang="en-US" sz="2800" dirty="0" smtClean="0">
                <a:solidFill>
                  <a:srgbClr val="FF0000"/>
                </a:solidFill>
              </a:endParaRPr>
            </a:p>
            <a:p>
              <a:pPr algn="ctr"/>
              <a:endParaRPr lang="en-US" dirty="0"/>
            </a:p>
            <a:p>
              <a:pPr algn="ctr"/>
              <a:r>
                <a:rPr lang="en-US" dirty="0" smtClean="0"/>
                <a:t>This is the live, public IDR</a:t>
              </a:r>
            </a:p>
            <a:p>
              <a:pPr algn="ctr"/>
              <a:r>
                <a:rPr lang="en-US" dirty="0" smtClean="0"/>
                <a:t>Only small changes occur here e.g. update PubMed ID or add data DOI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3891064" y="3035030"/>
              <a:ext cx="1106521" cy="1592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7875348" y="3035030"/>
              <a:ext cx="1106522" cy="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863941" y="3251269"/>
              <a:ext cx="113364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If testing ok and data </a:t>
              </a:r>
              <a:r>
                <a:rPr lang="en-US" dirty="0" smtClean="0"/>
                <a:t>ready for release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35223" y="3276943"/>
              <a:ext cx="11867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Idr</a:t>
              </a:r>
              <a:r>
                <a:rPr lang="en-US" dirty="0" smtClean="0"/>
                <a:t>-next  becomes </a:t>
              </a:r>
              <a:r>
                <a:rPr lang="en-US" dirty="0" err="1" smtClean="0"/>
                <a:t>idr</a:t>
              </a:r>
              <a:r>
                <a:rPr lang="en-US" dirty="0" smtClean="0"/>
                <a:t> at next release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9735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594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What is a reference dataset?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2736" y="1022821"/>
            <a:ext cx="999913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have </a:t>
            </a:r>
            <a:r>
              <a:rPr lang="en-US" sz="2000" dirty="0"/>
              <a:t>value beyond simply supporting an original </a:t>
            </a:r>
            <a:r>
              <a:rPr lang="en-US" sz="2000" dirty="0" smtClean="0"/>
              <a:t>publication</a:t>
            </a:r>
            <a:r>
              <a:rPr lang="en-US" sz="2000" dirty="0"/>
              <a:t>  </a:t>
            </a: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Guidance from </a:t>
            </a:r>
            <a:r>
              <a:rPr lang="en-US" sz="2000" dirty="0" err="1" smtClean="0"/>
              <a:t>EuroBioimaging</a:t>
            </a:r>
            <a:r>
              <a:rPr lang="en-US" sz="2000" dirty="0" smtClean="0"/>
              <a:t>.  See </a:t>
            </a:r>
            <a:r>
              <a:rPr lang="en-US" sz="2000" dirty="0" smtClean="0">
                <a:hlinkClick r:id="rId2"/>
              </a:rPr>
              <a:t>http://www.eurobioimaging.eu/sites/default/files/Euro-BioImaging_Elixir_Image_Data_Strategy_0.pdf</a:t>
            </a: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Criteria </a:t>
            </a:r>
            <a:r>
              <a:rPr lang="en-US" sz="2000" dirty="0"/>
              <a:t>we use </a:t>
            </a:r>
            <a:r>
              <a:rPr lang="en-US" sz="2000" dirty="0" smtClean="0"/>
              <a:t>(see </a:t>
            </a:r>
            <a:r>
              <a:rPr lang="en-US" sz="2000" dirty="0"/>
              <a:t>our </a:t>
            </a:r>
            <a:r>
              <a:rPr lang="en-US" sz="2000" u="sng" dirty="0">
                <a:hlinkClick r:id="rId3"/>
              </a:rPr>
              <a:t>submission help page</a:t>
            </a:r>
            <a:r>
              <a:rPr lang="en-US" sz="2000" dirty="0"/>
              <a:t>) are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en-US" sz="2000" dirty="0" smtClean="0"/>
              <a:t>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/>
              <a:t>Datasets </a:t>
            </a:r>
            <a:r>
              <a:rPr lang="en-US" sz="2000" b="1" dirty="0"/>
              <a:t>associated</a:t>
            </a:r>
            <a:r>
              <a:rPr lang="en-US" sz="2000" dirty="0"/>
              <a:t> with an existing or upcoming publication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000" b="1" dirty="0"/>
              <a:t>Complete</a:t>
            </a:r>
            <a:r>
              <a:rPr lang="en-US" sz="2000" dirty="0"/>
              <a:t> datasets - not just images supporting one figure in the publication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000" dirty="0"/>
              <a:t>Datasets whose metadata can be </a:t>
            </a:r>
            <a:r>
              <a:rPr lang="en-US" sz="2000" b="1" dirty="0"/>
              <a:t>integrated</a:t>
            </a:r>
            <a:r>
              <a:rPr lang="en-US" sz="2000" dirty="0"/>
              <a:t> with other datasets via identifiers from well-known biomolecular resources (</a:t>
            </a:r>
            <a:r>
              <a:rPr lang="en-US" sz="2000" dirty="0" err="1"/>
              <a:t>Ensembl</a:t>
            </a:r>
            <a:r>
              <a:rPr lang="en-US" sz="2000" dirty="0"/>
              <a:t>, NCBI </a:t>
            </a:r>
            <a:r>
              <a:rPr lang="en-US" sz="2000" dirty="0" err="1"/>
              <a:t>Entrez</a:t>
            </a:r>
            <a:r>
              <a:rPr lang="en-US" sz="2000" dirty="0"/>
              <a:t> Gene, </a:t>
            </a:r>
            <a:r>
              <a:rPr lang="en-US" sz="2000" dirty="0" err="1"/>
              <a:t>RefSeq</a:t>
            </a:r>
            <a:r>
              <a:rPr lang="en-US" sz="2000" dirty="0"/>
              <a:t>, PubChem, </a:t>
            </a:r>
            <a:r>
              <a:rPr lang="en-US" sz="2000" dirty="0" err="1"/>
              <a:t>ChEBI</a:t>
            </a:r>
            <a:r>
              <a:rPr lang="en-US" sz="2000" dirty="0"/>
              <a:t>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000" dirty="0"/>
              <a:t>Datasets generated using new imaging </a:t>
            </a:r>
            <a:r>
              <a:rPr lang="en-US" sz="2000" b="1" dirty="0"/>
              <a:t>methods</a:t>
            </a:r>
            <a:r>
              <a:rPr lang="en-US" sz="2000" dirty="0"/>
              <a:t> or new analysis methods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000" dirty="0"/>
              <a:t>Datasets that are likely to be </a:t>
            </a:r>
            <a:r>
              <a:rPr lang="en-US" sz="2000" b="1" dirty="0"/>
              <a:t>re-</a:t>
            </a:r>
            <a:r>
              <a:rPr lang="en-US" sz="2000" b="1" dirty="0" err="1"/>
              <a:t>analysed</a:t>
            </a:r>
            <a:r>
              <a:rPr lang="en-US" sz="2000" b="1" dirty="0"/>
              <a:t> or incorporated</a:t>
            </a:r>
            <a:r>
              <a:rPr lang="en-US" sz="2000" dirty="0"/>
              <a:t> into other studies or integrated with other imaging datasets</a:t>
            </a:r>
          </a:p>
          <a:p>
            <a:pPr marL="742950" lvl="1" indent="-285750">
              <a:buFont typeface="Arial" charset="0"/>
              <a:buChar char="•"/>
            </a:pPr>
            <a:endParaRPr lang="en-US" sz="2000" dirty="0"/>
          </a:p>
        </p:txBody>
      </p:sp>
      <p:pic>
        <p:nvPicPr>
          <p:cNvPr id="1028" name="Picture 4" descr="mage result for eurobioimaging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969" y="2348384"/>
            <a:ext cx="2394696" cy="55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65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Obtain raw image data and experimental metadata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03300" y="1981202"/>
            <a:ext cx="1018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1" dirty="0" smtClean="0"/>
              <a:t>Raw images </a:t>
            </a:r>
            <a:r>
              <a:rPr lang="en-US" sz="2400" dirty="0" smtClean="0"/>
              <a:t>– send them a hard drive by post if over 500 Gb.  If less than 500 Gb then we are going to set up an FTP transfer.  </a:t>
            </a:r>
          </a:p>
          <a:p>
            <a:endParaRPr lang="en-US" sz="2400" dirty="0"/>
          </a:p>
        </p:txBody>
      </p:sp>
      <p:pic>
        <p:nvPicPr>
          <p:cNvPr id="4" name="Content Placeholder 9" descr="Screen Shot 2016-05-13 at 09.16.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5" b="11211"/>
          <a:stretch/>
        </p:blipFill>
        <p:spPr>
          <a:xfrm>
            <a:off x="7840133" y="2548382"/>
            <a:ext cx="1890292" cy="1810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03300" y="4586512"/>
            <a:ext cx="9652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1" dirty="0" smtClean="0"/>
              <a:t>Experimental metadata </a:t>
            </a:r>
            <a:r>
              <a:rPr lang="en-US" sz="2400" dirty="0" smtClean="0"/>
              <a:t>– ask them to fill out metadata templates – link on https://</a:t>
            </a:r>
            <a:r>
              <a:rPr lang="en-US" sz="2400" dirty="0" err="1" smtClean="0"/>
              <a:t>idr.openmicroscopy.org</a:t>
            </a:r>
            <a:r>
              <a:rPr lang="en-US" sz="2400" dirty="0" smtClean="0"/>
              <a:t>/about/</a:t>
            </a:r>
            <a:r>
              <a:rPr lang="en-US" sz="2400" dirty="0" err="1" smtClean="0"/>
              <a:t>submission.html</a:t>
            </a:r>
            <a:r>
              <a:rPr lang="en-US" sz="2400" dirty="0" smtClean="0"/>
              <a:t> 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853192" y="2946456"/>
            <a:ext cx="1022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credit: Simon Li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566" y="5618138"/>
            <a:ext cx="9558867" cy="89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0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Experimental metadata files</a:t>
            </a:r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484044"/>
              </p:ext>
            </p:extLst>
          </p:nvPr>
        </p:nvGraphicFramePr>
        <p:xfrm>
          <a:off x="1828799" y="1938867"/>
          <a:ext cx="8686800" cy="341206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343400"/>
                <a:gridCol w="4343400"/>
              </a:tblGrid>
              <a:tr h="5882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High Content Screen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Non-screen study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2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Study file - mandatory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Study file -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mandatory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2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Library file - mandatory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Assay file - mandatory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2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5"/>
                          </a:solidFill>
                        </a:rPr>
                        <a:t>Processed data file - optional</a:t>
                      </a:r>
                      <a:endParaRPr lang="en-US" sz="24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5"/>
                          </a:solidFill>
                        </a:rPr>
                        <a:t>Processed data file - optional</a:t>
                      </a:r>
                      <a:endParaRPr lang="en-US" sz="24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9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5"/>
                          </a:solidFill>
                        </a:rPr>
                        <a:t>Feature data, tracking data - optional</a:t>
                      </a:r>
                      <a:endParaRPr lang="en-US" sz="24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5"/>
                          </a:solidFill>
                        </a:rPr>
                        <a:t>Feature data, tracking data - optional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86863" y="5742432"/>
            <a:ext cx="737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Lots of examples in https://</a:t>
            </a:r>
            <a:r>
              <a:rPr lang="en-US" sz="2400" dirty="0" err="1"/>
              <a:t>github.com</a:t>
            </a:r>
            <a:r>
              <a:rPr lang="en-US" sz="2400" dirty="0"/>
              <a:t>/IDR/</a:t>
            </a:r>
            <a:r>
              <a:rPr lang="en-US" sz="2400" dirty="0" err="1"/>
              <a:t>idr</a:t>
            </a:r>
            <a:r>
              <a:rPr lang="en-US" sz="2400" dirty="0"/>
              <a:t>-metadata </a:t>
            </a:r>
          </a:p>
        </p:txBody>
      </p:sp>
    </p:spTree>
    <p:extLst>
      <p:ext uri="{BB962C8B-B14F-4D97-AF65-F5344CB8AC3E}">
        <p14:creationId xmlns:p14="http://schemas.microsoft.com/office/powerpoint/2010/main" val="1038463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Study file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34533" y="1419755"/>
            <a:ext cx="6096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Title, description</a:t>
            </a:r>
          </a:p>
          <a:p>
            <a:r>
              <a:rPr lang="en-US" sz="2000" dirty="0" smtClean="0"/>
              <a:t>Contact info</a:t>
            </a:r>
          </a:p>
          <a:p>
            <a:r>
              <a:rPr lang="en-US" sz="2000" dirty="0" smtClean="0"/>
              <a:t>Publication info</a:t>
            </a:r>
          </a:p>
          <a:p>
            <a:r>
              <a:rPr lang="en-US" sz="2000" dirty="0" smtClean="0"/>
              <a:t>License</a:t>
            </a:r>
          </a:p>
          <a:p>
            <a:endParaRPr lang="en-US" sz="2000" dirty="0" smtClean="0"/>
          </a:p>
          <a:p>
            <a:r>
              <a:rPr lang="en-US" sz="2000" dirty="0" smtClean="0"/>
              <a:t>Library info for HCS</a:t>
            </a:r>
          </a:p>
          <a:p>
            <a:r>
              <a:rPr lang="en-US" sz="2000" dirty="0" smtClean="0"/>
              <a:t>Experimental Conditions</a:t>
            </a:r>
          </a:p>
          <a:p>
            <a:r>
              <a:rPr lang="en-US" sz="2000" dirty="0" smtClean="0"/>
              <a:t>Protocols</a:t>
            </a:r>
          </a:p>
          <a:p>
            <a:r>
              <a:rPr lang="en-US" sz="2000" dirty="0" smtClean="0"/>
              <a:t>Phenotypes + CMPO mappings</a:t>
            </a:r>
          </a:p>
          <a:p>
            <a:r>
              <a:rPr lang="en-US" sz="2000" dirty="0" smtClean="0"/>
              <a:t>Links to library/assay and processed files</a:t>
            </a:r>
          </a:p>
          <a:p>
            <a:endParaRPr lang="en-US" sz="2000" dirty="0" smtClean="0"/>
          </a:p>
          <a:p>
            <a:r>
              <a:rPr lang="en-US" sz="2000" dirty="0" smtClean="0"/>
              <a:t>Library info for HCS</a:t>
            </a:r>
          </a:p>
          <a:p>
            <a:r>
              <a:rPr lang="en-US" sz="2000" dirty="0" smtClean="0"/>
              <a:t>Experimental Conditions</a:t>
            </a:r>
          </a:p>
          <a:p>
            <a:r>
              <a:rPr lang="en-US" sz="2000" dirty="0" smtClean="0"/>
              <a:t>Protocols</a:t>
            </a:r>
          </a:p>
          <a:p>
            <a:r>
              <a:rPr lang="en-US" sz="2000" dirty="0" smtClean="0"/>
              <a:t>Phenotypes + CMPO mappings</a:t>
            </a:r>
          </a:p>
          <a:p>
            <a:r>
              <a:rPr lang="en-US" sz="2000" dirty="0" smtClean="0"/>
              <a:t>Links to library/assay and processed files</a:t>
            </a:r>
          </a:p>
          <a:p>
            <a:endParaRPr lang="en-US" sz="2000" dirty="0"/>
          </a:p>
        </p:txBody>
      </p:sp>
      <p:sp>
        <p:nvSpPr>
          <p:cNvPr id="5" name="Right Brace 4"/>
          <p:cNvSpPr/>
          <p:nvPr/>
        </p:nvSpPr>
        <p:spPr>
          <a:xfrm>
            <a:off x="3386667" y="1419754"/>
            <a:ext cx="203200" cy="1204385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5604934" y="2996673"/>
            <a:ext cx="253999" cy="1676928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5604934" y="4788169"/>
            <a:ext cx="253999" cy="1676928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59684" y="1788081"/>
            <a:ext cx="330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Appears only once for each study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18217" y="3565805"/>
            <a:ext cx="4505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Repeated block for each screen or experiment</a:t>
            </a:r>
          </a:p>
          <a:p>
            <a:r>
              <a:rPr lang="en-US" dirty="0" smtClean="0"/>
              <a:t>e.g. </a:t>
            </a:r>
            <a:r>
              <a:rPr lang="en-US" dirty="0" err="1" smtClean="0"/>
              <a:t>screenA</a:t>
            </a:r>
            <a:r>
              <a:rPr lang="en-US" dirty="0" smtClean="0"/>
              <a:t>, </a:t>
            </a:r>
            <a:r>
              <a:rPr lang="en-US" dirty="0" err="1" smtClean="0"/>
              <a:t>experimentA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18217" y="5298794"/>
            <a:ext cx="4505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Repeated block for each screen or experiment</a:t>
            </a:r>
          </a:p>
          <a:p>
            <a:r>
              <a:rPr lang="en-US" dirty="0" smtClean="0"/>
              <a:t>e.g. </a:t>
            </a:r>
            <a:r>
              <a:rPr lang="en-US" dirty="0" err="1" smtClean="0"/>
              <a:t>screenB</a:t>
            </a:r>
            <a:r>
              <a:rPr lang="en-US" dirty="0" smtClean="0"/>
              <a:t>, </a:t>
            </a:r>
            <a:r>
              <a:rPr lang="en-US" dirty="0" err="1" smtClean="0"/>
              <a:t>experimentB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3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820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Library and Assay files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65866" y="2201334"/>
            <a:ext cx="171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Library file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230534" y="2260132"/>
            <a:ext cx="1672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Assays file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8001" y="2929466"/>
            <a:ext cx="50969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One row for each plate + well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Describe the </a:t>
            </a:r>
            <a:r>
              <a:rPr lang="en-US" b="1" dirty="0" smtClean="0"/>
              <a:t>sample</a:t>
            </a:r>
            <a:r>
              <a:rPr lang="en-US" dirty="0" smtClean="0"/>
              <a:t> in the well e.g. species, cell line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Describe </a:t>
            </a:r>
            <a:r>
              <a:rPr lang="en-US" b="1" dirty="0" smtClean="0"/>
              <a:t>treatment</a:t>
            </a:r>
            <a:r>
              <a:rPr lang="en-US" dirty="0" smtClean="0"/>
              <a:t> to the sample e.g. siRNA use, compound treatment, different media used to grow the cells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Which are </a:t>
            </a:r>
            <a:r>
              <a:rPr lang="en-US" b="1" dirty="0" smtClean="0"/>
              <a:t>control wells </a:t>
            </a:r>
            <a:r>
              <a:rPr lang="en-US" dirty="0" smtClean="0"/>
              <a:t>– positive control – expect an effect, negative control – don’t expect an effect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Quality control </a:t>
            </a:r>
            <a:r>
              <a:rPr lang="en-US" dirty="0" smtClean="0"/>
              <a:t>– any wells rejected by authors e.g. out of focus, too few cells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Channels</a:t>
            </a:r>
            <a:r>
              <a:rPr lang="en-US" dirty="0" smtClean="0"/>
              <a:t> – label and what is labeled e.g. </a:t>
            </a:r>
            <a:r>
              <a:rPr lang="en-US" dirty="0" err="1" smtClean="0"/>
              <a:t>DAPI:nucleus</a:t>
            </a:r>
            <a:endParaRPr lang="en-US" dirty="0"/>
          </a:p>
        </p:txBody>
      </p:sp>
      <p:pic>
        <p:nvPicPr>
          <p:cNvPr id="6" name="Picture 5" descr="Screen Shot 2015-08-25 at 12.20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733" y="1072322"/>
            <a:ext cx="1979841" cy="1026088"/>
          </a:xfrm>
          <a:prstGeom prst="rect">
            <a:avLst/>
          </a:prstGeom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492" y="944016"/>
            <a:ext cx="1954271" cy="12827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096000" y="2929466"/>
            <a:ext cx="50969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One row for image file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Describe the </a:t>
            </a:r>
            <a:r>
              <a:rPr lang="en-US" b="1" dirty="0" smtClean="0"/>
              <a:t>sample</a:t>
            </a:r>
            <a:r>
              <a:rPr lang="en-US" dirty="0" smtClean="0"/>
              <a:t> in the image e.g. species, cell line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Describe </a:t>
            </a:r>
            <a:r>
              <a:rPr lang="en-US" b="1" dirty="0" smtClean="0"/>
              <a:t>treatment</a:t>
            </a:r>
            <a:r>
              <a:rPr lang="en-US" dirty="0" smtClean="0"/>
              <a:t> to the sample e.g. siRNA use, compound treatment, different media used to grow the cells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List the </a:t>
            </a:r>
            <a:r>
              <a:rPr lang="en-US" b="1" dirty="0" smtClean="0"/>
              <a:t>protocols</a:t>
            </a:r>
            <a:r>
              <a:rPr lang="en-US" dirty="0" smtClean="0"/>
              <a:t> applied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Group into </a:t>
            </a:r>
            <a:r>
              <a:rPr lang="en-US" b="1" dirty="0" smtClean="0"/>
              <a:t>Datasets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Specify if </a:t>
            </a:r>
            <a:r>
              <a:rPr lang="en-US" b="1" dirty="0" smtClean="0"/>
              <a:t>raw or processed </a:t>
            </a:r>
            <a:r>
              <a:rPr lang="en-US" dirty="0" smtClean="0"/>
              <a:t>image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Channels</a:t>
            </a:r>
            <a:r>
              <a:rPr lang="en-US" dirty="0" smtClean="0"/>
              <a:t> – label and what is labeled e.g. </a:t>
            </a:r>
            <a:r>
              <a:rPr lang="en-US" dirty="0" err="1" smtClean="0"/>
              <a:t>DAPI:nucleus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Links to </a:t>
            </a:r>
            <a:r>
              <a:rPr lang="en-US" b="1" dirty="0" smtClean="0"/>
              <a:t>processed files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772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7 L -0.02309 -0.05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-2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Example library file – idr0013-screenA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066800" y="2084507"/>
            <a:ext cx="10058400" cy="2653266"/>
            <a:chOff x="1050587" y="526641"/>
            <a:chExt cx="10058400" cy="265326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587" y="1620465"/>
              <a:ext cx="10058400" cy="1559442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1297292" y="623937"/>
              <a:ext cx="11284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Plate and Well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12874" y="616815"/>
              <a:ext cx="17161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Sample information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90784" y="568609"/>
              <a:ext cx="17161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Treatment to sample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77029" y="526641"/>
              <a:ext cx="17161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E</a:t>
              </a:r>
              <a:r>
                <a:rPr lang="en-US" smtClean="0">
                  <a:solidFill>
                    <a:srgbClr val="FF0000"/>
                  </a:solidFill>
                </a:rPr>
                <a:t>xperimental</a:t>
              </a:r>
              <a:r>
                <a:rPr lang="en-US" dirty="0" smtClean="0">
                  <a:solidFill>
                    <a:srgbClr val="FF0000"/>
                  </a:solidFill>
                </a:rPr>
                <a:t>/ analysis controls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813543" y="574222"/>
              <a:ext cx="17161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>
                  <a:solidFill>
                    <a:srgbClr val="FF0000"/>
                  </a:solidFill>
                </a:rPr>
                <a:t>Channel information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Left Brace 8"/>
            <p:cNvSpPr/>
            <p:nvPr/>
          </p:nvSpPr>
          <p:spPr>
            <a:xfrm rot="5400000">
              <a:off x="1691781" y="875779"/>
              <a:ext cx="350196" cy="1139174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Brace 9"/>
            <p:cNvSpPr/>
            <p:nvPr/>
          </p:nvSpPr>
          <p:spPr>
            <a:xfrm rot="5400000">
              <a:off x="3586267" y="717498"/>
              <a:ext cx="369332" cy="1344266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e 10"/>
            <p:cNvSpPr/>
            <p:nvPr/>
          </p:nvSpPr>
          <p:spPr>
            <a:xfrm rot="5400000">
              <a:off x="5564177" y="540824"/>
              <a:ext cx="369332" cy="1697613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 Brace 11"/>
            <p:cNvSpPr/>
            <p:nvPr/>
          </p:nvSpPr>
          <p:spPr>
            <a:xfrm rot="5400000">
              <a:off x="7938880" y="523298"/>
              <a:ext cx="392417" cy="1801920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eft Brace 12"/>
            <p:cNvSpPr/>
            <p:nvPr/>
          </p:nvSpPr>
          <p:spPr>
            <a:xfrm rot="5400000">
              <a:off x="9495029" y="1257140"/>
              <a:ext cx="353146" cy="311150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228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2722</TotalTime>
  <Words>1349</Words>
  <Application>Microsoft Macintosh PowerPoint</Application>
  <PresentationFormat>Widescreen</PresentationFormat>
  <Paragraphs>272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Calibri Light</vt:lpstr>
      <vt:lpstr>Courier</vt:lpstr>
      <vt:lpstr>Arial</vt:lpstr>
      <vt:lpstr>Office Theme</vt:lpstr>
      <vt:lpstr>IDR submission workflow</vt:lpstr>
      <vt:lpstr>Over view of the work flow</vt:lpstr>
      <vt:lpstr>idr-testing, idr-next and idr production</vt:lpstr>
      <vt:lpstr>What is a reference dataset?</vt:lpstr>
      <vt:lpstr>Obtain raw image data and experimental metadata</vt:lpstr>
      <vt:lpstr>Experimental metadata files</vt:lpstr>
      <vt:lpstr>Study file</vt:lpstr>
      <vt:lpstr>Library and Assay files</vt:lpstr>
      <vt:lpstr>Example library file – idr0013-screenA</vt:lpstr>
      <vt:lpstr>Example assay file – idr0032-experimentA</vt:lpstr>
      <vt:lpstr>Assays file – grouping into datasets</vt:lpstr>
      <vt:lpstr>Processed data files</vt:lpstr>
      <vt:lpstr>Other files that might be submitted</vt:lpstr>
      <vt:lpstr>Files needed to load data into IDR</vt:lpstr>
      <vt:lpstr>Plates.tsv/FilePath.tsv</vt:lpstr>
      <vt:lpstr>Screen or assay bulk.yml</vt:lpstr>
      <vt:lpstr>Annotation.csv and bulkmap-config.yml</vt:lpstr>
      <vt:lpstr>PowerPoint Presentation</vt:lpstr>
      <vt:lpstr>Renderdef.yml</vt:lpstr>
      <vt:lpstr>Git workflow</vt:lpstr>
      <vt:lpstr>Import of images</vt:lpstr>
      <vt:lpstr>Adding annotations</vt:lpstr>
      <vt:lpstr>Applying rendering settings</vt:lpstr>
      <vt:lpstr>Adding study/screen/experiment level information</vt:lpstr>
      <vt:lpstr>Get DOI for screen/project</vt:lpstr>
      <vt:lpstr>Publicize using @IDRnews on Twitter</vt:lpstr>
      <vt:lpstr>Detailed notes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IDR submission workflow</dc:title>
  <dc:creator>Microsoft Office User</dc:creator>
  <cp:lastModifiedBy>Microsoft Office User</cp:lastModifiedBy>
  <cp:revision>40</cp:revision>
  <dcterms:created xsi:type="dcterms:W3CDTF">2017-11-05T10:30:05Z</dcterms:created>
  <dcterms:modified xsi:type="dcterms:W3CDTF">2017-11-08T15:44:06Z</dcterms:modified>
</cp:coreProperties>
</file>