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Lst>
  <p:notesMasterIdLst>
    <p:notesMasterId r:id="rId32"/>
  </p:notesMasterIdLst>
  <p:handoutMasterIdLst>
    <p:handoutMasterId r:id="rId33"/>
  </p:handoutMasterIdLst>
  <p:sldIdLst>
    <p:sldId id="476" r:id="rId2"/>
    <p:sldId id="469" r:id="rId3"/>
    <p:sldId id="259" r:id="rId4"/>
    <p:sldId id="444" r:id="rId5"/>
    <p:sldId id="462" r:id="rId6"/>
    <p:sldId id="493" r:id="rId7"/>
    <p:sldId id="494" r:id="rId8"/>
    <p:sldId id="461" r:id="rId9"/>
    <p:sldId id="484" r:id="rId10"/>
    <p:sldId id="472" r:id="rId11"/>
    <p:sldId id="456" r:id="rId12"/>
    <p:sldId id="482" r:id="rId13"/>
    <p:sldId id="483" r:id="rId14"/>
    <p:sldId id="479" r:id="rId15"/>
    <p:sldId id="480" r:id="rId16"/>
    <p:sldId id="491" r:id="rId17"/>
    <p:sldId id="492" r:id="rId18"/>
    <p:sldId id="458" r:id="rId19"/>
    <p:sldId id="451" r:id="rId20"/>
    <p:sldId id="471" r:id="rId21"/>
    <p:sldId id="490" r:id="rId22"/>
    <p:sldId id="455" r:id="rId23"/>
    <p:sldId id="488" r:id="rId24"/>
    <p:sldId id="489" r:id="rId25"/>
    <p:sldId id="486" r:id="rId26"/>
    <p:sldId id="487" r:id="rId27"/>
    <p:sldId id="495" r:id="rId28"/>
    <p:sldId id="474" r:id="rId29"/>
    <p:sldId id="464" r:id="rId30"/>
    <p:sldId id="485"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alaji Ramalingam" initials="" lastIdx="5"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3475"/>
    <a:srgbClr val="0E2264"/>
    <a:srgbClr val="95AFAC"/>
    <a:srgbClr val="F0F4F8"/>
    <a:srgbClr val="1377C5"/>
    <a:srgbClr val="0E7655"/>
    <a:srgbClr val="D8082C"/>
    <a:srgbClr val="133476"/>
    <a:srgbClr val="A40101"/>
    <a:srgbClr val="F3F6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p:restoredLeft sz="15620" autoAdjust="0"/>
    <p:restoredTop sz="71212" autoAdjust="0"/>
  </p:normalViewPr>
  <p:slideViewPr>
    <p:cSldViewPr snapToGrid="0" snapToObjects="1">
      <p:cViewPr>
        <p:scale>
          <a:sx n="126" d="100"/>
          <a:sy n="126" d="100"/>
        </p:scale>
        <p:origin x="1896" y="-1112"/>
      </p:cViewPr>
      <p:guideLst>
        <p:guide orient="horz" pos="2160"/>
        <p:guide pos="2880"/>
      </p:guideLst>
    </p:cSldViewPr>
  </p:slideViewPr>
  <p:outlineViewPr>
    <p:cViewPr>
      <p:scale>
        <a:sx n="33" d="100"/>
        <a:sy n="33" d="100"/>
      </p:scale>
      <p:origin x="0" y="2232"/>
    </p:cViewPr>
  </p:outlineViewPr>
  <p:notesTextViewPr>
    <p:cViewPr>
      <p:scale>
        <a:sx n="100" d="100"/>
        <a:sy n="100" d="100"/>
      </p:scale>
      <p:origin x="0" y="0"/>
    </p:cViewPr>
  </p:notesTextViewPr>
  <p:sorterViewPr>
    <p:cViewPr>
      <p:scale>
        <a:sx n="130" d="100"/>
        <a:sy n="130" d="100"/>
      </p:scale>
      <p:origin x="0" y="0"/>
    </p:cViewPr>
  </p:sorterViewPr>
  <p:notesViewPr>
    <p:cSldViewPr snapToGrid="0" snapToObjects="1">
      <p:cViewPr varScale="1">
        <p:scale>
          <a:sx n="81" d="100"/>
          <a:sy n="81" d="100"/>
        </p:scale>
        <p:origin x="-3952"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handoutMaster" Target="handoutMasters/handoutMaster1.xml"/><Relationship Id="rId34" Type="http://schemas.openxmlformats.org/officeDocument/2006/relationships/commentAuthors" Target="commentAuthors.xml"/><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5-09-16T09:39:59.537" idx="1">
    <p:pos x="10" y="10"/>
    <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Open Sans"/>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2F1689D-71B3-494D-82CB-C18432FFF0EC}" type="datetimeFigureOut">
              <a:rPr lang="en-US" smtClean="0">
                <a:latin typeface="Open Sans"/>
              </a:rPr>
              <a:pPr/>
              <a:t>11/17/17</a:t>
            </a:fld>
            <a:endParaRPr lang="en-US" dirty="0">
              <a:latin typeface="Open Sans"/>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Open Sans"/>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62749E1-6AC0-784B-B2CB-C22218382830}" type="slidenum">
              <a:rPr lang="en-US" smtClean="0">
                <a:latin typeface="Open Sans"/>
              </a:rPr>
              <a:pPr/>
              <a:t>‹#›</a:t>
            </a:fld>
            <a:endParaRPr lang="en-US" dirty="0">
              <a:latin typeface="Open Sans"/>
            </a:endParaRPr>
          </a:p>
        </p:txBody>
      </p:sp>
    </p:spTree>
    <p:extLst>
      <p:ext uri="{BB962C8B-B14F-4D97-AF65-F5344CB8AC3E}">
        <p14:creationId xmlns:p14="http://schemas.microsoft.com/office/powerpoint/2010/main" val="275934251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Open Sans"/>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Open Sans"/>
              </a:defRPr>
            </a:lvl1pPr>
          </a:lstStyle>
          <a:p>
            <a:fld id="{9C3872EF-E1DF-974D-9F19-0224619B5E91}" type="datetimeFigureOut">
              <a:rPr lang="en-US" smtClean="0"/>
              <a:pPr/>
              <a:t>11/17/17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Open Sans"/>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Open Sans"/>
              </a:defRPr>
            </a:lvl1pPr>
          </a:lstStyle>
          <a:p>
            <a:fld id="{E1608BA4-66E1-904F-A445-BC1AC8A59436}" type="slidenum">
              <a:rPr lang="en-US" smtClean="0"/>
              <a:pPr/>
              <a:t>‹#›</a:t>
            </a:fld>
            <a:endParaRPr lang="en-US" dirty="0"/>
          </a:p>
        </p:txBody>
      </p:sp>
    </p:spTree>
    <p:extLst>
      <p:ext uri="{BB962C8B-B14F-4D97-AF65-F5344CB8AC3E}">
        <p14:creationId xmlns:p14="http://schemas.microsoft.com/office/powerpoint/2010/main" val="328886521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Open Sans"/>
        <a:ea typeface="+mn-ea"/>
        <a:cs typeface="+mn-cs"/>
      </a:defRPr>
    </a:lvl1pPr>
    <a:lvl2pPr marL="457200" algn="l" defTabSz="457200" rtl="0" eaLnBrk="1" latinLnBrk="0" hangingPunct="1">
      <a:defRPr sz="1200" kern="1200">
        <a:solidFill>
          <a:schemeClr val="tx1"/>
        </a:solidFill>
        <a:latin typeface="Open Sans"/>
        <a:ea typeface="+mn-ea"/>
        <a:cs typeface="+mn-cs"/>
      </a:defRPr>
    </a:lvl2pPr>
    <a:lvl3pPr marL="914400" algn="l" defTabSz="457200" rtl="0" eaLnBrk="1" latinLnBrk="0" hangingPunct="1">
      <a:defRPr sz="1200" kern="1200">
        <a:solidFill>
          <a:schemeClr val="tx1"/>
        </a:solidFill>
        <a:latin typeface="Open Sans"/>
        <a:ea typeface="+mn-ea"/>
        <a:cs typeface="+mn-cs"/>
      </a:defRPr>
    </a:lvl3pPr>
    <a:lvl4pPr marL="1371600" algn="l" defTabSz="457200" rtl="0" eaLnBrk="1" latinLnBrk="0" hangingPunct="1">
      <a:defRPr sz="1200" kern="1200">
        <a:solidFill>
          <a:schemeClr val="tx1"/>
        </a:solidFill>
        <a:latin typeface="Open Sans"/>
        <a:ea typeface="+mn-ea"/>
        <a:cs typeface="+mn-cs"/>
      </a:defRPr>
    </a:lvl4pPr>
    <a:lvl5pPr marL="1828800" algn="l" defTabSz="457200" rtl="0" eaLnBrk="1" latinLnBrk="0" hangingPunct="1">
      <a:defRPr sz="1200" kern="1200">
        <a:solidFill>
          <a:schemeClr val="tx1"/>
        </a:solidFill>
        <a:latin typeface="Open Sans"/>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Open Sans"/>
                <a:ea typeface="+mn-ea"/>
                <a:cs typeface="+mn-cs"/>
              </a:rPr>
              <a:t>Hello, I am Petr Walczysko. Am part of the Open Microscopy Environment Team.</a:t>
            </a:r>
          </a:p>
          <a:p>
            <a:r>
              <a:rPr lang="en-US" sz="1200" kern="1200" dirty="0" smtClean="0">
                <a:solidFill>
                  <a:schemeClr val="tx1"/>
                </a:solidFill>
                <a:latin typeface="Open Sans"/>
                <a:ea typeface="+mn-ea"/>
                <a:cs typeface="+mn-cs"/>
              </a:rPr>
              <a:t>The OME project is an International Open Source software consortium.</a:t>
            </a:r>
            <a:r>
              <a:rPr lang="en-US" sz="1200" kern="1200" baseline="0" dirty="0" smtClean="0">
                <a:solidFill>
                  <a:schemeClr val="tx1"/>
                </a:solidFill>
                <a:latin typeface="Open Sans"/>
                <a:ea typeface="+mn-ea"/>
                <a:cs typeface="+mn-cs"/>
              </a:rPr>
              <a:t> It is </a:t>
            </a:r>
            <a:r>
              <a:rPr lang="en-US" sz="1200" kern="1200" dirty="0" smtClean="0">
                <a:solidFill>
                  <a:schemeClr val="tx1"/>
                </a:solidFill>
                <a:latin typeface="Open Sans"/>
                <a:ea typeface="+mn-ea"/>
                <a:cs typeface="+mn-cs"/>
              </a:rPr>
              <a:t>run out of </a:t>
            </a:r>
            <a:r>
              <a:rPr lang="en-US" sz="1200" kern="1200" dirty="0" err="1" smtClean="0">
                <a:solidFill>
                  <a:schemeClr val="tx1"/>
                </a:solidFill>
                <a:latin typeface="Open Sans"/>
                <a:ea typeface="+mn-ea"/>
                <a:cs typeface="+mn-cs"/>
              </a:rPr>
              <a:t>Prof.Jason</a:t>
            </a:r>
            <a:r>
              <a:rPr lang="en-US" sz="1200" kern="1200" dirty="0" smtClean="0">
                <a:solidFill>
                  <a:schemeClr val="tx1"/>
                </a:solidFill>
                <a:latin typeface="Open Sans"/>
                <a:ea typeface="+mn-ea"/>
                <a:cs typeface="+mn-cs"/>
              </a:rPr>
              <a:t> </a:t>
            </a:r>
            <a:r>
              <a:rPr lang="en-US" sz="1200" kern="1200" dirty="0" err="1" smtClean="0">
                <a:solidFill>
                  <a:schemeClr val="tx1"/>
                </a:solidFill>
                <a:latin typeface="Open Sans"/>
                <a:ea typeface="+mn-ea"/>
                <a:cs typeface="+mn-cs"/>
              </a:rPr>
              <a:t>Swedlow’s</a:t>
            </a:r>
            <a:r>
              <a:rPr lang="en-US" sz="1200" kern="1200" dirty="0" smtClean="0">
                <a:solidFill>
                  <a:schemeClr val="tx1"/>
                </a:solidFill>
                <a:latin typeface="Open Sans"/>
                <a:ea typeface="+mn-ea"/>
                <a:cs typeface="+mn-cs"/>
              </a:rPr>
              <a:t> Lab in the School of Life Sciences at the University of Dundee.</a:t>
            </a:r>
          </a:p>
          <a:p>
            <a:r>
              <a:rPr lang="en-US" sz="1200" kern="1200" dirty="0" smtClean="0">
                <a:solidFill>
                  <a:schemeClr val="tx1"/>
                </a:solidFill>
                <a:latin typeface="Open Sans"/>
                <a:ea typeface="+mn-ea"/>
                <a:cs typeface="+mn-cs"/>
              </a:rPr>
              <a:t>And</a:t>
            </a:r>
            <a:r>
              <a:rPr lang="en-US" sz="1200" kern="1200" baseline="0" dirty="0" smtClean="0">
                <a:solidFill>
                  <a:schemeClr val="tx1"/>
                </a:solidFill>
                <a:latin typeface="Open Sans"/>
                <a:ea typeface="+mn-ea"/>
                <a:cs typeface="+mn-cs"/>
              </a:rPr>
              <a:t> I will be talking about : OMERO (Which is a software application)</a:t>
            </a:r>
            <a:endParaRPr lang="en-US" sz="1200" kern="1200" dirty="0" smtClean="0">
              <a:solidFill>
                <a:schemeClr val="tx1"/>
              </a:solidFill>
              <a:latin typeface="Open Sans"/>
              <a:ea typeface="+mn-ea"/>
              <a:cs typeface="+mn-cs"/>
            </a:endParaRPr>
          </a:p>
        </p:txBody>
      </p:sp>
      <p:sp>
        <p:nvSpPr>
          <p:cNvPr id="4" name="Slide Number Placeholder 3"/>
          <p:cNvSpPr>
            <a:spLocks noGrp="1"/>
          </p:cNvSpPr>
          <p:nvPr>
            <p:ph type="sldNum" sz="quarter" idx="10"/>
          </p:nvPr>
        </p:nvSpPr>
        <p:spPr/>
        <p:txBody>
          <a:bodyPr/>
          <a:lstStyle/>
          <a:p>
            <a:fld id="{E1608BA4-66E1-904F-A445-BC1AC8A59436}" type="slidenum">
              <a:rPr lang="en-US" smtClean="0"/>
              <a:pPr/>
              <a:t>0</a:t>
            </a:fld>
            <a:endParaRPr lang="en-US" dirty="0"/>
          </a:p>
        </p:txBody>
      </p:sp>
    </p:spTree>
    <p:extLst>
      <p:ext uri="{BB962C8B-B14F-4D97-AF65-F5344CB8AC3E}">
        <p14:creationId xmlns:p14="http://schemas.microsoft.com/office/powerpoint/2010/main" val="1026043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Having</a:t>
            </a:r>
            <a:r>
              <a:rPr lang="en-US" baseline="0" dirty="0" smtClean="0"/>
              <a:t> viewed all the images in a qualitative sense, let me expose the quantitative capabilities of OMERO. And how the modular nature of OMERO helps in this case:</a:t>
            </a:r>
          </a:p>
          <a:p>
            <a:r>
              <a:rPr lang="en-US" baseline="0" dirty="0" smtClean="0"/>
              <a:t>----- Meeting Notes (17/09/2015 11:19) -----</a:t>
            </a:r>
          </a:p>
          <a:p>
            <a:r>
              <a:rPr lang="en-US" baseline="0" dirty="0" smtClean="0"/>
              <a:t>Call this analysis with OMERO.</a:t>
            </a:r>
            <a:endParaRPr lang="en-US" dirty="0"/>
          </a:p>
        </p:txBody>
      </p:sp>
      <p:sp>
        <p:nvSpPr>
          <p:cNvPr id="4" name="Slide Number Placeholder 3"/>
          <p:cNvSpPr>
            <a:spLocks noGrp="1"/>
          </p:cNvSpPr>
          <p:nvPr>
            <p:ph type="sldNum" sz="quarter" idx="10"/>
          </p:nvPr>
        </p:nvSpPr>
        <p:spPr/>
        <p:txBody>
          <a:bodyPr/>
          <a:lstStyle/>
          <a:p>
            <a:fld id="{E1608BA4-66E1-904F-A445-BC1AC8A59436}" type="slidenum">
              <a:rPr lang="en-US" smtClean="0"/>
              <a:pPr/>
              <a:t>10</a:t>
            </a:fld>
            <a:endParaRPr lang="en-US" dirty="0"/>
          </a:p>
        </p:txBody>
      </p:sp>
    </p:spTree>
    <p:extLst>
      <p:ext uri="{BB962C8B-B14F-4D97-AF65-F5344CB8AC3E}">
        <p14:creationId xmlns:p14="http://schemas.microsoft.com/office/powerpoint/2010/main" val="16982931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usage shows</a:t>
            </a:r>
            <a:r>
              <a:rPr lang="en-US" baseline="0" dirty="0" smtClean="0"/>
              <a:t> that extensibility was key to such platforms, the entire client/server infrastructure has been built with the idea of extensibility.</a:t>
            </a:r>
          </a:p>
          <a:p>
            <a:endParaRPr lang="en-US" baseline="0" dirty="0" smtClean="0"/>
          </a:p>
          <a:p>
            <a:r>
              <a:rPr lang="en-US" baseline="0" dirty="0" smtClean="0"/>
              <a:t>The various elements in this diagram being either server-side or client-side have been designed so that they could be extended by plugins of various sorts. </a:t>
            </a:r>
          </a:p>
          <a:p>
            <a:endParaRPr lang="en-US" baseline="0" dirty="0" smtClean="0"/>
          </a:p>
          <a:p>
            <a:r>
              <a:rPr lang="en-US" baseline="0" dirty="0" smtClean="0"/>
              <a:t>Acquisition can also been “extended”</a:t>
            </a:r>
          </a:p>
        </p:txBody>
      </p:sp>
      <p:sp>
        <p:nvSpPr>
          <p:cNvPr id="4" name="Slide Number Placeholder 3"/>
          <p:cNvSpPr>
            <a:spLocks noGrp="1"/>
          </p:cNvSpPr>
          <p:nvPr>
            <p:ph type="sldNum" sz="quarter" idx="10"/>
          </p:nvPr>
        </p:nvSpPr>
        <p:spPr/>
        <p:txBody>
          <a:bodyPr/>
          <a:lstStyle/>
          <a:p>
            <a:fld id="{E1608BA4-66E1-904F-A445-BC1AC8A59436}"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109255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Examples of such plugins or</a:t>
            </a:r>
            <a:r>
              <a:rPr lang="en-US" baseline="0" dirty="0" smtClean="0"/>
              <a:t> integration have been particularly present at the level of the analysis over the last few years.</a:t>
            </a:r>
          </a:p>
        </p:txBody>
      </p:sp>
      <p:sp>
        <p:nvSpPr>
          <p:cNvPr id="4" name="Slide Number Placeholder 3"/>
          <p:cNvSpPr>
            <a:spLocks noGrp="1"/>
          </p:cNvSpPr>
          <p:nvPr>
            <p:ph type="sldNum" sz="quarter" idx="10"/>
          </p:nvPr>
        </p:nvSpPr>
        <p:spPr/>
        <p:txBody>
          <a:bodyPr/>
          <a:lstStyle/>
          <a:p>
            <a:fld id="{E1608BA4-66E1-904F-A445-BC1AC8A59436}" type="slidenum">
              <a:rPr lang="en-US" smtClean="0"/>
              <a:pPr/>
              <a:t>12</a:t>
            </a:fld>
            <a:endParaRPr lang="en-US" dirty="0"/>
          </a:p>
        </p:txBody>
      </p:sp>
    </p:spTree>
    <p:extLst>
      <p:ext uri="{BB962C8B-B14F-4D97-AF65-F5344CB8AC3E}">
        <p14:creationId xmlns:p14="http://schemas.microsoft.com/office/powerpoint/2010/main" val="13984680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 name="Shape 85"/>
          <p:cNvSpPr txBox="1">
            <a:spLocks noGrp="1"/>
          </p:cNvSpPr>
          <p:nvPr>
            <p:ph type="body" idx="1"/>
          </p:nvPr>
        </p:nvSpPr>
        <p:spPr>
          <a:xfrm>
            <a:off x="685801" y="4343400"/>
            <a:ext cx="5486399" cy="4114800"/>
          </a:xfrm>
          <a:prstGeom prst="rect">
            <a:avLst/>
          </a:prstGeom>
        </p:spPr>
        <p:txBody>
          <a:bodyPr lIns="91425" tIns="91425" rIns="91425" bIns="91425" anchor="t" anchorCtr="0">
            <a:noAutofit/>
          </a:bodyPr>
          <a:lstStyle/>
          <a:p>
            <a:pPr marL="0" lvl="0" indent="0" rtl="0">
              <a:buFontTx/>
              <a:buNone/>
            </a:pPr>
            <a:r>
              <a:rPr lang="en-GB" baseline="0" dirty="0" smtClean="0"/>
              <a:t>To start with: </a:t>
            </a:r>
          </a:p>
          <a:p>
            <a:pPr marL="0" lvl="0" indent="0" rtl="0">
              <a:buFontTx/>
              <a:buNone/>
            </a:pPr>
            <a:endParaRPr lang="en-GB" baseline="0" dirty="0" smtClean="0"/>
          </a:p>
          <a:p>
            <a:pPr marL="0" lvl="0" indent="0" rtl="0">
              <a:buFontTx/>
              <a:buNone/>
            </a:pPr>
            <a:r>
              <a:rPr lang="en-GB" baseline="0" dirty="0" err="1" smtClean="0"/>
              <a:t>Omero</a:t>
            </a:r>
            <a:r>
              <a:rPr lang="en-GB" baseline="0" dirty="0" smtClean="0"/>
              <a:t> comes with set of basic tools to draw ROI’s , and get some basic intensity measurements done.</a:t>
            </a:r>
          </a:p>
          <a:p>
            <a:pPr marL="0" lvl="0" indent="0" rtl="0">
              <a:buFontTx/>
              <a:buNone/>
            </a:pPr>
            <a:endParaRPr lang="en-GB" baseline="0" dirty="0" smtClean="0"/>
          </a:p>
          <a:p>
            <a:pPr marL="0" lvl="0" indent="0" rtl="0">
              <a:buFontTx/>
              <a:buNone/>
            </a:pPr>
            <a:r>
              <a:rPr lang="en-GB" baseline="0" dirty="0" smtClean="0"/>
              <a:t>Along with that,</a:t>
            </a:r>
          </a:p>
          <a:p>
            <a:pPr marL="0" lvl="0" indent="0" rtl="0">
              <a:buFontTx/>
              <a:buNone/>
            </a:pPr>
            <a:r>
              <a:rPr lang="en-GB" baseline="0" dirty="0" smtClean="0"/>
              <a:t>OMERO comes packaged with a set of scripts, which vary from simple kymograph generators to complex image processing scripts, all of which can be run on a group of images. (which is often referred to as batch processing)</a:t>
            </a:r>
          </a:p>
          <a:p>
            <a:pPr marL="0" lvl="0" indent="0" rtl="0">
              <a:buFontTx/>
              <a:buNone/>
            </a:pPr>
            <a:endParaRPr lang="en-GB"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GB" baseline="0" dirty="0" smtClean="0"/>
              <a:t>The above example : which is a kymograph script is a classic example of a script used by many biologists who study kinetics of their molecules, and was initially requested by one of users in the OME-forums. </a:t>
            </a:r>
          </a:p>
          <a:p>
            <a:pPr marL="0" lvl="0" indent="0" rtl="0">
              <a:buFontTx/>
              <a:buNone/>
            </a:pPr>
            <a:endParaRPr lang="en-GB" dirty="0"/>
          </a:p>
          <a:p>
            <a:pPr marL="0" lvl="0" indent="0" rtl="0">
              <a:buFontTx/>
              <a:buNone/>
            </a:pPr>
            <a:r>
              <a:rPr lang="en-GB" dirty="0"/>
              <a:t>----- Meeting Notes (17/09/2015 11:19) -----</a:t>
            </a:r>
          </a:p>
          <a:p>
            <a:pPr marL="0" lvl="0" indent="0" rtl="0">
              <a:buFontTx/>
              <a:buNone/>
            </a:pPr>
            <a:r>
              <a:rPr lang="en-GB" dirty="0"/>
              <a:t>Introduce the basic tools like ROI Manager.,etc..</a:t>
            </a:r>
          </a:p>
          <a:p>
            <a:pPr marL="0" lvl="0" indent="0" rtl="0">
              <a:buFontTx/>
              <a:buNone/>
            </a:pPr>
            <a:r>
              <a:rPr lang="en-GB" dirty="0"/>
              <a:t>The diversity of file formats...</a:t>
            </a:r>
          </a:p>
          <a:p>
            <a:pPr marL="0" lvl="0" indent="0" rtl="0">
              <a:buFontTx/>
              <a:buNone/>
            </a:pPr>
            <a:endParaRPr lang="en-GB" dirty="0"/>
          </a:p>
          <a:p>
            <a:pPr marL="0" lvl="0" indent="0" rtl="0">
              <a:buFontTx/>
              <a:buNone/>
            </a:pPr>
            <a:r>
              <a:rPr lang="en-GB" dirty="0"/>
              <a:t>Instead of batch, run operations on lots of images in one go..! The burden is not on your computer... </a:t>
            </a:r>
          </a:p>
          <a:p>
            <a:pPr marL="0" lvl="0" indent="0" rtl="0">
              <a:buFontTx/>
              <a:buNone/>
            </a:pPr>
            <a:endParaRPr lang="en-GB" dirty="0"/>
          </a:p>
        </p:txBody>
      </p:sp>
    </p:spTree>
    <p:extLst>
      <p:ext uri="{BB962C8B-B14F-4D97-AF65-F5344CB8AC3E}">
        <p14:creationId xmlns:p14="http://schemas.microsoft.com/office/powerpoint/2010/main" val="13813409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 name="Shape 85"/>
          <p:cNvSpPr txBox="1">
            <a:spLocks noGrp="1"/>
          </p:cNvSpPr>
          <p:nvPr>
            <p:ph type="body" idx="1"/>
          </p:nvPr>
        </p:nvSpPr>
        <p:spPr>
          <a:xfrm>
            <a:off x="685801" y="4343400"/>
            <a:ext cx="5486399" cy="4114800"/>
          </a:xfrm>
          <a:prstGeom prst="rect">
            <a:avLst/>
          </a:prstGeom>
        </p:spPr>
        <p:txBody>
          <a:bodyPr lIns="91425" tIns="91425" rIns="91425" bIns="91425" anchor="t" anchorCtr="0">
            <a:noAutofit/>
          </a:bodyPr>
          <a:lstStyle/>
          <a:p>
            <a:pPr marL="0" lvl="0" indent="0" rtl="0">
              <a:buFontTx/>
              <a:buNone/>
            </a:pPr>
            <a:r>
              <a:rPr lang="en-GB" baseline="0" dirty="0" smtClean="0"/>
              <a:t>To start with: </a:t>
            </a:r>
          </a:p>
          <a:p>
            <a:pPr marL="0" lvl="0" indent="0" rtl="0">
              <a:buFontTx/>
              <a:buNone/>
            </a:pPr>
            <a:endParaRPr lang="en-GB" baseline="0" dirty="0" smtClean="0"/>
          </a:p>
          <a:p>
            <a:pPr marL="0" lvl="0" indent="0" rtl="0">
              <a:buFontTx/>
              <a:buNone/>
            </a:pPr>
            <a:r>
              <a:rPr lang="en-GB" baseline="0" dirty="0" err="1" smtClean="0"/>
              <a:t>Omero</a:t>
            </a:r>
            <a:r>
              <a:rPr lang="en-GB" baseline="0" dirty="0" smtClean="0"/>
              <a:t> comes with set of basic tools to draw ROI’s , and get some basic intensity measurements done.</a:t>
            </a:r>
          </a:p>
          <a:p>
            <a:pPr marL="0" lvl="0" indent="0" rtl="0">
              <a:buFontTx/>
              <a:buNone/>
            </a:pPr>
            <a:endParaRPr lang="en-GB" baseline="0" dirty="0" smtClean="0"/>
          </a:p>
          <a:p>
            <a:pPr marL="0" lvl="0" indent="0" rtl="0">
              <a:buFontTx/>
              <a:buNone/>
            </a:pPr>
            <a:r>
              <a:rPr lang="en-GB" baseline="0" dirty="0" smtClean="0"/>
              <a:t>Along with that,</a:t>
            </a:r>
          </a:p>
          <a:p>
            <a:pPr marL="0" lvl="0" indent="0" rtl="0">
              <a:buFontTx/>
              <a:buNone/>
            </a:pPr>
            <a:r>
              <a:rPr lang="en-GB" baseline="0" dirty="0" smtClean="0"/>
              <a:t>OMERO comes packaged with a set of scripts, which vary from simple kymograph generators to complex image processing scripts, all of which can be run on a group of images. (which is often referred to as batch processing)</a:t>
            </a:r>
          </a:p>
          <a:p>
            <a:pPr marL="0" lvl="0" indent="0" rtl="0">
              <a:buFontTx/>
              <a:buNone/>
            </a:pPr>
            <a:endParaRPr lang="en-GB"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GB" baseline="0" dirty="0" smtClean="0"/>
              <a:t>The above example : which is a kymograph script is a classic example of a script used by many biologists who study kinetics of their molecules, and was initially requested by one of users in the OME-forums. </a:t>
            </a:r>
          </a:p>
          <a:p>
            <a:pPr marL="0" lvl="0" indent="0" rtl="0">
              <a:buFontTx/>
              <a:buNone/>
            </a:pPr>
            <a:endParaRPr lang="en-GB" dirty="0"/>
          </a:p>
          <a:p>
            <a:pPr marL="0" lvl="0" indent="0" rtl="0">
              <a:buFontTx/>
              <a:buNone/>
            </a:pPr>
            <a:r>
              <a:rPr lang="en-GB" dirty="0"/>
              <a:t>----- Meeting Notes (17/09/2015 11:19) -----</a:t>
            </a:r>
          </a:p>
          <a:p>
            <a:pPr marL="0" lvl="0" indent="0" rtl="0">
              <a:buFontTx/>
              <a:buNone/>
            </a:pPr>
            <a:r>
              <a:rPr lang="en-GB" dirty="0"/>
              <a:t>Introduce the basic tools like ROI Manager.,etc..</a:t>
            </a:r>
          </a:p>
          <a:p>
            <a:pPr marL="0" lvl="0" indent="0" rtl="0">
              <a:buFontTx/>
              <a:buNone/>
            </a:pPr>
            <a:r>
              <a:rPr lang="en-GB" dirty="0"/>
              <a:t>The diversity of file formats...</a:t>
            </a:r>
          </a:p>
          <a:p>
            <a:pPr marL="0" lvl="0" indent="0" rtl="0">
              <a:buFontTx/>
              <a:buNone/>
            </a:pPr>
            <a:endParaRPr lang="en-GB" dirty="0"/>
          </a:p>
          <a:p>
            <a:pPr marL="0" lvl="0" indent="0" rtl="0">
              <a:buFontTx/>
              <a:buNone/>
            </a:pPr>
            <a:r>
              <a:rPr lang="en-GB" dirty="0"/>
              <a:t>Instead of batch, run operations on lots of images in one go..! The burden is not on your computer... </a:t>
            </a:r>
          </a:p>
          <a:p>
            <a:pPr marL="0" lvl="0" indent="0" rtl="0">
              <a:buFontTx/>
              <a:buNone/>
            </a:pPr>
            <a:endParaRPr lang="en-GB" dirty="0"/>
          </a:p>
        </p:txBody>
      </p:sp>
    </p:spTree>
    <p:extLst>
      <p:ext uri="{BB962C8B-B14F-4D97-AF65-F5344CB8AC3E}">
        <p14:creationId xmlns:p14="http://schemas.microsoft.com/office/powerpoint/2010/main" val="16302989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 name="Shape 85"/>
          <p:cNvSpPr txBox="1">
            <a:spLocks noGrp="1"/>
          </p:cNvSpPr>
          <p:nvPr>
            <p:ph type="body" idx="1"/>
          </p:nvPr>
        </p:nvSpPr>
        <p:spPr>
          <a:xfrm>
            <a:off x="685801" y="4343400"/>
            <a:ext cx="5486399" cy="4114800"/>
          </a:xfrm>
          <a:prstGeom prst="rect">
            <a:avLst/>
          </a:prstGeom>
        </p:spPr>
        <p:txBody>
          <a:bodyPr lIns="91425" tIns="91425" rIns="91425" bIns="91425" anchor="t" anchorCtr="0">
            <a:noAutofit/>
          </a:bodyPr>
          <a:lstStyle/>
          <a:p>
            <a:pPr marL="0" lvl="0" indent="0" rtl="0">
              <a:buFontTx/>
              <a:buNone/>
            </a:pPr>
            <a:r>
              <a:rPr lang="en-GB" baseline="0" dirty="0" smtClean="0"/>
              <a:t>To start with: </a:t>
            </a:r>
          </a:p>
          <a:p>
            <a:pPr marL="0" lvl="0" indent="0" rtl="0">
              <a:buFontTx/>
              <a:buNone/>
            </a:pPr>
            <a:endParaRPr lang="en-GB" baseline="0" dirty="0" smtClean="0"/>
          </a:p>
          <a:p>
            <a:pPr marL="0" lvl="0" indent="0" rtl="0">
              <a:buFontTx/>
              <a:buNone/>
            </a:pPr>
            <a:r>
              <a:rPr lang="en-GB" baseline="0" dirty="0" err="1" smtClean="0"/>
              <a:t>Omero</a:t>
            </a:r>
            <a:r>
              <a:rPr lang="en-GB" baseline="0" dirty="0" smtClean="0"/>
              <a:t> comes with set of basic tools to draw ROI’s , and get some basic intensity measurements done.</a:t>
            </a:r>
          </a:p>
          <a:p>
            <a:pPr marL="0" lvl="0" indent="0" rtl="0">
              <a:buFontTx/>
              <a:buNone/>
            </a:pPr>
            <a:endParaRPr lang="en-GB" baseline="0" dirty="0" smtClean="0"/>
          </a:p>
          <a:p>
            <a:pPr marL="0" lvl="0" indent="0" rtl="0">
              <a:buFontTx/>
              <a:buNone/>
            </a:pPr>
            <a:r>
              <a:rPr lang="en-GB" baseline="0" dirty="0" smtClean="0"/>
              <a:t>Along with that,</a:t>
            </a:r>
          </a:p>
          <a:p>
            <a:pPr marL="0" lvl="0" indent="0" rtl="0">
              <a:buFontTx/>
              <a:buNone/>
            </a:pPr>
            <a:r>
              <a:rPr lang="en-GB" baseline="0" dirty="0" smtClean="0"/>
              <a:t>OMERO comes packaged with a set of scripts, which vary from simple kymograph generators to complex image processing scripts, all of which can be run on a group of images. (which is often referred to as batch processing)</a:t>
            </a:r>
          </a:p>
          <a:p>
            <a:pPr marL="0" lvl="0" indent="0" rtl="0">
              <a:buFontTx/>
              <a:buNone/>
            </a:pPr>
            <a:endParaRPr lang="en-GB"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GB" baseline="0" dirty="0" smtClean="0"/>
              <a:t>The above example : which is a kymograph script is a classic example of a script used by many biologists who study kinetics of their molecules, and was initially requested by one of users in the OME-forums. </a:t>
            </a:r>
          </a:p>
          <a:p>
            <a:pPr marL="0" lvl="0" indent="0" rtl="0">
              <a:buFontTx/>
              <a:buNone/>
            </a:pPr>
            <a:endParaRPr lang="en-GB" dirty="0"/>
          </a:p>
          <a:p>
            <a:pPr marL="0" lvl="0" indent="0" rtl="0">
              <a:buFontTx/>
              <a:buNone/>
            </a:pPr>
            <a:r>
              <a:rPr lang="en-GB" dirty="0"/>
              <a:t>----- Meeting Notes (17/09/2015 11:19) -----</a:t>
            </a:r>
          </a:p>
          <a:p>
            <a:pPr marL="0" lvl="0" indent="0" rtl="0">
              <a:buFontTx/>
              <a:buNone/>
            </a:pPr>
            <a:r>
              <a:rPr lang="en-GB" dirty="0"/>
              <a:t>Introduce the basic tools like ROI Manager.,etc..</a:t>
            </a:r>
          </a:p>
          <a:p>
            <a:pPr marL="0" lvl="0" indent="0" rtl="0">
              <a:buFontTx/>
              <a:buNone/>
            </a:pPr>
            <a:r>
              <a:rPr lang="en-GB" dirty="0"/>
              <a:t>The diversity of file formats...</a:t>
            </a:r>
          </a:p>
          <a:p>
            <a:pPr marL="0" lvl="0" indent="0" rtl="0">
              <a:buFontTx/>
              <a:buNone/>
            </a:pPr>
            <a:endParaRPr lang="en-GB" dirty="0"/>
          </a:p>
          <a:p>
            <a:pPr marL="0" lvl="0" indent="0" rtl="0">
              <a:buFontTx/>
              <a:buNone/>
            </a:pPr>
            <a:r>
              <a:rPr lang="en-GB" dirty="0"/>
              <a:t>Instead of batch, run operations on lots of images in one go..! The burden is not on your computer... </a:t>
            </a:r>
          </a:p>
          <a:p>
            <a:pPr marL="0" lvl="0" indent="0" rtl="0">
              <a:buFontTx/>
              <a:buNone/>
            </a:pPr>
            <a:endParaRPr lang="en-GB" dirty="0"/>
          </a:p>
        </p:txBody>
      </p:sp>
    </p:spTree>
    <p:extLst>
      <p:ext uri="{BB962C8B-B14F-4D97-AF65-F5344CB8AC3E}">
        <p14:creationId xmlns:p14="http://schemas.microsoft.com/office/powerpoint/2010/main" val="2381544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getting back to the groups: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Given the right permissions you can not only access your own data but data from others within your lab , (or in cases of collaboration :) even access data from other labs as well.</a:t>
            </a:r>
          </a:p>
          <a:p>
            <a:endParaRPr lang="en-US" dirty="0"/>
          </a:p>
        </p:txBody>
      </p:sp>
      <p:sp>
        <p:nvSpPr>
          <p:cNvPr id="4" name="Slide Number Placeholder 3"/>
          <p:cNvSpPr>
            <a:spLocks noGrp="1"/>
          </p:cNvSpPr>
          <p:nvPr>
            <p:ph type="sldNum" sz="quarter" idx="10"/>
          </p:nvPr>
        </p:nvSpPr>
        <p:spPr/>
        <p:txBody>
          <a:bodyPr/>
          <a:lstStyle/>
          <a:p>
            <a:fld id="{E1608BA4-66E1-904F-A445-BC1AC8A59436}" type="slidenum">
              <a:rPr lang="en-US" smtClean="0"/>
              <a:pPr/>
              <a:t>18</a:t>
            </a:fld>
            <a:endParaRPr lang="en-US" dirty="0"/>
          </a:p>
        </p:txBody>
      </p:sp>
    </p:spTree>
    <p:extLst>
      <p:ext uri="{BB962C8B-B14F-4D97-AF65-F5344CB8AC3E}">
        <p14:creationId xmlns:p14="http://schemas.microsoft.com/office/powerpoint/2010/main" val="37780175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Given all this:</a:t>
            </a:r>
          </a:p>
          <a:p>
            <a:r>
              <a:rPr lang="en-US" baseline="0" dirty="0" smtClean="0"/>
              <a:t>Lets see how OMERO works in the institutions: as in how the user interacts with their data with OMERO</a:t>
            </a:r>
          </a:p>
          <a:p>
            <a:endParaRPr lang="en-US" baseline="0" dirty="0" smtClean="0"/>
          </a:p>
          <a:p>
            <a:r>
              <a:rPr lang="en-US" baseline="0" dirty="0" smtClean="0"/>
              <a:t>Talk about Experiments, acquisition and data upload to OMERO.</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1) The data (image/attachments) is uploaded onto the server (by yourself or your system admin).</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2) attachments might include : Experimentation Protocols, Acquisition protocols, Results from analysis and etc.</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This information can be accessed </a:t>
            </a:r>
            <a:r>
              <a:rPr lang="en-US" baseline="0" dirty="0" err="1" smtClean="0"/>
              <a:t>ffrom</a:t>
            </a:r>
            <a:r>
              <a:rPr lang="en-US" baseline="0" dirty="0" smtClean="0"/>
              <a:t> your laptops/desktops/phone’s or tablets, via the internet</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Now you come across an organized layer of groups (Which is highlighting the lab you are part of). (which we discuss in a minute…..)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Now once you get access to the images: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images can also be tagged, rated or annotated with key-value pairs or comments using our desktop or web applications. (By the yourself or others from your lab)</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Meeting Notes (17/09/2015 11:19)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Rewrite this slide..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Usually data is organized by labs.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Meeting Notes (17/09/2015 16:09)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remove results and everything.</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Efficient way of managing data..!</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 will touch upon the organization of users within omero at a later stage.</a:t>
            </a:r>
          </a:p>
        </p:txBody>
      </p:sp>
      <p:sp>
        <p:nvSpPr>
          <p:cNvPr id="4" name="Slide Number Placeholder 3"/>
          <p:cNvSpPr>
            <a:spLocks noGrp="1"/>
          </p:cNvSpPr>
          <p:nvPr>
            <p:ph type="sldNum" sz="quarter" idx="10"/>
          </p:nvPr>
        </p:nvSpPr>
        <p:spPr/>
        <p:txBody>
          <a:bodyPr/>
          <a:lstStyle/>
          <a:p>
            <a:fld id="{E1608BA4-66E1-904F-A445-BC1AC8A59436}" type="slidenum">
              <a:rPr lang="en-US" smtClean="0"/>
              <a:t>19</a:t>
            </a:fld>
            <a:endParaRPr lang="en-US"/>
          </a:p>
        </p:txBody>
      </p:sp>
    </p:spTree>
    <p:extLst>
      <p:ext uri="{BB962C8B-B14F-4D97-AF65-F5344CB8AC3E}">
        <p14:creationId xmlns:p14="http://schemas.microsoft.com/office/powerpoint/2010/main" val="5474602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 name="Shape 85"/>
          <p:cNvSpPr txBox="1">
            <a:spLocks noGrp="1"/>
          </p:cNvSpPr>
          <p:nvPr>
            <p:ph type="body" idx="1"/>
          </p:nvPr>
        </p:nvSpPr>
        <p:spPr>
          <a:xfrm>
            <a:off x="685801" y="4343400"/>
            <a:ext cx="5486399" cy="4114800"/>
          </a:xfrm>
          <a:prstGeom prst="rect">
            <a:avLst/>
          </a:prstGeom>
        </p:spPr>
        <p:txBody>
          <a:bodyPr lIns="91425" tIns="91425" rIns="91425" bIns="91425" anchor="t" anchorCtr="0">
            <a:noAutofit/>
          </a:bodyPr>
          <a:lstStyle/>
          <a:p>
            <a:pPr marL="0" lvl="0" indent="0" rtl="0">
              <a:buFontTx/>
              <a:buNone/>
            </a:pPr>
            <a:r>
              <a:rPr lang="en-GB" baseline="0" dirty="0" smtClean="0"/>
              <a:t>To start with: </a:t>
            </a:r>
          </a:p>
          <a:p>
            <a:pPr marL="0" lvl="0" indent="0" rtl="0">
              <a:buFontTx/>
              <a:buNone/>
            </a:pPr>
            <a:endParaRPr lang="en-GB" baseline="0" dirty="0" smtClean="0"/>
          </a:p>
          <a:p>
            <a:pPr marL="0" lvl="0" indent="0" rtl="0">
              <a:buFontTx/>
              <a:buNone/>
            </a:pPr>
            <a:r>
              <a:rPr lang="en-GB" baseline="0" dirty="0" err="1" smtClean="0"/>
              <a:t>Omero</a:t>
            </a:r>
            <a:r>
              <a:rPr lang="en-GB" baseline="0" dirty="0" smtClean="0"/>
              <a:t> comes with set of basic tools to draw ROI’s , and get some basic intensity measurements done.</a:t>
            </a:r>
          </a:p>
          <a:p>
            <a:pPr marL="0" lvl="0" indent="0" rtl="0">
              <a:buFontTx/>
              <a:buNone/>
            </a:pPr>
            <a:endParaRPr lang="en-GB" baseline="0" dirty="0" smtClean="0"/>
          </a:p>
          <a:p>
            <a:pPr marL="0" lvl="0" indent="0" rtl="0">
              <a:buFontTx/>
              <a:buNone/>
            </a:pPr>
            <a:r>
              <a:rPr lang="en-GB" baseline="0" dirty="0" smtClean="0"/>
              <a:t>Along with that,</a:t>
            </a:r>
          </a:p>
          <a:p>
            <a:pPr marL="0" lvl="0" indent="0" rtl="0">
              <a:buFontTx/>
              <a:buNone/>
            </a:pPr>
            <a:r>
              <a:rPr lang="en-GB" baseline="0" dirty="0" smtClean="0"/>
              <a:t>OMERO comes packaged with a set of scripts, which vary from simple kymograph generators to complex image processing scripts, all of which can be run on a group of images. (which is often referred to as batch processing)</a:t>
            </a:r>
          </a:p>
          <a:p>
            <a:pPr marL="0" lvl="0" indent="0" rtl="0">
              <a:buFontTx/>
              <a:buNone/>
            </a:pPr>
            <a:endParaRPr lang="en-GB"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GB" baseline="0" dirty="0" smtClean="0"/>
              <a:t>The above example : which is a kymograph script is a classic example of a script used by many biologists who study kinetics of their molecules, and was initially requested by one of users in the OME-forums. </a:t>
            </a:r>
          </a:p>
          <a:p>
            <a:pPr marL="0" lvl="0" indent="0" rtl="0">
              <a:buFontTx/>
              <a:buNone/>
            </a:pPr>
            <a:endParaRPr lang="en-GB" dirty="0"/>
          </a:p>
          <a:p>
            <a:pPr marL="0" lvl="0" indent="0" rtl="0">
              <a:buFontTx/>
              <a:buNone/>
            </a:pPr>
            <a:r>
              <a:rPr lang="en-GB" dirty="0"/>
              <a:t>----- Meeting Notes (17/09/2015 11:19) -----</a:t>
            </a:r>
          </a:p>
          <a:p>
            <a:pPr marL="0" lvl="0" indent="0" rtl="0">
              <a:buFontTx/>
              <a:buNone/>
            </a:pPr>
            <a:r>
              <a:rPr lang="en-GB" dirty="0"/>
              <a:t>Introduce the basic tools like ROI Manager.,etc..</a:t>
            </a:r>
          </a:p>
          <a:p>
            <a:pPr marL="0" lvl="0" indent="0" rtl="0">
              <a:buFontTx/>
              <a:buNone/>
            </a:pPr>
            <a:r>
              <a:rPr lang="en-GB" dirty="0"/>
              <a:t>The diversity of file formats...</a:t>
            </a:r>
          </a:p>
          <a:p>
            <a:pPr marL="0" lvl="0" indent="0" rtl="0">
              <a:buFontTx/>
              <a:buNone/>
            </a:pPr>
            <a:endParaRPr lang="en-GB" dirty="0"/>
          </a:p>
          <a:p>
            <a:pPr marL="0" lvl="0" indent="0" rtl="0">
              <a:buFontTx/>
              <a:buNone/>
            </a:pPr>
            <a:r>
              <a:rPr lang="en-GB" dirty="0"/>
              <a:t>Instead of batch, run operations on lots of images in one go..! The burden is not on your computer... </a:t>
            </a:r>
          </a:p>
          <a:p>
            <a:pPr marL="0" lvl="0" indent="0" rtl="0">
              <a:buFontTx/>
              <a:buNone/>
            </a:pPr>
            <a:endParaRPr lang="en-GB" dirty="0"/>
          </a:p>
        </p:txBody>
      </p:sp>
    </p:spTree>
    <p:extLst>
      <p:ext uri="{BB962C8B-B14F-4D97-AF65-F5344CB8AC3E}">
        <p14:creationId xmlns:p14="http://schemas.microsoft.com/office/powerpoint/2010/main" val="2369880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Since</a:t>
            </a:r>
            <a:r>
              <a:rPr lang="en-US" baseline="0" dirty="0" smtClean="0"/>
              <a:t> I touched upon the publication context in the previous slide,</a:t>
            </a:r>
          </a:p>
          <a:p>
            <a:r>
              <a:rPr lang="en-US" baseline="0" dirty="0" smtClean="0"/>
              <a:t>Let me give you more details on this functionality as well….</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1608BA4-66E1-904F-A445-BC1AC8A59436}" type="slidenum">
              <a:rPr lang="en-US" smtClean="0"/>
              <a:pPr/>
              <a:t>21</a:t>
            </a:fld>
            <a:endParaRPr lang="en-US" dirty="0"/>
          </a:p>
        </p:txBody>
      </p:sp>
    </p:spTree>
    <p:extLst>
      <p:ext uri="{BB962C8B-B14F-4D97-AF65-F5344CB8AC3E}">
        <p14:creationId xmlns:p14="http://schemas.microsoft.com/office/powerpoint/2010/main" val="2217694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Open Sans"/>
                <a:ea typeface="+mn-ea"/>
                <a:cs typeface="+mn-cs"/>
              </a:rPr>
              <a:t>During</a:t>
            </a:r>
            <a:r>
              <a:rPr lang="en-US" sz="1200" kern="1200" baseline="0" dirty="0" smtClean="0">
                <a:solidFill>
                  <a:schemeClr val="tx1"/>
                </a:solidFill>
                <a:latin typeface="Open Sans"/>
                <a:ea typeface="+mn-ea"/>
                <a:cs typeface="+mn-cs"/>
              </a:rPr>
              <a:t> the course of this talk</a:t>
            </a:r>
            <a:r>
              <a:rPr lang="en-US" sz="1200" kern="1200" dirty="0" smtClean="0">
                <a:solidFill>
                  <a:schemeClr val="tx1"/>
                </a:solidFill>
                <a:latin typeface="Open Sans"/>
                <a:ea typeface="+mn-ea"/>
                <a:cs typeface="+mn-cs"/>
              </a:rPr>
              <a:t>, I would like to explain the classical "Scientific data paradigm" to start with, and then slowly introduce</a:t>
            </a:r>
            <a:r>
              <a:rPr lang="en-US" sz="1200" kern="1200" baseline="0" dirty="0" smtClean="0">
                <a:solidFill>
                  <a:schemeClr val="tx1"/>
                </a:solidFill>
                <a:latin typeface="Open Sans"/>
                <a:ea typeface="+mn-ea"/>
                <a:cs typeface="+mn-cs"/>
              </a:rPr>
              <a:t> and </a:t>
            </a:r>
            <a:r>
              <a:rPr lang="en-US" sz="1200" kern="1200" dirty="0" smtClean="0">
                <a:solidFill>
                  <a:schemeClr val="tx1"/>
                </a:solidFill>
                <a:latin typeface="Open Sans"/>
                <a:ea typeface="+mn-ea"/>
                <a:cs typeface="+mn-cs"/>
              </a:rPr>
              <a:t>walk you through OMERO and</a:t>
            </a:r>
            <a:r>
              <a:rPr lang="en-US" sz="1200" kern="1200" baseline="0" dirty="0" smtClean="0">
                <a:solidFill>
                  <a:schemeClr val="tx1"/>
                </a:solidFill>
                <a:latin typeface="Open Sans"/>
                <a:ea typeface="+mn-ea"/>
                <a:cs typeface="+mn-cs"/>
              </a:rPr>
              <a:t> a few of its functionalities.</a:t>
            </a:r>
          </a:p>
          <a:p>
            <a:r>
              <a:rPr lang="en-US" sz="1200" kern="1200" baseline="0" dirty="0" smtClean="0">
                <a:solidFill>
                  <a:schemeClr val="tx1"/>
                </a:solidFill>
                <a:latin typeface="Open Sans"/>
                <a:ea typeface="+mn-ea"/>
                <a:cs typeface="+mn-cs"/>
              </a:rPr>
              <a:t>I will particularly highlight the Sharing, Publishing and analysis workflows, to emphasize how a Software like OMERO might be useful in the everyday workflows of a scientist</a:t>
            </a:r>
          </a:p>
          <a:p>
            <a:endParaRPr lang="en-US" sz="1200" kern="1200" baseline="0" dirty="0" smtClean="0">
              <a:solidFill>
                <a:schemeClr val="tx1"/>
              </a:solidFill>
              <a:latin typeface="Open Sans"/>
              <a:ea typeface="+mn-ea"/>
              <a:cs typeface="+mn-cs"/>
            </a:endParaRPr>
          </a:p>
          <a:p>
            <a:endParaRPr lang="en-US" sz="1200" kern="1200" dirty="0" smtClean="0">
              <a:solidFill>
                <a:schemeClr val="tx1"/>
              </a:solidFill>
              <a:latin typeface="Open Sans"/>
              <a:ea typeface="+mn-ea"/>
              <a:cs typeface="+mn-cs"/>
            </a:endParaRPr>
          </a:p>
          <a:p>
            <a:r>
              <a:rPr lang="en-US" sz="1200" kern="1200" dirty="0" smtClean="0">
                <a:solidFill>
                  <a:schemeClr val="tx1"/>
                </a:solidFill>
                <a:latin typeface="Open Sans"/>
                <a:ea typeface="+mn-ea"/>
                <a:cs typeface="+mn-cs"/>
              </a:rPr>
              <a:t>----- Meeting Notes (17/09/2015 11:19) -----</a:t>
            </a:r>
          </a:p>
          <a:p>
            <a:r>
              <a:rPr lang="en-US" sz="1200" kern="1200" dirty="0" smtClean="0">
                <a:solidFill>
                  <a:schemeClr val="tx1"/>
                </a:solidFill>
                <a:latin typeface="Open Sans"/>
                <a:ea typeface="+mn-ea"/>
                <a:cs typeface="+mn-cs"/>
              </a:rPr>
              <a:t>Analysis with omero instead of extending omero.!</a:t>
            </a:r>
          </a:p>
        </p:txBody>
      </p:sp>
      <p:sp>
        <p:nvSpPr>
          <p:cNvPr id="4" name="Slide Number Placeholder 3"/>
          <p:cNvSpPr>
            <a:spLocks noGrp="1"/>
          </p:cNvSpPr>
          <p:nvPr>
            <p:ph type="sldNum" sz="quarter" idx="10"/>
          </p:nvPr>
        </p:nvSpPr>
        <p:spPr/>
        <p:txBody>
          <a:bodyPr/>
          <a:lstStyle/>
          <a:p>
            <a:fld id="{E1608BA4-66E1-904F-A445-BC1AC8A59436}" type="slidenum">
              <a:rPr lang="en-US" smtClean="0"/>
              <a:pPr/>
              <a:t>1</a:t>
            </a:fld>
            <a:endParaRPr lang="en-US" dirty="0"/>
          </a:p>
        </p:txBody>
      </p:sp>
    </p:spTree>
    <p:extLst>
      <p:ext uri="{BB962C8B-B14F-4D97-AF65-F5344CB8AC3E}">
        <p14:creationId xmlns:p14="http://schemas.microsoft.com/office/powerpoint/2010/main" val="4142655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 name="Shape 85"/>
          <p:cNvSpPr txBox="1">
            <a:spLocks noGrp="1"/>
          </p:cNvSpPr>
          <p:nvPr>
            <p:ph type="body" idx="1"/>
          </p:nvPr>
        </p:nvSpPr>
        <p:spPr>
          <a:xfrm>
            <a:off x="685801" y="4343400"/>
            <a:ext cx="5486399" cy="4114800"/>
          </a:xfrm>
          <a:prstGeom prst="rect">
            <a:avLst/>
          </a:prstGeom>
        </p:spPr>
        <p:txBody>
          <a:bodyPr lIns="91425" tIns="91425" rIns="91425" bIns="91425" anchor="t" anchorCtr="0">
            <a:noAutofit/>
          </a:bodyPr>
          <a:lstStyle/>
          <a:p>
            <a:pPr marL="0" lvl="0" indent="0" rtl="0">
              <a:buFontTx/>
              <a:buNone/>
            </a:pPr>
            <a:r>
              <a:rPr lang="en-GB" baseline="0" dirty="0" smtClean="0"/>
              <a:t>To start with: </a:t>
            </a:r>
          </a:p>
          <a:p>
            <a:pPr marL="0" lvl="0" indent="0" rtl="0">
              <a:buFontTx/>
              <a:buNone/>
            </a:pPr>
            <a:endParaRPr lang="en-GB" baseline="0" dirty="0" smtClean="0"/>
          </a:p>
          <a:p>
            <a:pPr marL="0" lvl="0" indent="0" rtl="0">
              <a:buFontTx/>
              <a:buNone/>
            </a:pPr>
            <a:r>
              <a:rPr lang="en-GB" baseline="0" dirty="0" err="1" smtClean="0"/>
              <a:t>Omero</a:t>
            </a:r>
            <a:r>
              <a:rPr lang="en-GB" baseline="0" dirty="0" smtClean="0"/>
              <a:t> comes with set of basic tools to draw ROI’s , and get some basic intensity measurements done.</a:t>
            </a:r>
          </a:p>
          <a:p>
            <a:pPr marL="0" lvl="0" indent="0" rtl="0">
              <a:buFontTx/>
              <a:buNone/>
            </a:pPr>
            <a:endParaRPr lang="en-GB" baseline="0" dirty="0" smtClean="0"/>
          </a:p>
          <a:p>
            <a:pPr marL="0" lvl="0" indent="0" rtl="0">
              <a:buFontTx/>
              <a:buNone/>
            </a:pPr>
            <a:r>
              <a:rPr lang="en-GB" baseline="0" dirty="0" smtClean="0"/>
              <a:t>Along with that,</a:t>
            </a:r>
          </a:p>
          <a:p>
            <a:pPr marL="0" lvl="0" indent="0" rtl="0">
              <a:buFontTx/>
              <a:buNone/>
            </a:pPr>
            <a:r>
              <a:rPr lang="en-GB" baseline="0" dirty="0" smtClean="0"/>
              <a:t>OMERO comes packaged with a set of scripts, which vary from simple kymograph generators to complex image processing scripts, all of which can be run on a group of images. (which is often referred to as batch processing)</a:t>
            </a:r>
          </a:p>
          <a:p>
            <a:pPr marL="0" lvl="0" indent="0" rtl="0">
              <a:buFontTx/>
              <a:buNone/>
            </a:pPr>
            <a:endParaRPr lang="en-GB"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GB" baseline="0" dirty="0" smtClean="0"/>
              <a:t>The above example : which is a kymograph script is a classic example of a script used by many biologists who study kinetics of their molecules, and was initially requested by one of users in the OME-forums. </a:t>
            </a:r>
          </a:p>
          <a:p>
            <a:pPr marL="0" lvl="0" indent="0" rtl="0">
              <a:buFontTx/>
              <a:buNone/>
            </a:pPr>
            <a:endParaRPr lang="en-GB" dirty="0"/>
          </a:p>
          <a:p>
            <a:pPr marL="0" lvl="0" indent="0" rtl="0">
              <a:buFontTx/>
              <a:buNone/>
            </a:pPr>
            <a:r>
              <a:rPr lang="en-GB" dirty="0"/>
              <a:t>----- Meeting Notes (17/09/2015 11:19) -----</a:t>
            </a:r>
          </a:p>
          <a:p>
            <a:pPr marL="0" lvl="0" indent="0" rtl="0">
              <a:buFontTx/>
              <a:buNone/>
            </a:pPr>
            <a:r>
              <a:rPr lang="en-GB" dirty="0"/>
              <a:t>Introduce the basic tools like ROI Manager.,etc..</a:t>
            </a:r>
          </a:p>
          <a:p>
            <a:pPr marL="0" lvl="0" indent="0" rtl="0">
              <a:buFontTx/>
              <a:buNone/>
            </a:pPr>
            <a:r>
              <a:rPr lang="en-GB" dirty="0"/>
              <a:t>The diversity of file formats...</a:t>
            </a:r>
          </a:p>
          <a:p>
            <a:pPr marL="0" lvl="0" indent="0" rtl="0">
              <a:buFontTx/>
              <a:buNone/>
            </a:pPr>
            <a:endParaRPr lang="en-GB" dirty="0"/>
          </a:p>
          <a:p>
            <a:pPr marL="0" lvl="0" indent="0" rtl="0">
              <a:buFontTx/>
              <a:buNone/>
            </a:pPr>
            <a:r>
              <a:rPr lang="en-GB" dirty="0"/>
              <a:t>Instead of batch, run operations on lots of images in one go..! The burden is not on your computer... </a:t>
            </a:r>
          </a:p>
          <a:p>
            <a:pPr marL="0" lvl="0" indent="0" rtl="0">
              <a:buFontTx/>
              <a:buNone/>
            </a:pPr>
            <a:endParaRPr lang="en-GB" dirty="0"/>
          </a:p>
        </p:txBody>
      </p:sp>
    </p:spTree>
    <p:extLst>
      <p:ext uri="{BB962C8B-B14F-4D97-AF65-F5344CB8AC3E}">
        <p14:creationId xmlns:p14="http://schemas.microsoft.com/office/powerpoint/2010/main" val="16593928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 name="Shape 85"/>
          <p:cNvSpPr txBox="1">
            <a:spLocks noGrp="1"/>
          </p:cNvSpPr>
          <p:nvPr>
            <p:ph type="body" idx="1"/>
          </p:nvPr>
        </p:nvSpPr>
        <p:spPr>
          <a:xfrm>
            <a:off x="685801" y="4343400"/>
            <a:ext cx="5486399" cy="4114800"/>
          </a:xfrm>
          <a:prstGeom prst="rect">
            <a:avLst/>
          </a:prstGeom>
        </p:spPr>
        <p:txBody>
          <a:bodyPr lIns="91425" tIns="91425" rIns="91425" bIns="91425" anchor="t" anchorCtr="0">
            <a:noAutofit/>
          </a:bodyPr>
          <a:lstStyle/>
          <a:p>
            <a:pPr marL="0" lvl="0" indent="0" rtl="0">
              <a:buFontTx/>
              <a:buNone/>
            </a:pPr>
            <a:r>
              <a:rPr lang="en-GB" baseline="0" dirty="0" smtClean="0"/>
              <a:t>To start with: </a:t>
            </a:r>
          </a:p>
          <a:p>
            <a:pPr marL="0" lvl="0" indent="0" rtl="0">
              <a:buFontTx/>
              <a:buNone/>
            </a:pPr>
            <a:endParaRPr lang="en-GB" baseline="0" dirty="0" smtClean="0"/>
          </a:p>
          <a:p>
            <a:pPr marL="0" lvl="0" indent="0" rtl="0">
              <a:buFontTx/>
              <a:buNone/>
            </a:pPr>
            <a:r>
              <a:rPr lang="en-GB" baseline="0" dirty="0" err="1" smtClean="0"/>
              <a:t>Omero</a:t>
            </a:r>
            <a:r>
              <a:rPr lang="en-GB" baseline="0" dirty="0" smtClean="0"/>
              <a:t> comes with set of basic tools to draw ROI’s , and get some basic intensity measurements done.</a:t>
            </a:r>
          </a:p>
          <a:p>
            <a:pPr marL="0" lvl="0" indent="0" rtl="0">
              <a:buFontTx/>
              <a:buNone/>
            </a:pPr>
            <a:endParaRPr lang="en-GB" baseline="0" dirty="0" smtClean="0"/>
          </a:p>
          <a:p>
            <a:pPr marL="0" lvl="0" indent="0" rtl="0">
              <a:buFontTx/>
              <a:buNone/>
            </a:pPr>
            <a:r>
              <a:rPr lang="en-GB" baseline="0" dirty="0" smtClean="0"/>
              <a:t>Along with that,</a:t>
            </a:r>
          </a:p>
          <a:p>
            <a:pPr marL="0" lvl="0" indent="0" rtl="0">
              <a:buFontTx/>
              <a:buNone/>
            </a:pPr>
            <a:r>
              <a:rPr lang="en-GB" baseline="0" dirty="0" smtClean="0"/>
              <a:t>OMERO comes packaged with a set of scripts, which vary from simple kymograph generators to complex image processing scripts, all of which can be run on a group of images. (which is often referred to as batch processing)</a:t>
            </a:r>
          </a:p>
          <a:p>
            <a:pPr marL="0" lvl="0" indent="0" rtl="0">
              <a:buFontTx/>
              <a:buNone/>
            </a:pPr>
            <a:endParaRPr lang="en-GB"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GB" baseline="0" dirty="0" smtClean="0"/>
              <a:t>The above example : which is a kymograph script is a classic example of a script used by many biologists who study kinetics of their molecules, and was initially requested by one of users in the OME-forums. </a:t>
            </a:r>
          </a:p>
          <a:p>
            <a:pPr marL="0" lvl="0" indent="0" rtl="0">
              <a:buFontTx/>
              <a:buNone/>
            </a:pPr>
            <a:endParaRPr lang="en-GB" dirty="0"/>
          </a:p>
          <a:p>
            <a:pPr marL="0" lvl="0" indent="0" rtl="0">
              <a:buFontTx/>
              <a:buNone/>
            </a:pPr>
            <a:r>
              <a:rPr lang="en-GB" dirty="0"/>
              <a:t>----- Meeting Notes (17/09/2015 11:19) -----</a:t>
            </a:r>
          </a:p>
          <a:p>
            <a:pPr marL="0" lvl="0" indent="0" rtl="0">
              <a:buFontTx/>
              <a:buNone/>
            </a:pPr>
            <a:r>
              <a:rPr lang="en-GB" dirty="0"/>
              <a:t>Introduce the basic tools like ROI Manager.,etc..</a:t>
            </a:r>
          </a:p>
          <a:p>
            <a:pPr marL="0" lvl="0" indent="0" rtl="0">
              <a:buFontTx/>
              <a:buNone/>
            </a:pPr>
            <a:r>
              <a:rPr lang="en-GB" dirty="0"/>
              <a:t>The diversity of file formats...</a:t>
            </a:r>
          </a:p>
          <a:p>
            <a:pPr marL="0" lvl="0" indent="0" rtl="0">
              <a:buFontTx/>
              <a:buNone/>
            </a:pPr>
            <a:endParaRPr lang="en-GB" dirty="0"/>
          </a:p>
          <a:p>
            <a:pPr marL="0" lvl="0" indent="0" rtl="0">
              <a:buFontTx/>
              <a:buNone/>
            </a:pPr>
            <a:r>
              <a:rPr lang="en-GB" dirty="0"/>
              <a:t>Instead of batch, run operations on lots of images in one go..! The burden is not on your computer... </a:t>
            </a:r>
          </a:p>
          <a:p>
            <a:pPr marL="0" lvl="0" indent="0" rtl="0">
              <a:buFontTx/>
              <a:buNone/>
            </a:pPr>
            <a:endParaRPr lang="en-GB" dirty="0"/>
          </a:p>
        </p:txBody>
      </p:sp>
    </p:spTree>
    <p:extLst>
      <p:ext uri="{BB962C8B-B14F-4D97-AF65-F5344CB8AC3E}">
        <p14:creationId xmlns:p14="http://schemas.microsoft.com/office/powerpoint/2010/main" val="4947466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 name="Shape 85"/>
          <p:cNvSpPr txBox="1">
            <a:spLocks noGrp="1"/>
          </p:cNvSpPr>
          <p:nvPr>
            <p:ph type="body" idx="1"/>
          </p:nvPr>
        </p:nvSpPr>
        <p:spPr>
          <a:xfrm>
            <a:off x="685801" y="4343400"/>
            <a:ext cx="5486399" cy="4114800"/>
          </a:xfrm>
          <a:prstGeom prst="rect">
            <a:avLst/>
          </a:prstGeom>
        </p:spPr>
        <p:txBody>
          <a:bodyPr lIns="91425" tIns="91425" rIns="91425" bIns="91425" anchor="t" anchorCtr="0">
            <a:noAutofit/>
          </a:bodyPr>
          <a:lstStyle/>
          <a:p>
            <a:pPr marL="0" lvl="0" indent="0" rtl="0">
              <a:buFontTx/>
              <a:buNone/>
            </a:pPr>
            <a:r>
              <a:rPr lang="en-GB" baseline="0" dirty="0" smtClean="0"/>
              <a:t>To start with: </a:t>
            </a:r>
          </a:p>
          <a:p>
            <a:pPr marL="0" lvl="0" indent="0" rtl="0">
              <a:buFontTx/>
              <a:buNone/>
            </a:pPr>
            <a:endParaRPr lang="en-GB" baseline="0" dirty="0" smtClean="0"/>
          </a:p>
          <a:p>
            <a:pPr marL="0" lvl="0" indent="0" rtl="0">
              <a:buFontTx/>
              <a:buNone/>
            </a:pPr>
            <a:r>
              <a:rPr lang="en-GB" baseline="0" dirty="0" err="1" smtClean="0"/>
              <a:t>Omero</a:t>
            </a:r>
            <a:r>
              <a:rPr lang="en-GB" baseline="0" dirty="0" smtClean="0"/>
              <a:t> comes with set of basic tools to draw ROI’s , and get some basic intensity measurements done.</a:t>
            </a:r>
          </a:p>
          <a:p>
            <a:pPr marL="0" lvl="0" indent="0" rtl="0">
              <a:buFontTx/>
              <a:buNone/>
            </a:pPr>
            <a:endParaRPr lang="en-GB" baseline="0" dirty="0" smtClean="0"/>
          </a:p>
          <a:p>
            <a:pPr marL="0" lvl="0" indent="0" rtl="0">
              <a:buFontTx/>
              <a:buNone/>
            </a:pPr>
            <a:r>
              <a:rPr lang="en-GB" baseline="0" dirty="0" smtClean="0"/>
              <a:t>Along with that,</a:t>
            </a:r>
          </a:p>
          <a:p>
            <a:pPr marL="0" lvl="0" indent="0" rtl="0">
              <a:buFontTx/>
              <a:buNone/>
            </a:pPr>
            <a:r>
              <a:rPr lang="en-GB" baseline="0" dirty="0" smtClean="0"/>
              <a:t>OMERO comes packaged with a set of scripts, which vary from simple kymograph generators to complex image processing scripts, all of which can be run on a group of images. (which is often referred to as batch processing)</a:t>
            </a:r>
          </a:p>
          <a:p>
            <a:pPr marL="0" lvl="0" indent="0" rtl="0">
              <a:buFontTx/>
              <a:buNone/>
            </a:pPr>
            <a:endParaRPr lang="en-GB"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GB" baseline="0" dirty="0" smtClean="0"/>
              <a:t>The above example : which is a kymograph script is a classic example of a script used by many biologists who study kinetics of their molecules, and was initially requested by one of users in the OME-forums. </a:t>
            </a:r>
          </a:p>
          <a:p>
            <a:pPr marL="0" lvl="0" indent="0" rtl="0">
              <a:buFontTx/>
              <a:buNone/>
            </a:pPr>
            <a:endParaRPr lang="en-GB" dirty="0"/>
          </a:p>
          <a:p>
            <a:pPr marL="0" lvl="0" indent="0" rtl="0">
              <a:buFontTx/>
              <a:buNone/>
            </a:pPr>
            <a:r>
              <a:rPr lang="en-GB" dirty="0"/>
              <a:t>----- Meeting Notes (17/09/2015 11:19) -----</a:t>
            </a:r>
          </a:p>
          <a:p>
            <a:pPr marL="0" lvl="0" indent="0" rtl="0">
              <a:buFontTx/>
              <a:buNone/>
            </a:pPr>
            <a:r>
              <a:rPr lang="en-GB" dirty="0"/>
              <a:t>Introduce the basic tools like ROI Manager.,etc..</a:t>
            </a:r>
          </a:p>
          <a:p>
            <a:pPr marL="0" lvl="0" indent="0" rtl="0">
              <a:buFontTx/>
              <a:buNone/>
            </a:pPr>
            <a:r>
              <a:rPr lang="en-GB" dirty="0"/>
              <a:t>The diversity of file formats...</a:t>
            </a:r>
          </a:p>
          <a:p>
            <a:pPr marL="0" lvl="0" indent="0" rtl="0">
              <a:buFontTx/>
              <a:buNone/>
            </a:pPr>
            <a:endParaRPr lang="en-GB" dirty="0"/>
          </a:p>
          <a:p>
            <a:pPr marL="0" lvl="0" indent="0" rtl="0">
              <a:buFontTx/>
              <a:buNone/>
            </a:pPr>
            <a:r>
              <a:rPr lang="en-GB" dirty="0"/>
              <a:t>Instead of batch, run operations on lots of images in one go..! The burden is not on your computer... </a:t>
            </a:r>
          </a:p>
          <a:p>
            <a:pPr marL="0" lvl="0" indent="0" rtl="0">
              <a:buFontTx/>
              <a:buNone/>
            </a:pPr>
            <a:endParaRPr lang="en-GB" dirty="0"/>
          </a:p>
        </p:txBody>
      </p:sp>
    </p:spTree>
    <p:extLst>
      <p:ext uri="{BB962C8B-B14F-4D97-AF65-F5344CB8AC3E}">
        <p14:creationId xmlns:p14="http://schemas.microsoft.com/office/powerpoint/2010/main" val="1844720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 name="Shape 85"/>
          <p:cNvSpPr txBox="1">
            <a:spLocks noGrp="1"/>
          </p:cNvSpPr>
          <p:nvPr>
            <p:ph type="body" idx="1"/>
          </p:nvPr>
        </p:nvSpPr>
        <p:spPr>
          <a:xfrm>
            <a:off x="685801" y="4343400"/>
            <a:ext cx="5486399" cy="4114800"/>
          </a:xfrm>
          <a:prstGeom prst="rect">
            <a:avLst/>
          </a:prstGeom>
        </p:spPr>
        <p:txBody>
          <a:bodyPr lIns="91425" tIns="91425" rIns="91425" bIns="91425" anchor="t" anchorCtr="0">
            <a:noAutofit/>
          </a:bodyPr>
          <a:lstStyle/>
          <a:p>
            <a:pPr marL="0" lvl="0" indent="0" rtl="0">
              <a:buFontTx/>
              <a:buNone/>
            </a:pPr>
            <a:r>
              <a:rPr lang="en-GB" baseline="0" dirty="0" smtClean="0"/>
              <a:t>To start with: </a:t>
            </a:r>
          </a:p>
          <a:p>
            <a:pPr marL="0" lvl="0" indent="0" rtl="0">
              <a:buFontTx/>
              <a:buNone/>
            </a:pPr>
            <a:endParaRPr lang="en-GB" baseline="0" dirty="0" smtClean="0"/>
          </a:p>
          <a:p>
            <a:pPr marL="0" lvl="0" indent="0" rtl="0">
              <a:buFontTx/>
              <a:buNone/>
            </a:pPr>
            <a:r>
              <a:rPr lang="en-GB" baseline="0" dirty="0" err="1" smtClean="0"/>
              <a:t>Omero</a:t>
            </a:r>
            <a:r>
              <a:rPr lang="en-GB" baseline="0" dirty="0" smtClean="0"/>
              <a:t> comes with set of basic tools to draw ROI’s , and get some basic intensity measurements done.</a:t>
            </a:r>
          </a:p>
          <a:p>
            <a:pPr marL="0" lvl="0" indent="0" rtl="0">
              <a:buFontTx/>
              <a:buNone/>
            </a:pPr>
            <a:endParaRPr lang="en-GB" baseline="0" dirty="0" smtClean="0"/>
          </a:p>
          <a:p>
            <a:pPr marL="0" lvl="0" indent="0" rtl="0">
              <a:buFontTx/>
              <a:buNone/>
            </a:pPr>
            <a:r>
              <a:rPr lang="en-GB" baseline="0" dirty="0" smtClean="0"/>
              <a:t>Along with that,</a:t>
            </a:r>
          </a:p>
          <a:p>
            <a:pPr marL="0" lvl="0" indent="0" rtl="0">
              <a:buFontTx/>
              <a:buNone/>
            </a:pPr>
            <a:r>
              <a:rPr lang="en-GB" baseline="0" dirty="0" smtClean="0"/>
              <a:t>OMERO comes packaged with a set of scripts, which vary from simple kymograph generators to complex image processing scripts, all of which can be run on a group of images. (which is often referred to as batch processing)</a:t>
            </a:r>
          </a:p>
          <a:p>
            <a:pPr marL="0" lvl="0" indent="0" rtl="0">
              <a:buFontTx/>
              <a:buNone/>
            </a:pPr>
            <a:endParaRPr lang="en-GB"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GB" baseline="0" dirty="0" smtClean="0"/>
              <a:t>The above example : which is a kymograph script is a classic example of a script used by many biologists who study kinetics of their molecules, and was initially requested by one of users in the OME-forums. </a:t>
            </a:r>
          </a:p>
          <a:p>
            <a:pPr marL="0" lvl="0" indent="0" rtl="0">
              <a:buFontTx/>
              <a:buNone/>
            </a:pPr>
            <a:endParaRPr lang="en-GB" dirty="0"/>
          </a:p>
          <a:p>
            <a:pPr marL="0" lvl="0" indent="0" rtl="0">
              <a:buFontTx/>
              <a:buNone/>
            </a:pPr>
            <a:r>
              <a:rPr lang="en-GB" dirty="0"/>
              <a:t>----- Meeting Notes (17/09/2015 11:19) -----</a:t>
            </a:r>
          </a:p>
          <a:p>
            <a:pPr marL="0" lvl="0" indent="0" rtl="0">
              <a:buFontTx/>
              <a:buNone/>
            </a:pPr>
            <a:r>
              <a:rPr lang="en-GB" dirty="0"/>
              <a:t>Introduce the basic tools like ROI Manager.,etc..</a:t>
            </a:r>
          </a:p>
          <a:p>
            <a:pPr marL="0" lvl="0" indent="0" rtl="0">
              <a:buFontTx/>
              <a:buNone/>
            </a:pPr>
            <a:r>
              <a:rPr lang="en-GB" dirty="0"/>
              <a:t>The diversity of file formats...</a:t>
            </a:r>
          </a:p>
          <a:p>
            <a:pPr marL="0" lvl="0" indent="0" rtl="0">
              <a:buFontTx/>
              <a:buNone/>
            </a:pPr>
            <a:endParaRPr lang="en-GB" dirty="0"/>
          </a:p>
          <a:p>
            <a:pPr marL="0" lvl="0" indent="0" rtl="0">
              <a:buFontTx/>
              <a:buNone/>
            </a:pPr>
            <a:r>
              <a:rPr lang="en-GB" dirty="0"/>
              <a:t>Instead of batch, run operations on lots of images in one go..! The burden is not on your computer... </a:t>
            </a:r>
          </a:p>
          <a:p>
            <a:pPr marL="0" lvl="0" indent="0" rtl="0">
              <a:buFontTx/>
              <a:buNone/>
            </a:pPr>
            <a:endParaRPr lang="en-GB" dirty="0"/>
          </a:p>
        </p:txBody>
      </p:sp>
    </p:spTree>
    <p:extLst>
      <p:ext uri="{BB962C8B-B14F-4D97-AF65-F5344CB8AC3E}">
        <p14:creationId xmlns:p14="http://schemas.microsoft.com/office/powerpoint/2010/main" val="8234023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 name="Shape 85"/>
          <p:cNvSpPr txBox="1">
            <a:spLocks noGrp="1"/>
          </p:cNvSpPr>
          <p:nvPr>
            <p:ph type="body" idx="1"/>
          </p:nvPr>
        </p:nvSpPr>
        <p:spPr>
          <a:xfrm>
            <a:off x="685801" y="4343400"/>
            <a:ext cx="5486399" cy="4114800"/>
          </a:xfrm>
          <a:prstGeom prst="rect">
            <a:avLst/>
          </a:prstGeom>
        </p:spPr>
        <p:txBody>
          <a:bodyPr lIns="91425" tIns="91425" rIns="91425" bIns="91425" anchor="t" anchorCtr="0">
            <a:noAutofit/>
          </a:bodyPr>
          <a:lstStyle/>
          <a:p>
            <a:pPr marL="0" lvl="0" indent="0" rtl="0">
              <a:buFontTx/>
              <a:buNone/>
            </a:pPr>
            <a:r>
              <a:rPr lang="en-GB" baseline="0" dirty="0" smtClean="0"/>
              <a:t>To start with: </a:t>
            </a:r>
          </a:p>
          <a:p>
            <a:pPr marL="0" lvl="0" indent="0" rtl="0">
              <a:buFontTx/>
              <a:buNone/>
            </a:pPr>
            <a:endParaRPr lang="en-GB" baseline="0" dirty="0" smtClean="0"/>
          </a:p>
          <a:p>
            <a:pPr marL="0" lvl="0" indent="0" rtl="0">
              <a:buFontTx/>
              <a:buNone/>
            </a:pPr>
            <a:r>
              <a:rPr lang="en-GB" baseline="0" dirty="0" err="1" smtClean="0"/>
              <a:t>Omero</a:t>
            </a:r>
            <a:r>
              <a:rPr lang="en-GB" baseline="0" dirty="0" smtClean="0"/>
              <a:t> comes with set of basic tools to draw ROI’s , and get some basic intensity measurements done.</a:t>
            </a:r>
          </a:p>
          <a:p>
            <a:pPr marL="0" lvl="0" indent="0" rtl="0">
              <a:buFontTx/>
              <a:buNone/>
            </a:pPr>
            <a:endParaRPr lang="en-GB" baseline="0" dirty="0" smtClean="0"/>
          </a:p>
          <a:p>
            <a:pPr marL="0" lvl="0" indent="0" rtl="0">
              <a:buFontTx/>
              <a:buNone/>
            </a:pPr>
            <a:r>
              <a:rPr lang="en-GB" baseline="0" dirty="0" smtClean="0"/>
              <a:t>Along with that,</a:t>
            </a:r>
          </a:p>
          <a:p>
            <a:pPr marL="0" lvl="0" indent="0" rtl="0">
              <a:buFontTx/>
              <a:buNone/>
            </a:pPr>
            <a:r>
              <a:rPr lang="en-GB" baseline="0" dirty="0" smtClean="0"/>
              <a:t>OMERO comes packaged with a set of scripts, which vary from simple kymograph generators to complex image processing scripts, all of which can be run on a group of images. (which is often referred to as batch processing)</a:t>
            </a:r>
          </a:p>
          <a:p>
            <a:pPr marL="0" lvl="0" indent="0" rtl="0">
              <a:buFontTx/>
              <a:buNone/>
            </a:pPr>
            <a:endParaRPr lang="en-GB"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GB" baseline="0" dirty="0" smtClean="0"/>
              <a:t>The above example : which is a kymograph script is a classic example of a script used by many biologists who study kinetics of their molecules, and was initially requested by one of users in the OME-forums. </a:t>
            </a:r>
          </a:p>
          <a:p>
            <a:pPr marL="0" lvl="0" indent="0" rtl="0">
              <a:buFontTx/>
              <a:buNone/>
            </a:pPr>
            <a:endParaRPr lang="en-GB" dirty="0"/>
          </a:p>
          <a:p>
            <a:pPr marL="0" lvl="0" indent="0" rtl="0">
              <a:buFontTx/>
              <a:buNone/>
            </a:pPr>
            <a:r>
              <a:rPr lang="en-GB" dirty="0"/>
              <a:t>----- Meeting Notes (17/09/2015 11:19) -----</a:t>
            </a:r>
          </a:p>
          <a:p>
            <a:pPr marL="0" lvl="0" indent="0" rtl="0">
              <a:buFontTx/>
              <a:buNone/>
            </a:pPr>
            <a:r>
              <a:rPr lang="en-GB" dirty="0"/>
              <a:t>Introduce the basic tools like ROI Manager.,etc..</a:t>
            </a:r>
          </a:p>
          <a:p>
            <a:pPr marL="0" lvl="0" indent="0" rtl="0">
              <a:buFontTx/>
              <a:buNone/>
            </a:pPr>
            <a:r>
              <a:rPr lang="en-GB" dirty="0"/>
              <a:t>The diversity of file formats...</a:t>
            </a:r>
          </a:p>
          <a:p>
            <a:pPr marL="0" lvl="0" indent="0" rtl="0">
              <a:buFontTx/>
              <a:buNone/>
            </a:pPr>
            <a:endParaRPr lang="en-GB" dirty="0"/>
          </a:p>
          <a:p>
            <a:pPr marL="0" lvl="0" indent="0" rtl="0">
              <a:buFontTx/>
              <a:buNone/>
            </a:pPr>
            <a:r>
              <a:rPr lang="en-GB" dirty="0"/>
              <a:t>Instead of batch, run operations on lots of images in one go..! The burden is not on your computer... </a:t>
            </a:r>
          </a:p>
          <a:p>
            <a:pPr marL="0" lvl="0" indent="0" rtl="0">
              <a:buFontTx/>
              <a:buNone/>
            </a:pPr>
            <a:endParaRPr lang="en-GB" dirty="0"/>
          </a:p>
        </p:txBody>
      </p:sp>
    </p:spTree>
    <p:extLst>
      <p:ext uri="{BB962C8B-B14F-4D97-AF65-F5344CB8AC3E}">
        <p14:creationId xmlns:p14="http://schemas.microsoft.com/office/powerpoint/2010/main" val="1797277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download our software</a:t>
            </a:r>
            <a:r>
              <a:rPr lang="en-US" baseline="0" dirty="0" smtClean="0"/>
              <a:t> from the downloads page: (as I said before : its open source and free to use), and can access our help pages to get started with using OMERO.</a:t>
            </a:r>
          </a:p>
          <a:p>
            <a:r>
              <a:rPr lang="en-US" baseline="0" dirty="0" smtClean="0"/>
              <a:t>Given that you are part of the SLS: You can start playing around with the server in SLS, all you need to do is to use your university of </a:t>
            </a:r>
            <a:r>
              <a:rPr lang="en-US" baseline="0" dirty="0" err="1" smtClean="0"/>
              <a:t>dundee</a:t>
            </a:r>
            <a:r>
              <a:rPr lang="en-US" baseline="0" dirty="0" smtClean="0"/>
              <a:t> login credentials to access the server.</a:t>
            </a:r>
          </a:p>
          <a:p>
            <a:r>
              <a:rPr lang="en-US" baseline="0" dirty="0" smtClean="0"/>
              <a:t>And if you cant find something that you’re looking for: Come see us in CTIR or write to our Forums. We do conduct workshops and training programs on a regular basis, and we do handle specific requests from labs as well, to help them get started with using our software. Feel free to get in touch with us if you want one scheduled for your lab/group.</a:t>
            </a:r>
          </a:p>
          <a:p>
            <a:r>
              <a:rPr lang="en-US" baseline="0" dirty="0" smtClean="0"/>
              <a:t>----- Meeting Notes (17/09/2015 16:09) -----</a:t>
            </a:r>
          </a:p>
          <a:p>
            <a:r>
              <a:rPr lang="en-US" baseline="0" dirty="0" smtClean="0"/>
              <a:t>remove the forums context..! G</a:t>
            </a:r>
          </a:p>
          <a:p>
            <a:endParaRPr lang="en-US" baseline="0" dirty="0" smtClean="0"/>
          </a:p>
          <a:p>
            <a:pPr marL="0" lvl="0" indent="0" rtl="0">
              <a:buFontTx/>
              <a:buNone/>
            </a:pPr>
            <a:endParaRPr lang="en-GB" baseline="0" dirty="0" smtClean="0"/>
          </a:p>
          <a:p>
            <a:pPr marL="0" lvl="0" indent="0" rtl="0">
              <a:buFontTx/>
              <a:buNone/>
            </a:pPr>
            <a:r>
              <a:rPr lang="en-GB" baseline="0" dirty="0" smtClean="0"/>
              <a:t>To avoid reinvent the wheel, please write to us on the OME-forums or come meet one of our team members in the 1</a:t>
            </a:r>
            <a:r>
              <a:rPr lang="en-GB" baseline="30000" dirty="0" smtClean="0"/>
              <a:t>st</a:t>
            </a:r>
            <a:r>
              <a:rPr lang="en-GB" baseline="0" dirty="0" smtClean="0"/>
              <a:t> floor of the new CTIR building.</a:t>
            </a:r>
          </a:p>
          <a:p>
            <a:pPr marL="0" lvl="0" indent="0" rtl="0">
              <a:buFontTx/>
              <a:buNone/>
            </a:pPr>
            <a:r>
              <a:rPr lang="en-GB" baseline="0" dirty="0" smtClean="0"/>
              <a:t>We might point you at one of stable 3</a:t>
            </a:r>
            <a:r>
              <a:rPr lang="en-GB" baseline="30000" dirty="0" smtClean="0"/>
              <a:t>rd</a:t>
            </a:r>
            <a:r>
              <a:rPr lang="en-GB" baseline="0" dirty="0" smtClean="0"/>
              <a:t> party integrations which might solve your issue</a:t>
            </a:r>
            <a:endParaRPr lang="en-US" dirty="0"/>
          </a:p>
        </p:txBody>
      </p:sp>
      <p:sp>
        <p:nvSpPr>
          <p:cNvPr id="4" name="Slide Number Placeholder 3"/>
          <p:cNvSpPr>
            <a:spLocks noGrp="1"/>
          </p:cNvSpPr>
          <p:nvPr>
            <p:ph type="sldNum" sz="quarter" idx="10"/>
          </p:nvPr>
        </p:nvSpPr>
        <p:spPr/>
        <p:txBody>
          <a:bodyPr/>
          <a:lstStyle/>
          <a:p>
            <a:fld id="{E1608BA4-66E1-904F-A445-BC1AC8A59436}" type="slidenum">
              <a:rPr lang="en-US" smtClean="0"/>
              <a:pPr/>
              <a:t>27</a:t>
            </a:fld>
            <a:endParaRPr lang="en-US" dirty="0"/>
          </a:p>
        </p:txBody>
      </p:sp>
    </p:spTree>
    <p:extLst>
      <p:ext uri="{BB962C8B-B14F-4D97-AF65-F5344CB8AC3E}">
        <p14:creationId xmlns:p14="http://schemas.microsoft.com/office/powerpoint/2010/main" val="10316030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as always a big thank you to our funders.</a:t>
            </a:r>
            <a:endParaRPr lang="en-US" dirty="0"/>
          </a:p>
        </p:txBody>
      </p:sp>
      <p:sp>
        <p:nvSpPr>
          <p:cNvPr id="4" name="Slide Number Placeholder 3"/>
          <p:cNvSpPr>
            <a:spLocks noGrp="1"/>
          </p:cNvSpPr>
          <p:nvPr>
            <p:ph type="sldNum" sz="quarter" idx="10"/>
          </p:nvPr>
        </p:nvSpPr>
        <p:spPr/>
        <p:txBody>
          <a:bodyPr/>
          <a:lstStyle/>
          <a:p>
            <a:fld id="{E1608BA4-66E1-904F-A445-BC1AC8A59436}" type="slidenum">
              <a:rPr lang="en-US" smtClean="0"/>
              <a:pPr/>
              <a:t>28</a:t>
            </a:fld>
            <a:endParaRPr lang="en-US" dirty="0"/>
          </a:p>
        </p:txBody>
      </p:sp>
    </p:spTree>
    <p:extLst>
      <p:ext uri="{BB962C8B-B14F-4D97-AF65-F5344CB8AC3E}">
        <p14:creationId xmlns:p14="http://schemas.microsoft.com/office/powerpoint/2010/main" val="22977157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Open Sans"/>
                <a:ea typeface="+mn-ea"/>
                <a:cs typeface="+mn-cs"/>
              </a:rPr>
              <a:t>During</a:t>
            </a:r>
            <a:r>
              <a:rPr lang="en-US" sz="1200" kern="1200" baseline="0" dirty="0" smtClean="0">
                <a:solidFill>
                  <a:schemeClr val="tx1"/>
                </a:solidFill>
                <a:latin typeface="Open Sans"/>
                <a:ea typeface="+mn-ea"/>
                <a:cs typeface="+mn-cs"/>
              </a:rPr>
              <a:t> the course of this talk</a:t>
            </a:r>
            <a:r>
              <a:rPr lang="en-US" sz="1200" kern="1200" dirty="0" smtClean="0">
                <a:solidFill>
                  <a:schemeClr val="tx1"/>
                </a:solidFill>
                <a:latin typeface="Open Sans"/>
                <a:ea typeface="+mn-ea"/>
                <a:cs typeface="+mn-cs"/>
              </a:rPr>
              <a:t>, I would like to explain the classical "Scientific data paradigm" to start with, and then slowly introduce</a:t>
            </a:r>
            <a:r>
              <a:rPr lang="en-US" sz="1200" kern="1200" baseline="0" dirty="0" smtClean="0">
                <a:solidFill>
                  <a:schemeClr val="tx1"/>
                </a:solidFill>
                <a:latin typeface="Open Sans"/>
                <a:ea typeface="+mn-ea"/>
                <a:cs typeface="+mn-cs"/>
              </a:rPr>
              <a:t> and </a:t>
            </a:r>
            <a:r>
              <a:rPr lang="en-US" sz="1200" kern="1200" dirty="0" smtClean="0">
                <a:solidFill>
                  <a:schemeClr val="tx1"/>
                </a:solidFill>
                <a:latin typeface="Open Sans"/>
                <a:ea typeface="+mn-ea"/>
                <a:cs typeface="+mn-cs"/>
              </a:rPr>
              <a:t>walk you through OMERO and</a:t>
            </a:r>
            <a:r>
              <a:rPr lang="en-US" sz="1200" kern="1200" baseline="0" dirty="0" smtClean="0">
                <a:solidFill>
                  <a:schemeClr val="tx1"/>
                </a:solidFill>
                <a:latin typeface="Open Sans"/>
                <a:ea typeface="+mn-ea"/>
                <a:cs typeface="+mn-cs"/>
              </a:rPr>
              <a:t> a few of its functionalities.</a:t>
            </a:r>
          </a:p>
          <a:p>
            <a:r>
              <a:rPr lang="en-US" sz="1200" kern="1200" baseline="0" dirty="0" smtClean="0">
                <a:solidFill>
                  <a:schemeClr val="tx1"/>
                </a:solidFill>
                <a:latin typeface="Open Sans"/>
                <a:ea typeface="+mn-ea"/>
                <a:cs typeface="+mn-cs"/>
              </a:rPr>
              <a:t>I will particularly highlight the Sharing, Publishing and analysis workflows, to emphasize how a Software like OMERO might be useful in the everyday workflows of a scientist</a:t>
            </a:r>
          </a:p>
          <a:p>
            <a:endParaRPr lang="en-US" sz="1200" kern="1200" baseline="0" dirty="0" smtClean="0">
              <a:solidFill>
                <a:schemeClr val="tx1"/>
              </a:solidFill>
              <a:latin typeface="Open Sans"/>
              <a:ea typeface="+mn-ea"/>
              <a:cs typeface="+mn-cs"/>
            </a:endParaRPr>
          </a:p>
          <a:p>
            <a:endParaRPr lang="en-US" sz="1200" kern="1200" dirty="0" smtClean="0">
              <a:solidFill>
                <a:schemeClr val="tx1"/>
              </a:solidFill>
              <a:latin typeface="Open Sans"/>
              <a:ea typeface="+mn-ea"/>
              <a:cs typeface="+mn-cs"/>
            </a:endParaRPr>
          </a:p>
          <a:p>
            <a:r>
              <a:rPr lang="en-US" sz="1200" kern="1200" dirty="0" smtClean="0">
                <a:solidFill>
                  <a:schemeClr val="tx1"/>
                </a:solidFill>
                <a:latin typeface="Open Sans"/>
                <a:ea typeface="+mn-ea"/>
                <a:cs typeface="+mn-cs"/>
              </a:rPr>
              <a:t>----- Meeting Notes (17/09/2015 11:19) -----</a:t>
            </a:r>
          </a:p>
          <a:p>
            <a:r>
              <a:rPr lang="en-US" sz="1200" kern="1200" dirty="0" smtClean="0">
                <a:solidFill>
                  <a:schemeClr val="tx1"/>
                </a:solidFill>
                <a:latin typeface="Open Sans"/>
                <a:ea typeface="+mn-ea"/>
                <a:cs typeface="+mn-cs"/>
              </a:rPr>
              <a:t>Analysis with omero instead of extending omero.!</a:t>
            </a:r>
          </a:p>
        </p:txBody>
      </p:sp>
      <p:sp>
        <p:nvSpPr>
          <p:cNvPr id="4" name="Slide Number Placeholder 3"/>
          <p:cNvSpPr>
            <a:spLocks noGrp="1"/>
          </p:cNvSpPr>
          <p:nvPr>
            <p:ph type="sldNum" sz="quarter" idx="10"/>
          </p:nvPr>
        </p:nvSpPr>
        <p:spPr/>
        <p:txBody>
          <a:bodyPr/>
          <a:lstStyle/>
          <a:p>
            <a:fld id="{E1608BA4-66E1-904F-A445-BC1AC8A59436}" type="slidenum">
              <a:rPr lang="en-US" smtClean="0"/>
              <a:pPr/>
              <a:t>29</a:t>
            </a:fld>
            <a:endParaRPr lang="en-US" dirty="0"/>
          </a:p>
        </p:txBody>
      </p:sp>
    </p:spTree>
    <p:extLst>
      <p:ext uri="{BB962C8B-B14F-4D97-AF65-F5344CB8AC3E}">
        <p14:creationId xmlns:p14="http://schemas.microsoft.com/office/powerpoint/2010/main" val="1726367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Open Sans"/>
                <a:ea typeface="+mn-ea"/>
                <a:cs typeface="+mn-cs"/>
              </a:rPr>
              <a:t>During</a:t>
            </a:r>
            <a:r>
              <a:rPr lang="en-US" sz="1200" kern="1200" baseline="0" dirty="0" smtClean="0">
                <a:solidFill>
                  <a:schemeClr val="tx1"/>
                </a:solidFill>
                <a:latin typeface="Open Sans"/>
                <a:ea typeface="+mn-ea"/>
                <a:cs typeface="+mn-cs"/>
              </a:rPr>
              <a:t> the course of this talk</a:t>
            </a:r>
            <a:r>
              <a:rPr lang="en-US" sz="1200" kern="1200" dirty="0" smtClean="0">
                <a:solidFill>
                  <a:schemeClr val="tx1"/>
                </a:solidFill>
                <a:latin typeface="Open Sans"/>
                <a:ea typeface="+mn-ea"/>
                <a:cs typeface="+mn-cs"/>
              </a:rPr>
              <a:t>, I would like to explain the classical "Scientific data paradigm" to start with, and then slowly introduce</a:t>
            </a:r>
            <a:r>
              <a:rPr lang="en-US" sz="1200" kern="1200" baseline="0" dirty="0" smtClean="0">
                <a:solidFill>
                  <a:schemeClr val="tx1"/>
                </a:solidFill>
                <a:latin typeface="Open Sans"/>
                <a:ea typeface="+mn-ea"/>
                <a:cs typeface="+mn-cs"/>
              </a:rPr>
              <a:t> and </a:t>
            </a:r>
            <a:r>
              <a:rPr lang="en-US" sz="1200" kern="1200" dirty="0" smtClean="0">
                <a:solidFill>
                  <a:schemeClr val="tx1"/>
                </a:solidFill>
                <a:latin typeface="Open Sans"/>
                <a:ea typeface="+mn-ea"/>
                <a:cs typeface="+mn-cs"/>
              </a:rPr>
              <a:t>walk you through OMERO and</a:t>
            </a:r>
            <a:r>
              <a:rPr lang="en-US" sz="1200" kern="1200" baseline="0" dirty="0" smtClean="0">
                <a:solidFill>
                  <a:schemeClr val="tx1"/>
                </a:solidFill>
                <a:latin typeface="Open Sans"/>
                <a:ea typeface="+mn-ea"/>
                <a:cs typeface="+mn-cs"/>
              </a:rPr>
              <a:t> a few of its functionalities.</a:t>
            </a:r>
          </a:p>
          <a:p>
            <a:r>
              <a:rPr lang="en-US" sz="1200" kern="1200" baseline="0" dirty="0" smtClean="0">
                <a:solidFill>
                  <a:schemeClr val="tx1"/>
                </a:solidFill>
                <a:latin typeface="Open Sans"/>
                <a:ea typeface="+mn-ea"/>
                <a:cs typeface="+mn-cs"/>
              </a:rPr>
              <a:t>I will particularly highlight the Sharing, Publishing and analysis workflows, to emphasize how a Software like OMERO might be useful in the everyday workflows of a graduate student.</a:t>
            </a:r>
          </a:p>
          <a:p>
            <a:endParaRPr lang="en-US" sz="1200" kern="1200" baseline="0" dirty="0" smtClean="0">
              <a:solidFill>
                <a:schemeClr val="tx1"/>
              </a:solidFill>
              <a:latin typeface="Open Sans"/>
              <a:ea typeface="+mn-ea"/>
              <a:cs typeface="+mn-cs"/>
            </a:endParaRPr>
          </a:p>
          <a:p>
            <a:endParaRPr lang="en-US" sz="1200" kern="1200" dirty="0" smtClean="0">
              <a:solidFill>
                <a:schemeClr val="tx1"/>
              </a:solidFill>
              <a:latin typeface="Open Sans"/>
              <a:ea typeface="+mn-ea"/>
              <a:cs typeface="+mn-cs"/>
            </a:endParaRPr>
          </a:p>
          <a:p>
            <a:r>
              <a:rPr lang="en-US" sz="1200" kern="1200" dirty="0" smtClean="0">
                <a:solidFill>
                  <a:schemeClr val="tx1"/>
                </a:solidFill>
                <a:latin typeface="Open Sans"/>
                <a:ea typeface="+mn-ea"/>
                <a:cs typeface="+mn-cs"/>
              </a:rPr>
              <a:t>----- Meeting Notes (17/09/2015 11:19) -----</a:t>
            </a:r>
          </a:p>
          <a:p>
            <a:r>
              <a:rPr lang="en-US" sz="1200" kern="1200" dirty="0" smtClean="0">
                <a:solidFill>
                  <a:schemeClr val="tx1"/>
                </a:solidFill>
                <a:latin typeface="Open Sans"/>
                <a:ea typeface="+mn-ea"/>
                <a:cs typeface="+mn-cs"/>
              </a:rPr>
              <a:t>Analysis with omero instead of extending omero.!</a:t>
            </a:r>
          </a:p>
        </p:txBody>
      </p:sp>
      <p:sp>
        <p:nvSpPr>
          <p:cNvPr id="4" name="Slide Number Placeholder 3"/>
          <p:cNvSpPr>
            <a:spLocks noGrp="1"/>
          </p:cNvSpPr>
          <p:nvPr>
            <p:ph type="sldNum" sz="quarter" idx="10"/>
          </p:nvPr>
        </p:nvSpPr>
        <p:spPr/>
        <p:txBody>
          <a:bodyPr/>
          <a:lstStyle/>
          <a:p>
            <a:fld id="{E1608BA4-66E1-904F-A445-BC1AC8A59436}" type="slidenum">
              <a:rPr lang="en-US" smtClean="0"/>
              <a:pPr/>
              <a:t>2</a:t>
            </a:fld>
            <a:endParaRPr lang="en-US" dirty="0"/>
          </a:p>
        </p:txBody>
      </p:sp>
    </p:spTree>
    <p:extLst>
      <p:ext uri="{BB962C8B-B14F-4D97-AF65-F5344CB8AC3E}">
        <p14:creationId xmlns:p14="http://schemas.microsoft.com/office/powerpoint/2010/main" val="9513962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Open Sans"/>
                <a:ea typeface="+mn-ea"/>
                <a:cs typeface="+mn-cs"/>
              </a:rPr>
              <a:t>Let me start</a:t>
            </a:r>
            <a:r>
              <a:rPr lang="en-US" sz="1200" kern="1200" baseline="0" dirty="0" smtClean="0">
                <a:solidFill>
                  <a:schemeClr val="tx1"/>
                </a:solidFill>
                <a:latin typeface="Open Sans"/>
                <a:ea typeface="+mn-ea"/>
                <a:cs typeface="+mn-cs"/>
              </a:rPr>
              <a:t> with standard paradigm, which involves the user :The data and the applications which allow you to interact with the data.</a:t>
            </a:r>
          </a:p>
          <a:p>
            <a:endParaRPr lang="en-US" sz="1200" kern="1200" baseline="0" dirty="0" smtClean="0">
              <a:solidFill>
                <a:schemeClr val="tx1"/>
              </a:solidFill>
              <a:latin typeface="Open Sans"/>
              <a:ea typeface="+mn-ea"/>
              <a:cs typeface="+mn-cs"/>
            </a:endParaRPr>
          </a:p>
          <a:p>
            <a:r>
              <a:rPr lang="en-US" sz="1200" kern="1200" baseline="0" dirty="0" smtClean="0">
                <a:solidFill>
                  <a:schemeClr val="tx1"/>
                </a:solidFill>
                <a:latin typeface="Open Sans"/>
                <a:ea typeface="+mn-ea"/>
                <a:cs typeface="+mn-cs"/>
              </a:rPr>
              <a:t>And during the course of a graduate program the student uses multiple acquisition sources (microscopes) to generate data, and will need to use appropriate software’s (in certain cases proprietary ones ) to view and analyze the data.</a:t>
            </a:r>
          </a:p>
          <a:p>
            <a:endParaRPr lang="en-US" sz="1200" kern="1200" baseline="0" dirty="0" smtClean="0">
              <a:solidFill>
                <a:schemeClr val="tx1"/>
              </a:solidFill>
              <a:latin typeface="Open Sans"/>
              <a:ea typeface="+mn-ea"/>
              <a:cs typeface="+mn-cs"/>
            </a:endParaRPr>
          </a:p>
          <a:p>
            <a:r>
              <a:rPr lang="en-US" sz="1200" kern="1200" baseline="0" dirty="0" smtClean="0">
                <a:solidFill>
                  <a:schemeClr val="tx1"/>
                </a:solidFill>
                <a:latin typeface="Open Sans"/>
                <a:ea typeface="+mn-ea"/>
                <a:cs typeface="+mn-cs"/>
              </a:rPr>
              <a:t>This minimalistic diagram depicts the standard workflow in most labs and  it works perfectly. </a:t>
            </a:r>
          </a:p>
          <a:p>
            <a:r>
              <a:rPr lang="en-US" sz="1200" kern="1200" dirty="0" smtClean="0">
                <a:solidFill>
                  <a:schemeClr val="tx1"/>
                </a:solidFill>
                <a:latin typeface="Open Sans"/>
                <a:ea typeface="+mn-ea"/>
                <a:cs typeface="+mn-cs"/>
              </a:rPr>
              <a:t>Although</a:t>
            </a:r>
            <a:r>
              <a:rPr lang="en-US" sz="1200" kern="1200" baseline="0" dirty="0" smtClean="0">
                <a:solidFill>
                  <a:schemeClr val="tx1"/>
                </a:solidFill>
                <a:latin typeface="Open Sans"/>
                <a:ea typeface="+mn-ea"/>
                <a:cs typeface="+mn-cs"/>
              </a:rPr>
              <a:t> ……</a:t>
            </a:r>
          </a:p>
          <a:p>
            <a:r>
              <a:rPr lang="en-US" sz="1200" kern="1200" baseline="0" dirty="0" smtClean="0">
                <a:solidFill>
                  <a:schemeClr val="tx1"/>
                </a:solidFill>
                <a:latin typeface="Open Sans"/>
                <a:ea typeface="+mn-ea"/>
                <a:cs typeface="+mn-cs"/>
              </a:rPr>
              <a:t>----- Meeting Notes (17/09/2015 11:19) -----</a:t>
            </a:r>
          </a:p>
          <a:p>
            <a:r>
              <a:rPr lang="en-US" sz="1200" kern="1200" baseline="0" dirty="0" smtClean="0">
                <a:solidFill>
                  <a:schemeClr val="tx1"/>
                </a:solidFill>
                <a:latin typeface="Open Sans"/>
                <a:ea typeface="+mn-ea"/>
                <a:cs typeface="+mn-cs"/>
              </a:rPr>
              <a:t>not only graduate students. You have your own way of organizing your data....</a:t>
            </a:r>
          </a:p>
          <a:p>
            <a:r>
              <a:rPr lang="en-US" sz="1200" kern="1200" baseline="0" dirty="0" smtClean="0">
                <a:solidFill>
                  <a:schemeClr val="tx1"/>
                </a:solidFill>
                <a:latin typeface="Open Sans"/>
                <a:ea typeface="+mn-ea"/>
                <a:cs typeface="+mn-cs"/>
              </a:rPr>
              <a:t>----- Meeting Notes (17/09/2015 16:09) -----</a:t>
            </a:r>
          </a:p>
          <a:p>
            <a:r>
              <a:rPr lang="en-US" sz="1200" kern="1200" baseline="0" dirty="0" smtClean="0">
                <a:solidFill>
                  <a:schemeClr val="tx1"/>
                </a:solidFill>
                <a:latin typeface="Open Sans"/>
                <a:ea typeface="+mn-ea"/>
                <a:cs typeface="+mn-cs"/>
              </a:rPr>
              <a:t>replace graduate students with sciencists.</a:t>
            </a:r>
            <a:endParaRPr lang="en-US" sz="1200" kern="1200" dirty="0" smtClean="0">
              <a:solidFill>
                <a:schemeClr val="tx1"/>
              </a:solidFill>
              <a:latin typeface="Open Sans"/>
              <a:ea typeface="+mn-ea"/>
              <a:cs typeface="+mn-cs"/>
            </a:endParaRPr>
          </a:p>
        </p:txBody>
      </p:sp>
      <p:sp>
        <p:nvSpPr>
          <p:cNvPr id="4" name="Slide Number Placeholder 3"/>
          <p:cNvSpPr>
            <a:spLocks noGrp="1"/>
          </p:cNvSpPr>
          <p:nvPr>
            <p:ph type="sldNum" sz="quarter" idx="10"/>
          </p:nvPr>
        </p:nvSpPr>
        <p:spPr/>
        <p:txBody>
          <a:bodyPr/>
          <a:lstStyle/>
          <a:p>
            <a:fld id="{E1608BA4-66E1-904F-A445-BC1AC8A59436}" type="slidenum">
              <a:rPr lang="en-US" smtClean="0"/>
              <a:pPr/>
              <a:t>3</a:t>
            </a:fld>
            <a:endParaRPr lang="en-US" dirty="0"/>
          </a:p>
        </p:txBody>
      </p:sp>
    </p:spTree>
    <p:extLst>
      <p:ext uri="{BB962C8B-B14F-4D97-AF65-F5344CB8AC3E}">
        <p14:creationId xmlns:p14="http://schemas.microsoft.com/office/powerpoint/2010/main" val="29017484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a few</a:t>
            </a:r>
            <a:r>
              <a:rPr lang="en-US" baseline="0" dirty="0" smtClean="0"/>
              <a:t> questions that one needs to consider and a graduate student might not envision these at the start of their program:</a:t>
            </a:r>
          </a:p>
          <a:p>
            <a:endParaRPr lang="en-US" baseline="0" dirty="0" smtClean="0"/>
          </a:p>
          <a:p>
            <a:pPr marL="228600" indent="-228600">
              <a:buAutoNum type="arabicParenR"/>
            </a:pPr>
            <a:r>
              <a:rPr lang="en-US" baseline="0" dirty="0" smtClean="0"/>
              <a:t>Organizing your data: How big/complex is the data going to be? For instance: How many microscopic techniques are you going to be using during the course of your </a:t>
            </a:r>
            <a:r>
              <a:rPr lang="en-US" baseline="0" dirty="0" err="1" smtClean="0"/>
              <a:t>phd</a:t>
            </a:r>
            <a:r>
              <a:rPr lang="en-US" baseline="0" dirty="0" smtClean="0"/>
              <a:t>?</a:t>
            </a:r>
          </a:p>
          <a:p>
            <a:pPr marL="228600" indent="-228600">
              <a:buAutoNum type="arabicParenR"/>
            </a:pPr>
            <a:r>
              <a:rPr lang="en-US" baseline="0" dirty="0" smtClean="0"/>
              <a:t>And in terms of Sharing : How do you plan on sharing day to day experiments with your Supervisor/others? And how do you manage this interaction space over time?</a:t>
            </a:r>
          </a:p>
          <a:p>
            <a:pPr marL="0" indent="0">
              <a:buNone/>
            </a:pPr>
            <a:r>
              <a:rPr lang="en-US" baseline="0" dirty="0" smtClean="0"/>
              <a:t>3) In terms of Analysis and publications as well : are you going to be reinventing the wheel? Or be dependent on proprietary software's in some cases?</a:t>
            </a:r>
          </a:p>
          <a:p>
            <a:pPr marL="0" indent="0">
              <a:buNone/>
            </a:pPr>
            <a:endParaRPr lang="en-US" baseline="0" dirty="0" smtClean="0"/>
          </a:p>
          <a:p>
            <a:pPr marL="0" indent="0">
              <a:buNone/>
            </a:pPr>
            <a:r>
              <a:rPr lang="en-US" baseline="0" dirty="0" smtClean="0"/>
              <a:t>To be honest:</a:t>
            </a:r>
            <a:endParaRPr lang="en-US" dirty="0" smtClean="0"/>
          </a:p>
          <a:p>
            <a:pPr marL="0" indent="0">
              <a:buNone/>
            </a:pPr>
            <a:r>
              <a:rPr lang="en-US" dirty="0" smtClean="0"/>
              <a:t>Its really</a:t>
            </a:r>
            <a:r>
              <a:rPr lang="en-US" baseline="0" dirty="0" smtClean="0"/>
              <a:t> hard/rather impossible </a:t>
            </a:r>
            <a:r>
              <a:rPr lang="en-US" dirty="0" smtClean="0"/>
              <a:t>to have an answer</a:t>
            </a:r>
            <a:r>
              <a:rPr lang="en-US" baseline="0" dirty="0" smtClean="0"/>
              <a:t> in a few of these cases.</a:t>
            </a:r>
            <a:endParaRPr lang="en-US" dirty="0" smtClean="0"/>
          </a:p>
          <a:p>
            <a:pPr marL="0" indent="0">
              <a:buNone/>
            </a:pPr>
            <a:r>
              <a:rPr lang="en-US" baseline="0" dirty="0" smtClean="0"/>
              <a:t>But it worth looking at the bigger picture.!</a:t>
            </a:r>
            <a:endParaRPr lang="en-US" dirty="0" smtClean="0"/>
          </a:p>
          <a:p>
            <a:endParaRPr lang="en-US" dirty="0" smtClean="0"/>
          </a:p>
          <a:p>
            <a:r>
              <a:rPr lang="en-US" dirty="0" smtClean="0"/>
              <a:t>----- Meeting Notes (17/09/2015 11:19) -----</a:t>
            </a:r>
          </a:p>
          <a:p>
            <a:r>
              <a:rPr lang="en-US" dirty="0" smtClean="0"/>
              <a:t>Publishing data : Change font...!</a:t>
            </a:r>
          </a:p>
          <a:p>
            <a:r>
              <a:rPr lang="en-US" dirty="0" smtClean="0"/>
              <a:t>----- Meeting Notes (17/09/2015 16:09) -----</a:t>
            </a:r>
          </a:p>
          <a:p>
            <a:r>
              <a:rPr lang="en-US" dirty="0" smtClean="0"/>
              <a:t>fix the font for publishing data.</a:t>
            </a:r>
          </a:p>
        </p:txBody>
      </p:sp>
      <p:sp>
        <p:nvSpPr>
          <p:cNvPr id="4" name="Slide Number Placeholder 3"/>
          <p:cNvSpPr>
            <a:spLocks noGrp="1"/>
          </p:cNvSpPr>
          <p:nvPr>
            <p:ph type="sldNum" sz="quarter" idx="10"/>
          </p:nvPr>
        </p:nvSpPr>
        <p:spPr/>
        <p:txBody>
          <a:bodyPr/>
          <a:lstStyle/>
          <a:p>
            <a:fld id="{E1608BA4-66E1-904F-A445-BC1AC8A59436}" type="slidenum">
              <a:rPr lang="en-US" smtClean="0"/>
              <a:pPr/>
              <a:t>4</a:t>
            </a:fld>
            <a:endParaRPr lang="en-US" dirty="0"/>
          </a:p>
        </p:txBody>
      </p:sp>
    </p:spTree>
    <p:extLst>
      <p:ext uri="{BB962C8B-B14F-4D97-AF65-F5344CB8AC3E}">
        <p14:creationId xmlns:p14="http://schemas.microsoft.com/office/powerpoint/2010/main" val="8280301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 name="Shape 85"/>
          <p:cNvSpPr txBox="1">
            <a:spLocks noGrp="1"/>
          </p:cNvSpPr>
          <p:nvPr>
            <p:ph type="body" idx="1"/>
          </p:nvPr>
        </p:nvSpPr>
        <p:spPr>
          <a:xfrm>
            <a:off x="685801" y="4343400"/>
            <a:ext cx="5486399" cy="4114800"/>
          </a:xfrm>
          <a:prstGeom prst="rect">
            <a:avLst/>
          </a:prstGeom>
        </p:spPr>
        <p:txBody>
          <a:bodyPr lIns="91425" tIns="91425" rIns="91425" bIns="91425" anchor="t" anchorCtr="0">
            <a:noAutofit/>
          </a:bodyPr>
          <a:lstStyle/>
          <a:p>
            <a:pPr marL="0" lvl="0" indent="0" rtl="0">
              <a:buFontTx/>
              <a:buNone/>
            </a:pPr>
            <a:r>
              <a:rPr lang="en-GB" dirty="0" smtClean="0"/>
              <a:t>Which brings us to this screenshot, which highlights our two clients.</a:t>
            </a:r>
          </a:p>
          <a:p>
            <a:pPr marL="0" lvl="0" indent="0" rtl="0">
              <a:buFontTx/>
              <a:buNone/>
            </a:pPr>
            <a:endParaRPr lang="en-GB" dirty="0" smtClean="0"/>
          </a:p>
          <a:p>
            <a:pPr marL="0" lvl="0" indent="0" rtl="0">
              <a:buFontTx/>
              <a:buNone/>
            </a:pPr>
            <a:r>
              <a:rPr lang="en-GB" dirty="0" smtClean="0"/>
              <a:t>As </a:t>
            </a:r>
            <a:r>
              <a:rPr lang="en-GB" baseline="0" dirty="0" smtClean="0"/>
              <a:t>you can see they look very similar to each other.!</a:t>
            </a:r>
            <a:endParaRPr lang="en-GB" dirty="0" smtClean="0"/>
          </a:p>
          <a:p>
            <a:pPr marL="171450" lvl="0" indent="-171450" rtl="0">
              <a:buFontTx/>
              <a:buChar char="-"/>
            </a:pPr>
            <a:r>
              <a:rPr lang="en-GB" dirty="0" smtClean="0"/>
              <a:t>These allow the</a:t>
            </a:r>
            <a:r>
              <a:rPr lang="en-GB" baseline="0" dirty="0" smtClean="0"/>
              <a:t> user to actively view, annotate, rate or comment on the data.! (If not more…)</a:t>
            </a:r>
            <a:endParaRPr lang="en-GB" dirty="0"/>
          </a:p>
          <a:p>
            <a:pPr lvl="0" rtl="0">
              <a:buNone/>
            </a:pPr>
            <a:r>
              <a:rPr lang="en-GB" dirty="0"/>
              <a:t>- </a:t>
            </a:r>
            <a:r>
              <a:rPr lang="en-GB" dirty="0" smtClean="0"/>
              <a:t>  The </a:t>
            </a:r>
            <a:r>
              <a:rPr lang="en-GB" dirty="0"/>
              <a:t>developers strive to reach convergence between the </a:t>
            </a:r>
            <a:r>
              <a:rPr lang="en-GB" dirty="0" smtClean="0"/>
              <a:t>two applications </a:t>
            </a:r>
            <a:r>
              <a:rPr lang="en-GB" dirty="0"/>
              <a:t>and new functionality is being added in </a:t>
            </a:r>
            <a:r>
              <a:rPr lang="en-GB" dirty="0" smtClean="0"/>
              <a:t>parallel.</a:t>
            </a:r>
          </a:p>
          <a:p>
            <a:pPr marL="171450" lvl="0" indent="-171450" rtl="0">
              <a:buFontTx/>
              <a:buChar char="-"/>
            </a:pPr>
            <a:r>
              <a:rPr lang="en-GB" baseline="0" dirty="0" smtClean="0"/>
              <a:t>There are a few functionalities which are specific to one client/other.</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GB" dirty="0" smtClean="0"/>
              <a:t>They runs on</a:t>
            </a:r>
            <a:r>
              <a:rPr lang="en-GB" baseline="0" dirty="0" smtClean="0"/>
              <a:t> all Platforms(Operating systems).</a:t>
            </a:r>
          </a:p>
          <a:p>
            <a:pPr marL="171450" lvl="0" indent="-171450" rtl="0">
              <a:buFontTx/>
              <a:buChar char="-"/>
            </a:pPr>
            <a:r>
              <a:rPr lang="en-GB" dirty="0" smtClean="0"/>
              <a:t>In summary:</a:t>
            </a:r>
            <a:endParaRPr lang="en-GB" dirty="0"/>
          </a:p>
          <a:p>
            <a:pPr marL="171450" lvl="0" indent="-171450" rtl="0">
              <a:buFontTx/>
              <a:buChar char="-"/>
            </a:pPr>
            <a:r>
              <a:rPr lang="en-GB" baseline="0" dirty="0" smtClean="0"/>
              <a:t>These applications basically allow you to access your data from anywhere , and in few geeky cases on your phones as well.!</a:t>
            </a:r>
          </a:p>
          <a:p>
            <a:pPr marL="171450" lvl="0" indent="-171450" rtl="0">
              <a:buFontTx/>
              <a:buChar char="-"/>
            </a:pPr>
            <a:r>
              <a:rPr lang="en-GB" baseline="0" dirty="0" smtClean="0"/>
              <a:t>There will be presentation of Insight first because it has importer and Measurement Tool whereas Web does not but they do otherwise basically the same.</a:t>
            </a:r>
          </a:p>
          <a:p>
            <a:pPr marL="171450" lvl="0" indent="-171450" rtl="0">
              <a:buFontTx/>
              <a:buChar char="-"/>
            </a:pPr>
            <a:r>
              <a:rPr lang="en-GB" baseline="0" dirty="0" smtClean="0"/>
              <a:t>That is why I </a:t>
            </a:r>
            <a:r>
              <a:rPr lang="en-GB" baseline="0" dirty="0" err="1" smtClean="0"/>
              <a:t>wil</a:t>
            </a:r>
            <a:r>
              <a:rPr lang="en-GB" baseline="0" smtClean="0"/>
              <a:t> start with Insight.</a:t>
            </a:r>
            <a:endParaRPr lang="en-GB" baseline="0" dirty="0" smtClean="0"/>
          </a:p>
          <a:p>
            <a:pPr marL="171450" lvl="0" indent="-171450" rtl="0">
              <a:buFontTx/>
              <a:buChar char="-"/>
            </a:pPr>
            <a:endParaRPr lang="en-GB" dirty="0"/>
          </a:p>
          <a:p>
            <a:pPr marL="171450" lvl="0" indent="-171450" rtl="0">
              <a:buFontTx/>
              <a:buChar char="-"/>
            </a:pPr>
            <a:r>
              <a:rPr lang="en-GB" dirty="0"/>
              <a:t>----- Meeting Notes (17/09/2015 11:19) -----</a:t>
            </a:r>
          </a:p>
          <a:p>
            <a:pPr marL="171450" lvl="0" indent="-171450" rtl="0">
              <a:buFontTx/>
              <a:buChar char="-"/>
            </a:pPr>
            <a:r>
              <a:rPr lang="en-GB" dirty="0"/>
              <a:t>you can move easily from one to the other..!</a:t>
            </a:r>
          </a:p>
          <a:p>
            <a:pPr marL="171450" lvl="0" indent="-171450" rtl="0">
              <a:buFontTx/>
              <a:buChar char="-"/>
            </a:pPr>
            <a:r>
              <a:rPr lang="en-GB" dirty="0"/>
              <a:t>----- Meeting Notes (17/09/2015 16:09) -----</a:t>
            </a:r>
          </a:p>
          <a:p>
            <a:pPr marL="171450" lvl="0" indent="-171450" rtl="0">
              <a:buFontTx/>
              <a:buChar char="-"/>
            </a:pPr>
            <a:r>
              <a:rPr lang="en-GB" dirty="0"/>
              <a:t>running between the applications seemlessly,</a:t>
            </a:r>
          </a:p>
          <a:p>
            <a:pPr marL="171450" lvl="0" indent="-171450" rtl="0">
              <a:buFontTx/>
              <a:buChar char="-"/>
            </a:pPr>
            <a:r>
              <a:rPr lang="en-GB" dirty="0"/>
              <a:t>Will show an example which is available in the web alone.</a:t>
            </a:r>
          </a:p>
        </p:txBody>
      </p:sp>
    </p:spTree>
    <p:extLst>
      <p:ext uri="{BB962C8B-B14F-4D97-AF65-F5344CB8AC3E}">
        <p14:creationId xmlns:p14="http://schemas.microsoft.com/office/powerpoint/2010/main" val="2225515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 name="Shape 85"/>
          <p:cNvSpPr txBox="1">
            <a:spLocks noGrp="1"/>
          </p:cNvSpPr>
          <p:nvPr>
            <p:ph type="body" idx="1"/>
          </p:nvPr>
        </p:nvSpPr>
        <p:spPr>
          <a:xfrm>
            <a:off x="685801" y="4343400"/>
            <a:ext cx="5486399" cy="4114800"/>
          </a:xfrm>
          <a:prstGeom prst="rect">
            <a:avLst/>
          </a:prstGeom>
        </p:spPr>
        <p:txBody>
          <a:bodyPr lIns="91425" tIns="91425" rIns="91425" bIns="91425" anchor="t" anchorCtr="0">
            <a:noAutofit/>
          </a:bodyPr>
          <a:lstStyle/>
          <a:p>
            <a:pPr marL="0" lvl="0" indent="0" rtl="0">
              <a:buFontTx/>
              <a:buNone/>
            </a:pPr>
            <a:r>
              <a:rPr lang="en-GB" dirty="0" smtClean="0"/>
              <a:t>Which brings us to this screenshot, which highlights our two clients.</a:t>
            </a:r>
          </a:p>
          <a:p>
            <a:pPr marL="0" lvl="0" indent="0" rtl="0">
              <a:buFontTx/>
              <a:buNone/>
            </a:pPr>
            <a:endParaRPr lang="en-GB" dirty="0" smtClean="0"/>
          </a:p>
          <a:p>
            <a:pPr marL="0" lvl="0" indent="0" rtl="0">
              <a:buFontTx/>
              <a:buNone/>
            </a:pPr>
            <a:r>
              <a:rPr lang="en-GB" dirty="0" smtClean="0"/>
              <a:t>As </a:t>
            </a:r>
            <a:r>
              <a:rPr lang="en-GB" baseline="0" dirty="0" smtClean="0"/>
              <a:t>you can see they look very similar to each other.!</a:t>
            </a:r>
            <a:endParaRPr lang="en-GB" dirty="0" smtClean="0"/>
          </a:p>
          <a:p>
            <a:pPr marL="171450" lvl="0" indent="-171450" rtl="0">
              <a:buFontTx/>
              <a:buChar char="-"/>
            </a:pPr>
            <a:r>
              <a:rPr lang="en-GB" dirty="0" smtClean="0"/>
              <a:t>These allow the</a:t>
            </a:r>
            <a:r>
              <a:rPr lang="en-GB" baseline="0" dirty="0" smtClean="0"/>
              <a:t> user to actively view, annotate, rate or comment on the data.! (If not more…)</a:t>
            </a:r>
            <a:endParaRPr lang="en-GB" dirty="0"/>
          </a:p>
          <a:p>
            <a:pPr lvl="0" rtl="0">
              <a:buNone/>
            </a:pPr>
            <a:r>
              <a:rPr lang="en-GB" dirty="0"/>
              <a:t>- </a:t>
            </a:r>
            <a:r>
              <a:rPr lang="en-GB" dirty="0" smtClean="0"/>
              <a:t>  The </a:t>
            </a:r>
            <a:r>
              <a:rPr lang="en-GB" dirty="0"/>
              <a:t>developers strive to reach convergence between the </a:t>
            </a:r>
            <a:r>
              <a:rPr lang="en-GB" dirty="0" smtClean="0"/>
              <a:t>two applications </a:t>
            </a:r>
            <a:r>
              <a:rPr lang="en-GB" dirty="0"/>
              <a:t>and new functionality is being added in </a:t>
            </a:r>
            <a:r>
              <a:rPr lang="en-GB" dirty="0" smtClean="0"/>
              <a:t>parallel.</a:t>
            </a:r>
          </a:p>
          <a:p>
            <a:pPr marL="171450" lvl="0" indent="-171450" rtl="0">
              <a:buFontTx/>
              <a:buChar char="-"/>
            </a:pPr>
            <a:r>
              <a:rPr lang="en-GB" baseline="0" dirty="0" smtClean="0"/>
              <a:t>There are a few functionalities which are specific to one client/other.</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GB" dirty="0" smtClean="0"/>
              <a:t>They runs on</a:t>
            </a:r>
            <a:r>
              <a:rPr lang="en-GB" baseline="0" dirty="0" smtClean="0"/>
              <a:t> all Platforms(Operating systems).</a:t>
            </a:r>
          </a:p>
          <a:p>
            <a:pPr marL="171450" lvl="0" indent="-171450" rtl="0">
              <a:buFontTx/>
              <a:buChar char="-"/>
            </a:pPr>
            <a:r>
              <a:rPr lang="en-GB" dirty="0" smtClean="0"/>
              <a:t>In summary:</a:t>
            </a:r>
            <a:endParaRPr lang="en-GB" dirty="0"/>
          </a:p>
          <a:p>
            <a:pPr marL="171450" lvl="0" indent="-171450" rtl="0">
              <a:buFontTx/>
              <a:buChar char="-"/>
            </a:pPr>
            <a:r>
              <a:rPr lang="en-GB" baseline="0" dirty="0" smtClean="0"/>
              <a:t>These applications basically allow you to access your data from anywhere , and in few geeky cases on your phones as well.!</a:t>
            </a:r>
          </a:p>
          <a:p>
            <a:pPr marL="171450" lvl="0" indent="-171450" rtl="0">
              <a:buFontTx/>
              <a:buChar char="-"/>
            </a:pPr>
            <a:r>
              <a:rPr lang="en-GB" baseline="0" dirty="0" smtClean="0"/>
              <a:t>There will be presentation of Insight first because it has importer and Measurement Tool whereas Web does not but they do otherwise basically the same.</a:t>
            </a:r>
          </a:p>
          <a:p>
            <a:pPr marL="171450" lvl="0" indent="-171450" rtl="0">
              <a:buFontTx/>
              <a:buChar char="-"/>
            </a:pPr>
            <a:r>
              <a:rPr lang="en-GB" baseline="0" dirty="0" smtClean="0"/>
              <a:t>That is why I </a:t>
            </a:r>
            <a:r>
              <a:rPr lang="en-GB" baseline="0" dirty="0" err="1" smtClean="0"/>
              <a:t>wil</a:t>
            </a:r>
            <a:r>
              <a:rPr lang="en-GB" baseline="0" smtClean="0"/>
              <a:t> start with Insight.</a:t>
            </a:r>
            <a:endParaRPr lang="en-GB" baseline="0" dirty="0" smtClean="0"/>
          </a:p>
          <a:p>
            <a:pPr marL="171450" lvl="0" indent="-171450" rtl="0">
              <a:buFontTx/>
              <a:buChar char="-"/>
            </a:pPr>
            <a:endParaRPr lang="en-GB" dirty="0"/>
          </a:p>
          <a:p>
            <a:pPr marL="171450" lvl="0" indent="-171450" rtl="0">
              <a:buFontTx/>
              <a:buChar char="-"/>
            </a:pPr>
            <a:r>
              <a:rPr lang="en-GB" dirty="0"/>
              <a:t>----- Meeting Notes (17/09/2015 11:19) -----</a:t>
            </a:r>
          </a:p>
          <a:p>
            <a:pPr marL="171450" lvl="0" indent="-171450" rtl="0">
              <a:buFontTx/>
              <a:buChar char="-"/>
            </a:pPr>
            <a:r>
              <a:rPr lang="en-GB" dirty="0"/>
              <a:t>you can move easily from one to the other..!</a:t>
            </a:r>
          </a:p>
          <a:p>
            <a:pPr marL="171450" lvl="0" indent="-171450" rtl="0">
              <a:buFontTx/>
              <a:buChar char="-"/>
            </a:pPr>
            <a:r>
              <a:rPr lang="en-GB" dirty="0"/>
              <a:t>----- Meeting Notes (17/09/2015 16:09) -----</a:t>
            </a:r>
          </a:p>
          <a:p>
            <a:pPr marL="171450" lvl="0" indent="-171450" rtl="0">
              <a:buFontTx/>
              <a:buChar char="-"/>
            </a:pPr>
            <a:r>
              <a:rPr lang="en-GB" dirty="0"/>
              <a:t>running between the applications seemlessly,</a:t>
            </a:r>
          </a:p>
          <a:p>
            <a:pPr marL="171450" lvl="0" indent="-171450" rtl="0">
              <a:buFontTx/>
              <a:buChar char="-"/>
            </a:pPr>
            <a:r>
              <a:rPr lang="en-GB" dirty="0"/>
              <a:t>Will show an example which is available in the web alone.</a:t>
            </a:r>
          </a:p>
        </p:txBody>
      </p:sp>
    </p:spTree>
    <p:extLst>
      <p:ext uri="{BB962C8B-B14F-4D97-AF65-F5344CB8AC3E}">
        <p14:creationId xmlns:p14="http://schemas.microsoft.com/office/powerpoint/2010/main" val="9657921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 name="Shape 85"/>
          <p:cNvSpPr txBox="1">
            <a:spLocks noGrp="1"/>
          </p:cNvSpPr>
          <p:nvPr>
            <p:ph type="body" idx="1"/>
          </p:nvPr>
        </p:nvSpPr>
        <p:spPr>
          <a:xfrm>
            <a:off x="685801" y="4343400"/>
            <a:ext cx="5486399" cy="4114800"/>
          </a:xfrm>
          <a:prstGeom prst="rect">
            <a:avLst/>
          </a:prstGeom>
        </p:spPr>
        <p:txBody>
          <a:bodyPr lIns="91425" tIns="91425" rIns="91425" bIns="91425" anchor="t" anchorCtr="0">
            <a:noAutofit/>
          </a:bodyPr>
          <a:lstStyle/>
          <a:p>
            <a:pPr marL="0" lvl="0" indent="0" rtl="0">
              <a:buFontTx/>
              <a:buNone/>
            </a:pPr>
            <a:r>
              <a:rPr lang="en-GB" dirty="0" smtClean="0"/>
              <a:t>Which brings us to this screenshot, which highlights our two clients.</a:t>
            </a:r>
          </a:p>
          <a:p>
            <a:pPr marL="0" lvl="0" indent="0" rtl="0">
              <a:buFontTx/>
              <a:buNone/>
            </a:pPr>
            <a:endParaRPr lang="en-GB" dirty="0" smtClean="0"/>
          </a:p>
          <a:p>
            <a:pPr marL="0" lvl="0" indent="0" rtl="0">
              <a:buFontTx/>
              <a:buNone/>
            </a:pPr>
            <a:r>
              <a:rPr lang="en-GB" dirty="0" smtClean="0"/>
              <a:t>As </a:t>
            </a:r>
            <a:r>
              <a:rPr lang="en-GB" baseline="0" dirty="0" smtClean="0"/>
              <a:t>you can see they look very similar to each other.!</a:t>
            </a:r>
            <a:endParaRPr lang="en-GB" dirty="0" smtClean="0"/>
          </a:p>
          <a:p>
            <a:pPr marL="171450" lvl="0" indent="-171450" rtl="0">
              <a:buFontTx/>
              <a:buChar char="-"/>
            </a:pPr>
            <a:r>
              <a:rPr lang="en-GB" dirty="0" smtClean="0"/>
              <a:t>These allow the</a:t>
            </a:r>
            <a:r>
              <a:rPr lang="en-GB" baseline="0" dirty="0" smtClean="0"/>
              <a:t> user to actively view, annotate, rate or comment on the data.! (If not more…)</a:t>
            </a:r>
            <a:endParaRPr lang="en-GB" dirty="0"/>
          </a:p>
          <a:p>
            <a:pPr lvl="0" rtl="0">
              <a:buNone/>
            </a:pPr>
            <a:r>
              <a:rPr lang="en-GB" dirty="0"/>
              <a:t>- </a:t>
            </a:r>
            <a:r>
              <a:rPr lang="en-GB" dirty="0" smtClean="0"/>
              <a:t>  The </a:t>
            </a:r>
            <a:r>
              <a:rPr lang="en-GB" dirty="0"/>
              <a:t>developers strive to reach convergence between the </a:t>
            </a:r>
            <a:r>
              <a:rPr lang="en-GB" dirty="0" smtClean="0"/>
              <a:t>two applications </a:t>
            </a:r>
            <a:r>
              <a:rPr lang="en-GB" dirty="0"/>
              <a:t>and new functionality is being added in </a:t>
            </a:r>
            <a:r>
              <a:rPr lang="en-GB" dirty="0" smtClean="0"/>
              <a:t>parallel.</a:t>
            </a:r>
          </a:p>
          <a:p>
            <a:pPr marL="171450" lvl="0" indent="-171450" rtl="0">
              <a:buFontTx/>
              <a:buChar char="-"/>
            </a:pPr>
            <a:r>
              <a:rPr lang="en-GB" baseline="0" dirty="0" smtClean="0"/>
              <a:t>There are a few functionalities which are specific to one client/other.</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GB" dirty="0" smtClean="0"/>
              <a:t>They runs on</a:t>
            </a:r>
            <a:r>
              <a:rPr lang="en-GB" baseline="0" dirty="0" smtClean="0"/>
              <a:t> all Platforms(Operating systems).</a:t>
            </a:r>
          </a:p>
          <a:p>
            <a:pPr marL="171450" lvl="0" indent="-171450" rtl="0">
              <a:buFontTx/>
              <a:buChar char="-"/>
            </a:pPr>
            <a:r>
              <a:rPr lang="en-GB" dirty="0" smtClean="0"/>
              <a:t>In summary:</a:t>
            </a:r>
            <a:endParaRPr lang="en-GB" dirty="0"/>
          </a:p>
          <a:p>
            <a:pPr marL="171450" lvl="0" indent="-171450" rtl="0">
              <a:buFontTx/>
              <a:buChar char="-"/>
            </a:pPr>
            <a:r>
              <a:rPr lang="en-GB" baseline="0" dirty="0" smtClean="0"/>
              <a:t>These applications basically allow you to access your data from anywhere , and in few geeky cases on your phones as well.!</a:t>
            </a:r>
          </a:p>
          <a:p>
            <a:pPr marL="171450" lvl="0" indent="-171450" rtl="0">
              <a:buFontTx/>
              <a:buChar char="-"/>
            </a:pPr>
            <a:r>
              <a:rPr lang="en-GB" baseline="0" dirty="0" smtClean="0"/>
              <a:t>There will be presentation of Insight first because it has importer and Measurement Tool whereas Web does not but they do otherwise basically the same.</a:t>
            </a:r>
          </a:p>
          <a:p>
            <a:pPr marL="171450" lvl="0" indent="-171450" rtl="0">
              <a:buFontTx/>
              <a:buChar char="-"/>
            </a:pPr>
            <a:r>
              <a:rPr lang="en-GB" baseline="0" dirty="0" smtClean="0"/>
              <a:t>That is why I </a:t>
            </a:r>
            <a:r>
              <a:rPr lang="en-GB" baseline="0" dirty="0" err="1" smtClean="0"/>
              <a:t>wil</a:t>
            </a:r>
            <a:r>
              <a:rPr lang="en-GB" baseline="0" smtClean="0"/>
              <a:t> start with Insight.</a:t>
            </a:r>
            <a:endParaRPr lang="en-GB" baseline="0" dirty="0" smtClean="0"/>
          </a:p>
          <a:p>
            <a:pPr marL="171450" lvl="0" indent="-171450" rtl="0">
              <a:buFontTx/>
              <a:buChar char="-"/>
            </a:pPr>
            <a:endParaRPr lang="en-GB" dirty="0"/>
          </a:p>
          <a:p>
            <a:pPr marL="171450" lvl="0" indent="-171450" rtl="0">
              <a:buFontTx/>
              <a:buChar char="-"/>
            </a:pPr>
            <a:r>
              <a:rPr lang="en-GB" dirty="0"/>
              <a:t>----- Meeting Notes (17/09/2015 11:19) -----</a:t>
            </a:r>
          </a:p>
          <a:p>
            <a:pPr marL="171450" lvl="0" indent="-171450" rtl="0">
              <a:buFontTx/>
              <a:buChar char="-"/>
            </a:pPr>
            <a:r>
              <a:rPr lang="en-GB" dirty="0"/>
              <a:t>you can move easily from one to the other..!</a:t>
            </a:r>
          </a:p>
          <a:p>
            <a:pPr marL="171450" lvl="0" indent="-171450" rtl="0">
              <a:buFontTx/>
              <a:buChar char="-"/>
            </a:pPr>
            <a:r>
              <a:rPr lang="en-GB" dirty="0"/>
              <a:t>----- Meeting Notes (17/09/2015 16:09) -----</a:t>
            </a:r>
          </a:p>
          <a:p>
            <a:pPr marL="171450" lvl="0" indent="-171450" rtl="0">
              <a:buFontTx/>
              <a:buChar char="-"/>
            </a:pPr>
            <a:r>
              <a:rPr lang="en-GB" dirty="0"/>
              <a:t>running between the applications seemlessly,</a:t>
            </a:r>
          </a:p>
          <a:p>
            <a:pPr marL="171450" lvl="0" indent="-171450" rtl="0">
              <a:buFontTx/>
              <a:buChar char="-"/>
            </a:pPr>
            <a:r>
              <a:rPr lang="en-GB" dirty="0"/>
              <a:t>Will show an example which is available in the web alone.</a:t>
            </a:r>
          </a:p>
        </p:txBody>
      </p:sp>
    </p:spTree>
    <p:extLst>
      <p:ext uri="{BB962C8B-B14F-4D97-AF65-F5344CB8AC3E}">
        <p14:creationId xmlns:p14="http://schemas.microsoft.com/office/powerpoint/2010/main" val="11299698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 name="Shape 85"/>
          <p:cNvSpPr txBox="1">
            <a:spLocks noGrp="1"/>
          </p:cNvSpPr>
          <p:nvPr>
            <p:ph type="body" idx="1"/>
          </p:nvPr>
        </p:nvSpPr>
        <p:spPr>
          <a:xfrm>
            <a:off x="685801" y="4343400"/>
            <a:ext cx="5486399" cy="4114800"/>
          </a:xfrm>
          <a:prstGeom prst="rect">
            <a:avLst/>
          </a:prstGeom>
        </p:spPr>
        <p:txBody>
          <a:bodyPr lIns="91425" tIns="91425" rIns="91425" bIns="91425" anchor="t" anchorCtr="0">
            <a:noAutofit/>
          </a:bodyPr>
          <a:lstStyle/>
          <a:p>
            <a:pPr marL="0" lvl="0" indent="0" rtl="0">
              <a:buFontTx/>
              <a:buNone/>
            </a:pPr>
            <a:r>
              <a:rPr lang="en-GB" dirty="0" smtClean="0"/>
              <a:t>Which brings us to this screenshot, which highlights our two clients.</a:t>
            </a:r>
          </a:p>
          <a:p>
            <a:pPr marL="0" lvl="0" indent="0" rtl="0">
              <a:buFontTx/>
              <a:buNone/>
            </a:pPr>
            <a:endParaRPr lang="en-GB" dirty="0" smtClean="0"/>
          </a:p>
          <a:p>
            <a:pPr marL="0" lvl="0" indent="0" rtl="0">
              <a:buFontTx/>
              <a:buNone/>
            </a:pPr>
            <a:r>
              <a:rPr lang="en-GB" dirty="0" smtClean="0"/>
              <a:t>As </a:t>
            </a:r>
            <a:r>
              <a:rPr lang="en-GB" baseline="0" dirty="0" smtClean="0"/>
              <a:t>you can see they look very similar to each other.!</a:t>
            </a:r>
            <a:endParaRPr lang="en-GB" dirty="0" smtClean="0"/>
          </a:p>
          <a:p>
            <a:pPr marL="171450" lvl="0" indent="-171450" rtl="0">
              <a:buFontTx/>
              <a:buChar char="-"/>
            </a:pPr>
            <a:r>
              <a:rPr lang="en-GB" dirty="0" smtClean="0"/>
              <a:t>These allow the</a:t>
            </a:r>
            <a:r>
              <a:rPr lang="en-GB" baseline="0" dirty="0" smtClean="0"/>
              <a:t> user to actively view, annotate, rate or comment on the data.! (If not more…)</a:t>
            </a:r>
            <a:endParaRPr lang="en-GB" dirty="0"/>
          </a:p>
          <a:p>
            <a:pPr lvl="0" rtl="0">
              <a:buNone/>
            </a:pPr>
            <a:r>
              <a:rPr lang="en-GB" dirty="0"/>
              <a:t>- </a:t>
            </a:r>
            <a:r>
              <a:rPr lang="en-GB" dirty="0" smtClean="0"/>
              <a:t>  The </a:t>
            </a:r>
            <a:r>
              <a:rPr lang="en-GB" dirty="0"/>
              <a:t>developers strive to reach convergence between the </a:t>
            </a:r>
            <a:r>
              <a:rPr lang="en-GB" dirty="0" smtClean="0"/>
              <a:t>two applications </a:t>
            </a:r>
            <a:r>
              <a:rPr lang="en-GB" dirty="0"/>
              <a:t>and new functionality is being added in </a:t>
            </a:r>
            <a:r>
              <a:rPr lang="en-GB" dirty="0" smtClean="0"/>
              <a:t>parallel.</a:t>
            </a:r>
          </a:p>
          <a:p>
            <a:pPr marL="171450" lvl="0" indent="-171450" rtl="0">
              <a:buFontTx/>
              <a:buChar char="-"/>
            </a:pPr>
            <a:r>
              <a:rPr lang="en-GB" baseline="0" dirty="0" smtClean="0"/>
              <a:t>There are a few functionalities which are specific to one client/other.</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GB" dirty="0" smtClean="0"/>
              <a:t>They runs on</a:t>
            </a:r>
            <a:r>
              <a:rPr lang="en-GB" baseline="0" dirty="0" smtClean="0"/>
              <a:t> all Platforms(Operating systems).</a:t>
            </a:r>
          </a:p>
          <a:p>
            <a:pPr marL="171450" lvl="0" indent="-171450" rtl="0">
              <a:buFontTx/>
              <a:buChar char="-"/>
            </a:pPr>
            <a:r>
              <a:rPr lang="en-GB" dirty="0" smtClean="0"/>
              <a:t>In summary:</a:t>
            </a:r>
            <a:endParaRPr lang="en-GB" dirty="0"/>
          </a:p>
          <a:p>
            <a:pPr marL="171450" lvl="0" indent="-171450" rtl="0">
              <a:buFontTx/>
              <a:buChar char="-"/>
            </a:pPr>
            <a:r>
              <a:rPr lang="en-GB" baseline="0" dirty="0" smtClean="0"/>
              <a:t>These applications basically allow you to access your data from anywhere , and in few geeky cases on your phones as well.!</a:t>
            </a:r>
          </a:p>
          <a:p>
            <a:pPr marL="171450" lvl="0" indent="-171450" rtl="0">
              <a:buFontTx/>
              <a:buChar char="-"/>
            </a:pPr>
            <a:r>
              <a:rPr lang="en-GB" baseline="0" dirty="0" smtClean="0"/>
              <a:t>There will be presentation of Insight first because it has importer and Measurement Tool whereas Web does not but they do otherwise basically the same.</a:t>
            </a:r>
          </a:p>
          <a:p>
            <a:pPr marL="171450" lvl="0" indent="-171450" rtl="0">
              <a:buFontTx/>
              <a:buChar char="-"/>
            </a:pPr>
            <a:r>
              <a:rPr lang="en-GB" baseline="0" dirty="0" smtClean="0"/>
              <a:t>That is why I </a:t>
            </a:r>
            <a:r>
              <a:rPr lang="en-GB" baseline="0" dirty="0" err="1" smtClean="0"/>
              <a:t>wil</a:t>
            </a:r>
            <a:r>
              <a:rPr lang="en-GB" baseline="0" smtClean="0"/>
              <a:t> start with Insight.</a:t>
            </a:r>
            <a:endParaRPr lang="en-GB" baseline="0" dirty="0" smtClean="0"/>
          </a:p>
          <a:p>
            <a:pPr marL="171450" lvl="0" indent="-171450" rtl="0">
              <a:buFontTx/>
              <a:buChar char="-"/>
            </a:pPr>
            <a:endParaRPr lang="en-GB" dirty="0"/>
          </a:p>
          <a:p>
            <a:pPr marL="171450" lvl="0" indent="-171450" rtl="0">
              <a:buFontTx/>
              <a:buChar char="-"/>
            </a:pPr>
            <a:r>
              <a:rPr lang="en-GB" dirty="0"/>
              <a:t>----- Meeting Notes (17/09/2015 11:19) -----</a:t>
            </a:r>
          </a:p>
          <a:p>
            <a:pPr marL="171450" lvl="0" indent="-171450" rtl="0">
              <a:buFontTx/>
              <a:buChar char="-"/>
            </a:pPr>
            <a:r>
              <a:rPr lang="en-GB" dirty="0"/>
              <a:t>you can move easily from one to the other..!</a:t>
            </a:r>
          </a:p>
          <a:p>
            <a:pPr marL="171450" lvl="0" indent="-171450" rtl="0">
              <a:buFontTx/>
              <a:buChar char="-"/>
            </a:pPr>
            <a:r>
              <a:rPr lang="en-GB" dirty="0"/>
              <a:t>----- Meeting Notes (17/09/2015 16:09) -----</a:t>
            </a:r>
          </a:p>
          <a:p>
            <a:pPr marL="171450" lvl="0" indent="-171450" rtl="0">
              <a:buFontTx/>
              <a:buChar char="-"/>
            </a:pPr>
            <a:r>
              <a:rPr lang="en-GB" dirty="0"/>
              <a:t>running between the applications seemlessly,</a:t>
            </a:r>
          </a:p>
          <a:p>
            <a:pPr marL="171450" lvl="0" indent="-171450" rtl="0">
              <a:buFontTx/>
              <a:buChar char="-"/>
            </a:pPr>
            <a:r>
              <a:rPr lang="en-GB" dirty="0"/>
              <a:t>Will show an example which is available in the web alone.</a:t>
            </a:r>
          </a:p>
        </p:txBody>
      </p:sp>
    </p:spTree>
    <p:extLst>
      <p:ext uri="{BB962C8B-B14F-4D97-AF65-F5344CB8AC3E}">
        <p14:creationId xmlns:p14="http://schemas.microsoft.com/office/powerpoint/2010/main" val="21292095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alphaModFix amt="80000"/>
          </a:blip>
          <a:tile tx="0" ty="0" sx="100000" sy="100000" flip="none" algn="tl"/>
        </a:blipFill>
        <a:effectLst/>
      </p:bgPr>
    </p:bg>
    <p:spTree>
      <p:nvGrpSpPr>
        <p:cNvPr id="1" name=""/>
        <p:cNvGrpSpPr/>
        <p:nvPr/>
      </p:nvGrpSpPr>
      <p:grpSpPr>
        <a:xfrm>
          <a:off x="0" y="0"/>
          <a:ext cx="0" cy="0"/>
          <a:chOff x="0" y="0"/>
          <a:chExt cx="0" cy="0"/>
        </a:xfrm>
      </p:grpSpPr>
      <p:sp>
        <p:nvSpPr>
          <p:cNvPr id="15" name="Rectangle 14"/>
          <p:cNvSpPr/>
          <p:nvPr userDrawn="1"/>
        </p:nvSpPr>
        <p:spPr>
          <a:xfrm>
            <a:off x="0" y="5112226"/>
            <a:ext cx="9144000" cy="1745774"/>
          </a:xfrm>
          <a:prstGeom prst="rect">
            <a:avLst/>
          </a:prstGeom>
          <a:solidFill>
            <a:srgbClr val="F0F4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Open Sans"/>
            </a:endParaRPr>
          </a:p>
        </p:txBody>
      </p:sp>
      <p:pic>
        <p:nvPicPr>
          <p:cNvPr id="16" name="Picture 15" descr="bg-intr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2744" y="4073502"/>
            <a:ext cx="7815958" cy="1041581"/>
          </a:xfrm>
          <a:prstGeom prst="rect">
            <a:avLst/>
          </a:prstGeom>
        </p:spPr>
      </p:pic>
      <p:sp>
        <p:nvSpPr>
          <p:cNvPr id="2" name="Title 1"/>
          <p:cNvSpPr>
            <a:spLocks noGrp="1"/>
          </p:cNvSpPr>
          <p:nvPr>
            <p:ph type="ctrTitle" hasCustomPrompt="1"/>
          </p:nvPr>
        </p:nvSpPr>
        <p:spPr>
          <a:xfrm>
            <a:off x="185847" y="1263209"/>
            <a:ext cx="8765851" cy="1470025"/>
          </a:xfrm>
        </p:spPr>
        <p:txBody>
          <a:bodyPr>
            <a:normAutofit/>
          </a:bodyPr>
          <a:lstStyle>
            <a:lvl1pPr>
              <a:defRPr sz="2800"/>
            </a:lvl1pPr>
          </a:lstStyle>
          <a:p>
            <a:r>
              <a:rPr lang="en-US" dirty="0" smtClean="0"/>
              <a:t>Click to edit Presentation Title</a:t>
            </a:r>
            <a:endParaRPr lang="en-US" dirty="0"/>
          </a:p>
        </p:txBody>
      </p:sp>
      <p:sp>
        <p:nvSpPr>
          <p:cNvPr id="3" name="Subtitle 2"/>
          <p:cNvSpPr>
            <a:spLocks noGrp="1"/>
          </p:cNvSpPr>
          <p:nvPr>
            <p:ph type="subTitle" idx="1" hasCustomPrompt="1"/>
          </p:nvPr>
        </p:nvSpPr>
        <p:spPr>
          <a:xfrm>
            <a:off x="1371600" y="3349352"/>
            <a:ext cx="6400800" cy="1752600"/>
          </a:xfrm>
        </p:spPr>
        <p:txBody>
          <a:bodyPr/>
          <a:lstStyle>
            <a:lvl1pPr marL="0" indent="0" algn="ctr">
              <a:buNone/>
              <a:defRPr baseline="0">
                <a:solidFill>
                  <a:schemeClr val="tx1">
                    <a:lumMod val="65000"/>
                    <a:lumOff val="35000"/>
                  </a:schemeClr>
                </a:solidFill>
                <a:latin typeface="Open Sans Semibold"/>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Presenter Name</a:t>
            </a:r>
            <a:endParaRPr lang="en-US" dirty="0"/>
          </a:p>
        </p:txBody>
      </p:sp>
      <p:sp>
        <p:nvSpPr>
          <p:cNvPr id="11" name="Rectangle 10"/>
          <p:cNvSpPr/>
          <p:nvPr userDrawn="1"/>
        </p:nvSpPr>
        <p:spPr>
          <a:xfrm>
            <a:off x="1176184" y="5603390"/>
            <a:ext cx="3019895" cy="899590"/>
          </a:xfrm>
          <a:prstGeom prst="rect">
            <a:avLst/>
          </a:prstGeom>
          <a:ln>
            <a:noFill/>
          </a:ln>
        </p:spPr>
        <p:txBody>
          <a:bodyPr vert="horz" lIns="91440" tIns="45720" rIns="91440" bIns="45720" rtlCol="0">
            <a:noAutofit/>
          </a:bodyPr>
          <a:lstStyle/>
          <a:p>
            <a:pPr marL="0" algn="l" defTabSz="457200" rtl="0" eaLnBrk="1" latinLnBrk="0" hangingPunct="1">
              <a:spcBef>
                <a:spcPct val="20000"/>
              </a:spcBef>
              <a:buFont typeface="Arial"/>
              <a:buNone/>
            </a:pPr>
            <a:r>
              <a:rPr lang="en-US" sz="1000" kern="1200" dirty="0" smtClean="0">
                <a:solidFill>
                  <a:schemeClr val="bg1">
                    <a:lumMod val="50000"/>
                  </a:schemeClr>
                </a:solidFill>
                <a:latin typeface="Open Sans Semibold"/>
                <a:ea typeface="+mn-ea"/>
                <a:cs typeface="Open Sans Semibold"/>
              </a:rPr>
              <a:t>Open Microscopy Environment</a:t>
            </a:r>
          </a:p>
          <a:p>
            <a:pPr marL="0" algn="l" defTabSz="457200" rtl="0" eaLnBrk="1" latinLnBrk="0" hangingPunct="1">
              <a:spcBef>
                <a:spcPct val="20000"/>
              </a:spcBef>
              <a:buFont typeface="Arial"/>
              <a:buNone/>
            </a:pPr>
            <a:r>
              <a:rPr lang="en-US" sz="1000" kern="1200" dirty="0" smtClean="0">
                <a:solidFill>
                  <a:schemeClr val="bg1">
                    <a:lumMod val="50000"/>
                  </a:schemeClr>
                </a:solidFill>
                <a:latin typeface="Open Sans Semibold"/>
                <a:ea typeface="+mn-ea"/>
                <a:cs typeface="Open Sans Semibold"/>
              </a:rPr>
              <a:t>Centre for </a:t>
            </a:r>
            <a:r>
              <a:rPr lang="en-US" sz="1000" kern="1200" baseline="0" dirty="0" smtClean="0">
                <a:solidFill>
                  <a:schemeClr val="bg1">
                    <a:lumMod val="50000"/>
                  </a:schemeClr>
                </a:solidFill>
                <a:latin typeface="Open Sans Semibold"/>
                <a:ea typeface="+mn-ea"/>
                <a:cs typeface="Open Sans Semibold"/>
              </a:rPr>
              <a:t> </a:t>
            </a:r>
            <a:r>
              <a:rPr lang="en-US" sz="1000" kern="1200" dirty="0" smtClean="0">
                <a:solidFill>
                  <a:schemeClr val="bg1">
                    <a:lumMod val="50000"/>
                  </a:schemeClr>
                </a:solidFill>
                <a:latin typeface="Open Sans Semibold"/>
                <a:ea typeface="+mn-ea"/>
                <a:cs typeface="Open Sans Semibold"/>
              </a:rPr>
              <a:t>Gene Regulation &amp; Expression</a:t>
            </a:r>
          </a:p>
          <a:p>
            <a:pPr marL="0" algn="l" defTabSz="457200" rtl="0" eaLnBrk="1" latinLnBrk="0" hangingPunct="1">
              <a:spcBef>
                <a:spcPct val="20000"/>
              </a:spcBef>
              <a:buFont typeface="Arial"/>
              <a:buNone/>
            </a:pPr>
            <a:r>
              <a:rPr lang="en-US" sz="1000" kern="1200" dirty="0" smtClean="0">
                <a:solidFill>
                  <a:schemeClr val="bg1">
                    <a:lumMod val="50000"/>
                  </a:schemeClr>
                </a:solidFill>
                <a:latin typeface="Open Sans Semibold"/>
                <a:ea typeface="+mn-ea"/>
                <a:cs typeface="Open Sans Semibold"/>
              </a:rPr>
              <a:t>School of Life Sciences,</a:t>
            </a:r>
            <a:r>
              <a:rPr lang="en-US" sz="1000" kern="1200" baseline="0" dirty="0" smtClean="0">
                <a:solidFill>
                  <a:schemeClr val="bg1">
                    <a:lumMod val="50000"/>
                  </a:schemeClr>
                </a:solidFill>
                <a:latin typeface="Open Sans Semibold"/>
                <a:ea typeface="+mn-ea"/>
                <a:cs typeface="Open Sans Semibold"/>
              </a:rPr>
              <a:t> </a:t>
            </a:r>
            <a:r>
              <a:rPr lang="en-US" sz="1000" kern="1200" dirty="0" smtClean="0">
                <a:solidFill>
                  <a:schemeClr val="bg1">
                    <a:lumMod val="50000"/>
                  </a:schemeClr>
                </a:solidFill>
                <a:latin typeface="Open Sans Semibold"/>
                <a:ea typeface="+mn-ea"/>
                <a:cs typeface="Open Sans Semibold"/>
              </a:rPr>
              <a:t>University of</a:t>
            </a:r>
            <a:r>
              <a:rPr lang="en-US" sz="1000" kern="1200" baseline="0" dirty="0" smtClean="0">
                <a:solidFill>
                  <a:schemeClr val="bg1">
                    <a:lumMod val="50000"/>
                  </a:schemeClr>
                </a:solidFill>
                <a:latin typeface="Open Sans Semibold"/>
                <a:ea typeface="+mn-ea"/>
                <a:cs typeface="Open Sans Semibold"/>
              </a:rPr>
              <a:t> </a:t>
            </a:r>
            <a:r>
              <a:rPr lang="en-US" sz="1000" kern="1200" dirty="0" smtClean="0">
                <a:solidFill>
                  <a:schemeClr val="bg1">
                    <a:lumMod val="50000"/>
                  </a:schemeClr>
                </a:solidFill>
                <a:latin typeface="Open Sans Semibold"/>
                <a:ea typeface="+mn-ea"/>
                <a:cs typeface="Open Sans Semibold"/>
              </a:rPr>
              <a:t>Dundee</a:t>
            </a:r>
          </a:p>
          <a:p>
            <a:pPr marL="0" algn="l" defTabSz="457200" rtl="0" eaLnBrk="1" latinLnBrk="0" hangingPunct="1">
              <a:spcBef>
                <a:spcPct val="20000"/>
              </a:spcBef>
              <a:buFont typeface="Arial"/>
              <a:buNone/>
            </a:pPr>
            <a:r>
              <a:rPr lang="en-US" sz="1000" kern="1200" dirty="0" smtClean="0">
                <a:solidFill>
                  <a:schemeClr val="bg1">
                    <a:lumMod val="50000"/>
                  </a:schemeClr>
                </a:solidFill>
                <a:latin typeface="Open Sans Semibold"/>
                <a:ea typeface="+mn-ea"/>
                <a:cs typeface="Open Sans Semibold"/>
              </a:rPr>
              <a:t>Dundee, Scotland, UK</a:t>
            </a:r>
            <a:endParaRPr lang="en-GB" sz="1000" kern="1200" dirty="0">
              <a:solidFill>
                <a:schemeClr val="bg1">
                  <a:lumMod val="50000"/>
                </a:schemeClr>
              </a:solidFill>
              <a:latin typeface="Open Sans Semibold"/>
              <a:ea typeface="+mn-ea"/>
              <a:cs typeface="Open Sans Semibold"/>
            </a:endParaRPr>
          </a:p>
        </p:txBody>
      </p:sp>
      <p:sp>
        <p:nvSpPr>
          <p:cNvPr id="13" name="Rectangle 12"/>
          <p:cNvSpPr/>
          <p:nvPr userDrawn="1"/>
        </p:nvSpPr>
        <p:spPr>
          <a:xfrm>
            <a:off x="7113864" y="6112394"/>
            <a:ext cx="1889461" cy="381082"/>
          </a:xfrm>
          <a:prstGeom prst="rect">
            <a:avLst/>
          </a:prstGeom>
          <a:ln>
            <a:noFill/>
          </a:ln>
        </p:spPr>
        <p:txBody>
          <a:bodyPr vert="horz" lIns="91440" tIns="45720" rIns="91440" bIns="45720" rtlCol="0">
            <a:normAutofit/>
          </a:bodyPr>
          <a:lstStyle/>
          <a:p>
            <a:pPr algn="ctr">
              <a:spcBef>
                <a:spcPct val="20000"/>
              </a:spcBef>
              <a:buFont typeface="Arial"/>
              <a:buNone/>
            </a:pPr>
            <a:endParaRPr lang="en-GB" sz="1000" b="0" dirty="0">
              <a:solidFill>
                <a:srgbClr val="7F7F7F"/>
              </a:solidFill>
              <a:latin typeface="Open Sans Semibold"/>
              <a:cs typeface="Open Sans Semibold"/>
            </a:endParaRPr>
          </a:p>
        </p:txBody>
      </p:sp>
      <p:pic>
        <p:nvPicPr>
          <p:cNvPr id="18" name="Picture 17" descr="UoD.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9911" y="5583500"/>
            <a:ext cx="945525" cy="868680"/>
          </a:xfrm>
          <a:prstGeom prst="rect">
            <a:avLst/>
          </a:prstGeom>
        </p:spPr>
      </p:pic>
    </p:spTree>
    <p:extLst>
      <p:ext uri="{BB962C8B-B14F-4D97-AF65-F5344CB8AC3E}">
        <p14:creationId xmlns:p14="http://schemas.microsoft.com/office/powerpoint/2010/main" val="361851883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blac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smtClean="0"/>
              <a:t>Click to edit Slide Title – black background</a:t>
            </a:r>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01F94C27-CCD8-744C-9E80-37C6A9C00ED2}" type="slidenum">
              <a:rPr lang="en-US" smtClean="0"/>
              <a:pPr/>
              <a:t>‹#›</a:t>
            </a:fld>
            <a:endParaRPr lang="en-US"/>
          </a:p>
        </p:txBody>
      </p:sp>
      <p:pic>
        <p:nvPicPr>
          <p:cNvPr id="3" name="Picture 2" descr="Glencoe-Software-icon-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96042" y="6503035"/>
            <a:ext cx="249174" cy="228600"/>
          </a:xfrm>
          <a:prstGeom prst="rect">
            <a:avLst/>
          </a:prstGeom>
        </p:spPr>
      </p:pic>
      <p:sp>
        <p:nvSpPr>
          <p:cNvPr id="6" name="Content Placeholder 2"/>
          <p:cNvSpPr>
            <a:spLocks noGrp="1"/>
          </p:cNvSpPr>
          <p:nvPr>
            <p:ph idx="1"/>
          </p:nvPr>
        </p:nvSpPr>
        <p:spPr>
          <a:xfrm>
            <a:off x="457200" y="1168400"/>
            <a:ext cx="5410200" cy="2578100"/>
          </a:xfrm>
        </p:spPr>
        <p:txBody>
          <a:bodyPr/>
          <a:lstStyle>
            <a:lvl1pPr marL="0" indent="0">
              <a:buClr>
                <a:srgbClr val="133476"/>
              </a:buClr>
              <a:buSzPct val="110000"/>
              <a:buFont typeface="Courier New"/>
              <a:buNone/>
              <a:defRPr>
                <a:solidFill>
                  <a:schemeClr val="bg1"/>
                </a:solidFill>
              </a:defRPr>
            </a:lvl1pPr>
            <a:lvl2pPr marL="742950" indent="-285750">
              <a:buClr>
                <a:srgbClr val="95AFAC"/>
              </a:buClr>
              <a:buFont typeface="Arial"/>
              <a:buChar char="•"/>
              <a:defRPr>
                <a:solidFill>
                  <a:schemeClr val="tx1">
                    <a:lumMod val="50000"/>
                    <a:lumOff val="50000"/>
                  </a:schemeClr>
                </a:solidFill>
              </a:defRPr>
            </a:lvl2pPr>
            <a:lvl3pPr marL="1143000" indent="-228600">
              <a:buClr>
                <a:srgbClr val="0E2264"/>
              </a:buClr>
              <a:buFont typeface="Arial"/>
              <a:buChar char="•"/>
              <a:defRPr>
                <a:solidFill>
                  <a:schemeClr val="tx1">
                    <a:lumMod val="50000"/>
                    <a:lumOff val="50000"/>
                  </a:schemeClr>
                </a:solidFill>
              </a:defRPr>
            </a:lvl3pPr>
            <a:lvl4pPr>
              <a:defRPr>
                <a:solidFill>
                  <a:schemeClr val="tx1">
                    <a:lumMod val="50000"/>
                    <a:lumOff val="50000"/>
                  </a:schemeClr>
                </a:solidFill>
              </a:defRPr>
            </a:lvl4pPr>
          </a:lstStyle>
          <a:p>
            <a:pPr lvl="0"/>
            <a:r>
              <a:rPr lang="en-US" dirty="0" smtClean="0"/>
              <a:t>Click to edit Master text styles</a:t>
            </a:r>
          </a:p>
        </p:txBody>
      </p:sp>
    </p:spTree>
    <p:extLst>
      <p:ext uri="{BB962C8B-B14F-4D97-AF65-F5344CB8AC3E}">
        <p14:creationId xmlns:p14="http://schemas.microsoft.com/office/powerpoint/2010/main" val="3382068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Screensho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9232900" cy="881062"/>
          </a:xfrm>
        </p:spPr>
        <p:txBody>
          <a:bodyPr>
            <a:normAutofit/>
          </a:bodyPr>
          <a:lstStyle>
            <a:lvl1pPr>
              <a:defRPr sz="2400" baseline="0"/>
            </a:lvl1pPr>
          </a:lstStyle>
          <a:p>
            <a:r>
              <a:rPr lang="en-US" dirty="0" smtClean="0"/>
              <a:t>Click to edit Slide Title – ideal for screenshots</a:t>
            </a:r>
            <a:endParaRPr lang="en-US" dirty="0"/>
          </a:p>
        </p:txBody>
      </p:sp>
      <p:sp>
        <p:nvSpPr>
          <p:cNvPr id="3" name="Content Placeholder 2"/>
          <p:cNvSpPr>
            <a:spLocks noGrp="1"/>
          </p:cNvSpPr>
          <p:nvPr>
            <p:ph idx="1" hasCustomPrompt="1"/>
          </p:nvPr>
        </p:nvSpPr>
        <p:spPr>
          <a:xfrm>
            <a:off x="0" y="6437312"/>
            <a:ext cx="8123717" cy="425450"/>
          </a:xfrm>
        </p:spPr>
        <p:txBody>
          <a:bodyPr>
            <a:normAutofit/>
          </a:bodyPr>
          <a:lstStyle>
            <a:lvl1pPr marL="0" indent="0">
              <a:buClr>
                <a:srgbClr val="133476"/>
              </a:buClr>
              <a:buSzPct val="110000"/>
              <a:buFont typeface="Courier New"/>
              <a:buNone/>
              <a:defRPr sz="1600" baseline="0">
                <a:solidFill>
                  <a:schemeClr val="tx1">
                    <a:lumMod val="65000"/>
                    <a:lumOff val="35000"/>
                  </a:schemeClr>
                </a:solidFill>
                <a:latin typeface="Open Sans Semibold"/>
              </a:defRPr>
            </a:lvl1pPr>
            <a:lvl2pPr marL="742950" indent="-285750">
              <a:buClr>
                <a:srgbClr val="95AFAC"/>
              </a:buClr>
              <a:buFont typeface="Arial"/>
              <a:buChar char="•"/>
              <a:defRPr>
                <a:solidFill>
                  <a:schemeClr val="tx1">
                    <a:lumMod val="50000"/>
                    <a:lumOff val="50000"/>
                  </a:schemeClr>
                </a:solidFill>
              </a:defRPr>
            </a:lvl2pPr>
            <a:lvl3pPr marL="1143000" indent="-228600">
              <a:buClr>
                <a:srgbClr val="0E2264"/>
              </a:buClr>
              <a:buFont typeface="Arial"/>
              <a:buChar char="•"/>
              <a:defRPr>
                <a:solidFill>
                  <a:schemeClr val="tx1">
                    <a:lumMod val="50000"/>
                    <a:lumOff val="50000"/>
                  </a:schemeClr>
                </a:solidFill>
              </a:defRPr>
            </a:lvl3pPr>
            <a:lvl4pPr>
              <a:defRPr>
                <a:solidFill>
                  <a:schemeClr val="tx1">
                    <a:lumMod val="50000"/>
                    <a:lumOff val="50000"/>
                  </a:schemeClr>
                </a:solidFill>
              </a:defRPr>
            </a:lvl4pPr>
          </a:lstStyle>
          <a:p>
            <a:pPr lvl="0"/>
            <a:r>
              <a:rPr lang="en-US" dirty="0" smtClean="0"/>
              <a:t>Click to edit Footer text for screenshot</a:t>
            </a:r>
          </a:p>
        </p:txBody>
      </p:sp>
      <p:sp>
        <p:nvSpPr>
          <p:cNvPr id="6" name="Slide Number Placeholder 5"/>
          <p:cNvSpPr>
            <a:spLocks noGrp="1"/>
          </p:cNvSpPr>
          <p:nvPr>
            <p:ph type="sldNum" sz="quarter" idx="12"/>
          </p:nvPr>
        </p:nvSpPr>
        <p:spPr>
          <a:xfrm>
            <a:off x="8123717" y="6437312"/>
            <a:ext cx="720436" cy="365125"/>
          </a:xfrm>
        </p:spPr>
        <p:txBody>
          <a:bodyPr/>
          <a:lstStyle/>
          <a:p>
            <a:fld id="{01F94C27-CCD8-744C-9E80-37C6A9C00ED2}" type="slidenum">
              <a:rPr lang="en-US" smtClean="0"/>
              <a:pPr/>
              <a:t>‹#›</a:t>
            </a:fld>
            <a:endParaRPr lang="en-US"/>
          </a:p>
        </p:txBody>
      </p:sp>
    </p:spTree>
    <p:extLst>
      <p:ext uri="{BB962C8B-B14F-4D97-AF65-F5344CB8AC3E}">
        <p14:creationId xmlns:p14="http://schemas.microsoft.com/office/powerpoint/2010/main" val="150827044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1F94C27-CCD8-744C-9E80-37C6A9C00ED2}" type="slidenum">
              <a:rPr lang="en-US" smtClean="0"/>
              <a:pPr/>
              <a:t>‹#›</a:t>
            </a:fld>
            <a:endParaRPr lang="en-US"/>
          </a:p>
        </p:txBody>
      </p:sp>
    </p:spTree>
    <p:extLst>
      <p:ext uri="{BB962C8B-B14F-4D97-AF65-F5344CB8AC3E}">
        <p14:creationId xmlns:p14="http://schemas.microsoft.com/office/powerpoint/2010/main" val="3873422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rotWithShape="1">
          <a:blip r:embed="rId2">
            <a:alphaModFix amt="35000"/>
          </a:blip>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anchor="t">
            <a:normAutofit/>
          </a:bodyPr>
          <a:lstStyle>
            <a:lvl1pPr algn="l">
              <a:defRPr sz="3800" b="0" i="0" cap="all" baseline="0"/>
            </a:lvl1pPr>
          </a:lstStyle>
          <a:p>
            <a:r>
              <a:rPr lang="en-US" dirty="0" smtClean="0"/>
              <a:t>Click </a:t>
            </a:r>
            <a:r>
              <a:rPr lang="en-US" dirty="0" err="1" smtClean="0"/>
              <a:t>tO</a:t>
            </a:r>
            <a:r>
              <a:rPr lang="en-US" dirty="0" smtClean="0"/>
              <a:t> Edit Section title</a:t>
            </a:r>
            <a:endParaRPr lang="en-US" dirty="0"/>
          </a:p>
        </p:txBody>
      </p:sp>
      <p:sp>
        <p:nvSpPr>
          <p:cNvPr id="6" name="Slide Number Placeholder 5"/>
          <p:cNvSpPr>
            <a:spLocks noGrp="1"/>
          </p:cNvSpPr>
          <p:nvPr>
            <p:ph type="sldNum" sz="quarter" idx="12"/>
          </p:nvPr>
        </p:nvSpPr>
        <p:spPr/>
        <p:txBody>
          <a:bodyPr/>
          <a:lstStyle/>
          <a:p>
            <a:fld id="{01F94C27-CCD8-744C-9E80-37C6A9C00ED2}" type="slidenum">
              <a:rPr lang="en-US" smtClean="0"/>
              <a:pPr/>
              <a:t>‹#›</a:t>
            </a:fld>
            <a:endParaRPr lang="en-US"/>
          </a:p>
        </p:txBody>
      </p:sp>
      <p:pic>
        <p:nvPicPr>
          <p:cNvPr id="5" name="Picture 4" descr="Glencoe-Software-icon.png"/>
          <p:cNvPicPr>
            <a:picLocks noChangeAspect="1"/>
          </p:cNvPicPr>
          <p:nvPr userDrawn="1"/>
        </p:nvPicPr>
        <p:blipFill>
          <a:blip r:embed="rId3">
            <a:alphaModFix amt="12000"/>
            <a:extLst>
              <a:ext uri="{28A0092B-C50C-407E-A947-70E740481C1C}">
                <a14:useLocalDpi xmlns:a14="http://schemas.microsoft.com/office/drawing/2010/main" val="0"/>
              </a:ext>
            </a:extLst>
          </a:blip>
          <a:stretch>
            <a:fillRect/>
          </a:stretch>
        </p:blipFill>
        <p:spPr>
          <a:xfrm>
            <a:off x="4333691" y="-965200"/>
            <a:ext cx="6437052" cy="5897880"/>
          </a:xfrm>
          <a:prstGeom prst="rect">
            <a:avLst/>
          </a:prstGeom>
        </p:spPr>
      </p:pic>
    </p:spTree>
    <p:extLst>
      <p:ext uri="{BB962C8B-B14F-4D97-AF65-F5344CB8AC3E}">
        <p14:creationId xmlns:p14="http://schemas.microsoft.com/office/powerpoint/2010/main" val="3425685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rotWithShape="1">
          <a:blip r:embed="rId2">
            <a:alphaModFix amt="35000"/>
          </a:blip>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anchor="t">
            <a:normAutofit/>
          </a:bodyPr>
          <a:lstStyle>
            <a:lvl1pPr algn="l">
              <a:defRPr sz="3800" b="0" i="0" cap="all" baseline="0"/>
            </a:lvl1pPr>
          </a:lstStyle>
          <a:p>
            <a:r>
              <a:rPr lang="en-US" dirty="0" smtClean="0"/>
              <a:t>Click </a:t>
            </a:r>
            <a:r>
              <a:rPr lang="en-US" dirty="0" err="1" smtClean="0"/>
              <a:t>tO</a:t>
            </a:r>
            <a:r>
              <a:rPr lang="en-US" dirty="0" smtClean="0"/>
              <a:t> Edit Section title</a:t>
            </a:r>
            <a:endParaRPr lang="en-US" dirty="0"/>
          </a:p>
        </p:txBody>
      </p:sp>
      <p:sp>
        <p:nvSpPr>
          <p:cNvPr id="6" name="Slide Number Placeholder 5"/>
          <p:cNvSpPr>
            <a:spLocks noGrp="1"/>
          </p:cNvSpPr>
          <p:nvPr>
            <p:ph type="sldNum" sz="quarter" idx="12"/>
          </p:nvPr>
        </p:nvSpPr>
        <p:spPr/>
        <p:txBody>
          <a:bodyPr/>
          <a:lstStyle/>
          <a:p>
            <a:fld id="{01F94C27-CCD8-744C-9E80-37C6A9C00ED2}" type="slidenum">
              <a:rPr lang="en-US" smtClean="0"/>
              <a:pPr/>
              <a:t>‹#›</a:t>
            </a:fld>
            <a:endParaRPr lang="en-US"/>
          </a:p>
        </p:txBody>
      </p:sp>
      <p:pic>
        <p:nvPicPr>
          <p:cNvPr id="7" name="Picture 6" descr="ome-icon.png"/>
          <p:cNvPicPr>
            <a:picLocks noChangeAspect="1"/>
          </p:cNvPicPr>
          <p:nvPr userDrawn="1"/>
        </p:nvPicPr>
        <p:blipFill>
          <a:blip r:embed="rId3">
            <a:alphaModFix amt="11000"/>
            <a:extLst>
              <a:ext uri="{28A0092B-C50C-407E-A947-70E740481C1C}">
                <a14:useLocalDpi xmlns:a14="http://schemas.microsoft.com/office/drawing/2010/main" val="0"/>
              </a:ext>
            </a:extLst>
          </a:blip>
          <a:stretch>
            <a:fillRect/>
          </a:stretch>
        </p:blipFill>
        <p:spPr>
          <a:xfrm>
            <a:off x="4042300" y="-685800"/>
            <a:ext cx="6740434" cy="5897880"/>
          </a:xfrm>
          <a:prstGeom prst="rect">
            <a:avLst/>
          </a:prstGeom>
        </p:spPr>
      </p:pic>
    </p:spTree>
    <p:extLst>
      <p:ext uri="{BB962C8B-B14F-4D97-AF65-F5344CB8AC3E}">
        <p14:creationId xmlns:p14="http://schemas.microsoft.com/office/powerpoint/2010/main" val="13648399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 w/ background">
    <p:spTree>
      <p:nvGrpSpPr>
        <p:cNvPr id="1" name=""/>
        <p:cNvGrpSpPr/>
        <p:nvPr/>
      </p:nvGrpSpPr>
      <p:grpSpPr>
        <a:xfrm>
          <a:off x="0" y="0"/>
          <a:ext cx="0" cy="0"/>
          <a:chOff x="0" y="0"/>
          <a:chExt cx="0" cy="0"/>
        </a:xfrm>
      </p:grpSpPr>
      <p:pic>
        <p:nvPicPr>
          <p:cNvPr id="7" name="Picture 6" descr="Glencoe-Software-icon.png"/>
          <p:cNvPicPr>
            <a:picLocks noChangeAspect="1"/>
          </p:cNvPicPr>
          <p:nvPr userDrawn="1"/>
        </p:nvPicPr>
        <p:blipFill>
          <a:blip r:embed="rId2">
            <a:alphaModFix amt="11000"/>
            <a:extLst>
              <a:ext uri="{28A0092B-C50C-407E-A947-70E740481C1C}">
                <a14:useLocalDpi xmlns:a14="http://schemas.microsoft.com/office/drawing/2010/main" val="0"/>
              </a:ext>
            </a:extLst>
          </a:blip>
          <a:stretch>
            <a:fillRect/>
          </a:stretch>
        </p:blipFill>
        <p:spPr>
          <a:xfrm>
            <a:off x="4333691" y="-965200"/>
            <a:ext cx="6437052" cy="5897880"/>
          </a:xfrm>
          <a:prstGeom prst="rect">
            <a:avLst/>
          </a:prstGeom>
        </p:spPr>
      </p:pic>
      <p:sp>
        <p:nvSpPr>
          <p:cNvPr id="2" name="Title 1"/>
          <p:cNvSpPr>
            <a:spLocks noGrp="1"/>
          </p:cNvSpPr>
          <p:nvPr>
            <p:ph type="title" hasCustomPrompt="1"/>
          </p:nvPr>
        </p:nvSpPr>
        <p:spPr/>
        <p:txBody>
          <a:bodyPr/>
          <a:lstStyle/>
          <a:p>
            <a:r>
              <a:rPr lang="en-US" dirty="0" smtClean="0"/>
              <a:t>Click to edit Slide Title</a:t>
            </a:r>
            <a:endParaRPr lang="en-US" dirty="0"/>
          </a:p>
        </p:txBody>
      </p:sp>
      <p:sp>
        <p:nvSpPr>
          <p:cNvPr id="3" name="Content Placeholder 2"/>
          <p:cNvSpPr>
            <a:spLocks noGrp="1"/>
          </p:cNvSpPr>
          <p:nvPr>
            <p:ph idx="1" hasCustomPrompt="1"/>
          </p:nvPr>
        </p:nvSpPr>
        <p:spPr>
          <a:xfrm>
            <a:off x="457200" y="1028700"/>
            <a:ext cx="8699500" cy="5403850"/>
          </a:xfrm>
        </p:spPr>
        <p:txBody>
          <a:bodyPr/>
          <a:lstStyle>
            <a:lvl1pPr marL="342900" indent="-342900">
              <a:buClr>
                <a:srgbClr val="133476"/>
              </a:buClr>
              <a:buSzPct val="110000"/>
              <a:buFont typeface="Courier New"/>
              <a:buChar char="o"/>
              <a:defRPr baseline="0">
                <a:solidFill>
                  <a:schemeClr val="tx1">
                    <a:lumMod val="65000"/>
                    <a:lumOff val="35000"/>
                  </a:schemeClr>
                </a:solidFill>
              </a:defRPr>
            </a:lvl1pPr>
            <a:lvl2pPr marL="742950" indent="-285750">
              <a:buClr>
                <a:srgbClr val="95AFAC"/>
              </a:buClr>
              <a:buFont typeface="Arial"/>
              <a:buChar char="•"/>
              <a:defRPr>
                <a:solidFill>
                  <a:schemeClr val="tx1">
                    <a:lumMod val="50000"/>
                    <a:lumOff val="50000"/>
                  </a:schemeClr>
                </a:solidFill>
              </a:defRPr>
            </a:lvl2pPr>
            <a:lvl3pPr marL="1143000" indent="-228600">
              <a:buClr>
                <a:srgbClr val="0E2264"/>
              </a:buClr>
              <a:buFont typeface="Arial"/>
              <a:buChar char="•"/>
              <a:defRPr>
                <a:solidFill>
                  <a:schemeClr val="tx1">
                    <a:lumMod val="50000"/>
                    <a:lumOff val="50000"/>
                  </a:schemeClr>
                </a:solidFill>
              </a:defRPr>
            </a:lvl3pPr>
            <a:lvl4pPr>
              <a:defRPr>
                <a:solidFill>
                  <a:schemeClr val="tx1">
                    <a:lumMod val="50000"/>
                    <a:lumOff val="50000"/>
                  </a:schemeClr>
                </a:solidFill>
              </a:defRPr>
            </a:lvl4pPr>
          </a:lstStyle>
          <a:p>
            <a:pPr lvl="0"/>
            <a:r>
              <a:rPr lang="en-US" dirty="0" smtClean="0"/>
              <a:t>Click to edit this slide w/ Glencoe Software background</a:t>
            </a:r>
          </a:p>
          <a:p>
            <a:pPr lvl="1"/>
            <a:r>
              <a:rPr lang="en-US" dirty="0" smtClean="0"/>
              <a:t>Second level</a:t>
            </a:r>
          </a:p>
          <a:p>
            <a:pPr lvl="2"/>
            <a:r>
              <a:rPr lang="en-US" dirty="0" smtClean="0"/>
              <a:t>Third level</a:t>
            </a:r>
          </a:p>
          <a:p>
            <a:pPr lvl="3"/>
            <a:r>
              <a:rPr lang="en-US" dirty="0" smtClean="0"/>
              <a:t>Fourth level</a:t>
            </a:r>
          </a:p>
        </p:txBody>
      </p:sp>
      <p:sp>
        <p:nvSpPr>
          <p:cNvPr id="6" name="Slide Number Placeholder 5"/>
          <p:cNvSpPr>
            <a:spLocks noGrp="1"/>
          </p:cNvSpPr>
          <p:nvPr>
            <p:ph type="sldNum" sz="quarter" idx="12"/>
          </p:nvPr>
        </p:nvSpPr>
        <p:spPr/>
        <p:txBody>
          <a:bodyPr/>
          <a:lstStyle/>
          <a:p>
            <a:fld id="{01F94C27-CCD8-744C-9E80-37C6A9C00ED2}" type="slidenum">
              <a:rPr lang="en-US" smtClean="0"/>
              <a:pPr/>
              <a:t>‹#›</a:t>
            </a:fld>
            <a:endParaRPr lang="en-US"/>
          </a:p>
        </p:txBody>
      </p:sp>
    </p:spTree>
    <p:extLst>
      <p:ext uri="{BB962C8B-B14F-4D97-AF65-F5344CB8AC3E}">
        <p14:creationId xmlns:p14="http://schemas.microsoft.com/office/powerpoint/2010/main" val="5680487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 w/ OME background">
    <p:spTree>
      <p:nvGrpSpPr>
        <p:cNvPr id="1" name=""/>
        <p:cNvGrpSpPr/>
        <p:nvPr/>
      </p:nvGrpSpPr>
      <p:grpSpPr>
        <a:xfrm>
          <a:off x="0" y="0"/>
          <a:ext cx="0" cy="0"/>
          <a:chOff x="0" y="0"/>
          <a:chExt cx="0" cy="0"/>
        </a:xfrm>
      </p:grpSpPr>
      <p:pic>
        <p:nvPicPr>
          <p:cNvPr id="4" name="Picture 3" descr="ome-icon.png"/>
          <p:cNvPicPr>
            <a:picLocks noChangeAspect="1"/>
          </p:cNvPicPr>
          <p:nvPr userDrawn="1"/>
        </p:nvPicPr>
        <p:blipFill>
          <a:blip r:embed="rId2">
            <a:alphaModFix amt="11000"/>
            <a:extLst>
              <a:ext uri="{28A0092B-C50C-407E-A947-70E740481C1C}">
                <a14:useLocalDpi xmlns:a14="http://schemas.microsoft.com/office/drawing/2010/main" val="0"/>
              </a:ext>
            </a:extLst>
          </a:blip>
          <a:stretch>
            <a:fillRect/>
          </a:stretch>
        </p:blipFill>
        <p:spPr>
          <a:xfrm>
            <a:off x="4042300" y="-685800"/>
            <a:ext cx="6740434" cy="5897880"/>
          </a:xfrm>
          <a:prstGeom prst="rect">
            <a:avLst/>
          </a:prstGeom>
        </p:spPr>
      </p:pic>
      <p:sp>
        <p:nvSpPr>
          <p:cNvPr id="2" name="Title 1"/>
          <p:cNvSpPr>
            <a:spLocks noGrp="1"/>
          </p:cNvSpPr>
          <p:nvPr>
            <p:ph type="title" hasCustomPrompt="1"/>
          </p:nvPr>
        </p:nvSpPr>
        <p:spPr/>
        <p:txBody>
          <a:bodyPr/>
          <a:lstStyle/>
          <a:p>
            <a:r>
              <a:rPr lang="en-US" dirty="0" smtClean="0"/>
              <a:t>Click to edit Slide Title</a:t>
            </a:r>
            <a:endParaRPr lang="en-US" dirty="0"/>
          </a:p>
        </p:txBody>
      </p:sp>
      <p:sp>
        <p:nvSpPr>
          <p:cNvPr id="3" name="Content Placeholder 2"/>
          <p:cNvSpPr>
            <a:spLocks noGrp="1"/>
          </p:cNvSpPr>
          <p:nvPr>
            <p:ph idx="1" hasCustomPrompt="1"/>
          </p:nvPr>
        </p:nvSpPr>
        <p:spPr>
          <a:xfrm>
            <a:off x="457200" y="1028700"/>
            <a:ext cx="8699500" cy="5403850"/>
          </a:xfrm>
        </p:spPr>
        <p:txBody>
          <a:bodyPr/>
          <a:lstStyle>
            <a:lvl1pPr marL="342900" indent="-342900">
              <a:buClr>
                <a:srgbClr val="133476"/>
              </a:buClr>
              <a:buSzPct val="110000"/>
              <a:buFont typeface="Courier New"/>
              <a:buChar char="o"/>
              <a:defRPr>
                <a:solidFill>
                  <a:schemeClr val="tx1">
                    <a:lumMod val="65000"/>
                    <a:lumOff val="35000"/>
                  </a:schemeClr>
                </a:solidFill>
              </a:defRPr>
            </a:lvl1pPr>
            <a:lvl2pPr marL="742950" indent="-285750">
              <a:buClr>
                <a:srgbClr val="95AFAC"/>
              </a:buClr>
              <a:buFont typeface="Arial"/>
              <a:buChar char="•"/>
              <a:defRPr>
                <a:solidFill>
                  <a:schemeClr val="tx1">
                    <a:lumMod val="50000"/>
                    <a:lumOff val="50000"/>
                  </a:schemeClr>
                </a:solidFill>
              </a:defRPr>
            </a:lvl2pPr>
            <a:lvl3pPr marL="1143000" indent="-228600">
              <a:buClr>
                <a:srgbClr val="0E2264"/>
              </a:buClr>
              <a:buFont typeface="Arial"/>
              <a:buChar char="•"/>
              <a:defRPr>
                <a:solidFill>
                  <a:schemeClr val="tx1">
                    <a:lumMod val="50000"/>
                    <a:lumOff val="50000"/>
                  </a:schemeClr>
                </a:solidFill>
              </a:defRPr>
            </a:lvl3pPr>
            <a:lvl4pPr>
              <a:defRPr>
                <a:solidFill>
                  <a:schemeClr val="tx1">
                    <a:lumMod val="50000"/>
                    <a:lumOff val="50000"/>
                  </a:schemeClr>
                </a:solidFill>
              </a:defRPr>
            </a:lvl4pPr>
          </a:lstStyle>
          <a:p>
            <a:pPr lvl="0"/>
            <a:r>
              <a:rPr lang="en-US" dirty="0" smtClean="0"/>
              <a:t>Click to edit this slide w/ OME background</a:t>
            </a:r>
          </a:p>
          <a:p>
            <a:pPr lvl="1"/>
            <a:r>
              <a:rPr lang="en-US" dirty="0" smtClean="0"/>
              <a:t>Second level</a:t>
            </a:r>
          </a:p>
          <a:p>
            <a:pPr lvl="2"/>
            <a:r>
              <a:rPr lang="en-US" dirty="0" smtClean="0"/>
              <a:t>Third level</a:t>
            </a:r>
          </a:p>
          <a:p>
            <a:pPr lvl="3"/>
            <a:r>
              <a:rPr lang="en-US" dirty="0" smtClean="0"/>
              <a:t>Fourth level</a:t>
            </a:r>
          </a:p>
        </p:txBody>
      </p:sp>
      <p:sp>
        <p:nvSpPr>
          <p:cNvPr id="6" name="Slide Number Placeholder 5"/>
          <p:cNvSpPr>
            <a:spLocks noGrp="1"/>
          </p:cNvSpPr>
          <p:nvPr>
            <p:ph type="sldNum" sz="quarter" idx="12"/>
          </p:nvPr>
        </p:nvSpPr>
        <p:spPr/>
        <p:txBody>
          <a:bodyPr/>
          <a:lstStyle/>
          <a:p>
            <a:fld id="{01F94C27-CCD8-744C-9E80-37C6A9C00ED2}" type="slidenum">
              <a:rPr lang="en-US" smtClean="0"/>
              <a:pPr/>
              <a:t>‹#›</a:t>
            </a:fld>
            <a:endParaRPr lang="en-US"/>
          </a:p>
        </p:txBody>
      </p:sp>
    </p:spTree>
    <p:extLst>
      <p:ext uri="{BB962C8B-B14F-4D97-AF65-F5344CB8AC3E}">
        <p14:creationId xmlns:p14="http://schemas.microsoft.com/office/powerpoint/2010/main" val="28542478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Slide Title</a:t>
            </a:r>
            <a:endParaRPr lang="en-US" dirty="0"/>
          </a:p>
        </p:txBody>
      </p:sp>
      <p:sp>
        <p:nvSpPr>
          <p:cNvPr id="3" name="Content Placeholder 2"/>
          <p:cNvSpPr>
            <a:spLocks noGrp="1"/>
          </p:cNvSpPr>
          <p:nvPr>
            <p:ph idx="1" hasCustomPrompt="1"/>
          </p:nvPr>
        </p:nvSpPr>
        <p:spPr/>
        <p:txBody>
          <a:bodyPr/>
          <a:lstStyle>
            <a:lvl1pPr marL="342900" indent="-342900">
              <a:buClr>
                <a:srgbClr val="133476"/>
              </a:buClr>
              <a:buSzPct val="110000"/>
              <a:buFont typeface="Courier New"/>
              <a:buChar char="o"/>
              <a:defRPr>
                <a:solidFill>
                  <a:schemeClr val="tx1">
                    <a:lumMod val="65000"/>
                    <a:lumOff val="35000"/>
                  </a:schemeClr>
                </a:solidFill>
              </a:defRPr>
            </a:lvl1pPr>
            <a:lvl2pPr marL="742950" indent="-285750">
              <a:buClr>
                <a:srgbClr val="95AFAC"/>
              </a:buClr>
              <a:buFont typeface="Arial"/>
              <a:buChar char="•"/>
              <a:defRPr>
                <a:solidFill>
                  <a:schemeClr val="tx1">
                    <a:lumMod val="50000"/>
                    <a:lumOff val="50000"/>
                  </a:schemeClr>
                </a:solidFill>
              </a:defRPr>
            </a:lvl2pPr>
            <a:lvl3pPr marL="1143000" indent="-228600">
              <a:buClr>
                <a:srgbClr val="0E2264"/>
              </a:buClr>
              <a:buFont typeface="Arial"/>
              <a:buChar char="•"/>
              <a:defRPr>
                <a:solidFill>
                  <a:schemeClr val="tx1">
                    <a:lumMod val="50000"/>
                    <a:lumOff val="50000"/>
                  </a:schemeClr>
                </a:solidFill>
              </a:defRPr>
            </a:lvl3pPr>
            <a:lvl4pPr>
              <a:defRPr>
                <a:solidFill>
                  <a:schemeClr val="tx1">
                    <a:lumMod val="50000"/>
                    <a:lumOff val="50000"/>
                  </a:schemeClr>
                </a:solidFill>
              </a:defRPr>
            </a:lvl4pPr>
          </a:lstStyle>
          <a:p>
            <a:pPr lvl="0"/>
            <a:r>
              <a:rPr lang="en-US" dirty="0" smtClean="0"/>
              <a:t>Click to edit this slide w/ no background</a:t>
            </a:r>
          </a:p>
          <a:p>
            <a:pPr lvl="1"/>
            <a:r>
              <a:rPr lang="en-US" dirty="0" smtClean="0"/>
              <a:t>Second level</a:t>
            </a:r>
          </a:p>
          <a:p>
            <a:pPr lvl="2"/>
            <a:r>
              <a:rPr lang="en-US" dirty="0" smtClean="0"/>
              <a:t>Third level</a:t>
            </a:r>
          </a:p>
          <a:p>
            <a:pPr lvl="3"/>
            <a:r>
              <a:rPr lang="en-US" dirty="0" smtClean="0"/>
              <a:t>Fourth level</a:t>
            </a:r>
          </a:p>
        </p:txBody>
      </p:sp>
      <p:sp>
        <p:nvSpPr>
          <p:cNvPr id="6" name="Slide Number Placeholder 5"/>
          <p:cNvSpPr>
            <a:spLocks noGrp="1"/>
          </p:cNvSpPr>
          <p:nvPr>
            <p:ph type="sldNum" sz="quarter" idx="12"/>
          </p:nvPr>
        </p:nvSpPr>
        <p:spPr/>
        <p:txBody>
          <a:bodyPr/>
          <a:lstStyle/>
          <a:p>
            <a:fld id="{01F94C27-CCD8-744C-9E80-37C6A9C00ED2}" type="slidenum">
              <a:rPr lang="en-US" smtClean="0"/>
              <a:pPr/>
              <a:t>‹#›</a:t>
            </a:fld>
            <a:endParaRPr lang="en-US"/>
          </a:p>
        </p:txBody>
      </p:sp>
    </p:spTree>
    <p:extLst>
      <p:ext uri="{BB962C8B-B14F-4D97-AF65-F5344CB8AC3E}">
        <p14:creationId xmlns:p14="http://schemas.microsoft.com/office/powerpoint/2010/main" val="4074263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Slide Title</a:t>
            </a:r>
            <a:endParaRPr lang="en-US" dirty="0"/>
          </a:p>
        </p:txBody>
      </p:sp>
      <p:sp>
        <p:nvSpPr>
          <p:cNvPr id="3" name="Content Placeholder 2"/>
          <p:cNvSpPr>
            <a:spLocks noGrp="1"/>
          </p:cNvSpPr>
          <p:nvPr>
            <p:ph sz="half" idx="1" hasCustomPrompt="1"/>
          </p:nvPr>
        </p:nvSpPr>
        <p:spPr>
          <a:xfrm>
            <a:off x="457200" y="1168400"/>
            <a:ext cx="4038600" cy="5264150"/>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hasCustomPrompt="1"/>
          </p:nvPr>
        </p:nvSpPr>
        <p:spPr>
          <a:xfrm>
            <a:off x="4648200" y="1168400"/>
            <a:ext cx="4038600" cy="5264150"/>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p>
            <a:fld id="{01F94C27-CCD8-744C-9E80-37C6A9C00ED2}" type="slidenum">
              <a:rPr lang="en-US" smtClean="0"/>
              <a:pPr/>
              <a:t>‹#›</a:t>
            </a:fld>
            <a:endParaRPr lang="en-US"/>
          </a:p>
        </p:txBody>
      </p:sp>
    </p:spTree>
    <p:extLst>
      <p:ext uri="{BB962C8B-B14F-4D97-AF65-F5344CB8AC3E}">
        <p14:creationId xmlns:p14="http://schemas.microsoft.com/office/powerpoint/2010/main" val="3766324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54432"/>
            <a:ext cx="8229600" cy="625928"/>
          </a:xfrm>
        </p:spPr>
        <p:txBody>
          <a:bodyPr/>
          <a:lstStyle>
            <a:lvl1pPr>
              <a:defRPr baseline="0"/>
            </a:lvl1pPr>
          </a:lstStyle>
          <a:p>
            <a:r>
              <a:rPr lang="en-US" dirty="0" smtClean="0"/>
              <a:t>Click to edit Slide Title – white background</a:t>
            </a:r>
            <a:endParaRPr lang="en-US" dirty="0"/>
          </a:p>
        </p:txBody>
      </p:sp>
      <p:sp>
        <p:nvSpPr>
          <p:cNvPr id="5" name="Slide Number Placeholder 4"/>
          <p:cNvSpPr>
            <a:spLocks noGrp="1"/>
          </p:cNvSpPr>
          <p:nvPr>
            <p:ph type="sldNum" sz="quarter" idx="12"/>
          </p:nvPr>
        </p:nvSpPr>
        <p:spPr/>
        <p:txBody>
          <a:bodyPr/>
          <a:lstStyle/>
          <a:p>
            <a:fld id="{01F94C27-CCD8-744C-9E80-37C6A9C00ED2}" type="slidenum">
              <a:rPr lang="en-US" smtClean="0"/>
              <a:pPr/>
              <a:t>‹#›</a:t>
            </a:fld>
            <a:endParaRPr lang="en-US"/>
          </a:p>
        </p:txBody>
      </p:sp>
    </p:spTree>
    <p:extLst>
      <p:ext uri="{BB962C8B-B14F-4D97-AF65-F5344CB8AC3E}">
        <p14:creationId xmlns:p14="http://schemas.microsoft.com/office/powerpoint/2010/main" val="37807598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w/ bg">
    <p:bg>
      <p:bgPr>
        <a:blipFill rotWithShape="1">
          <a:blip r:embed="rId2">
            <a:alphaModFix amt="45000"/>
          </a:blip>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54432"/>
            <a:ext cx="8229600" cy="625928"/>
          </a:xfrm>
        </p:spPr>
        <p:txBody>
          <a:bodyPr/>
          <a:lstStyle>
            <a:lvl1pPr>
              <a:defRPr/>
            </a:lvl1pPr>
          </a:lstStyle>
          <a:p>
            <a:r>
              <a:rPr lang="en-US" dirty="0" smtClean="0"/>
              <a:t>Click to edit Slide Title – blue background</a:t>
            </a:r>
            <a:endParaRPr lang="en-US" dirty="0"/>
          </a:p>
        </p:txBody>
      </p:sp>
      <p:sp>
        <p:nvSpPr>
          <p:cNvPr id="5" name="Slide Number Placeholder 4"/>
          <p:cNvSpPr>
            <a:spLocks noGrp="1"/>
          </p:cNvSpPr>
          <p:nvPr>
            <p:ph type="sldNum" sz="quarter" idx="12"/>
          </p:nvPr>
        </p:nvSpPr>
        <p:spPr/>
        <p:txBody>
          <a:bodyPr/>
          <a:lstStyle/>
          <a:p>
            <a:fld id="{01F94C27-CCD8-744C-9E80-37C6A9C00ED2}" type="slidenum">
              <a:rPr lang="en-US" smtClean="0"/>
              <a:pPr/>
              <a:t>‹#›</a:t>
            </a:fld>
            <a:endParaRPr lang="en-US"/>
          </a:p>
        </p:txBody>
      </p:sp>
    </p:spTree>
    <p:extLst>
      <p:ext uri="{BB962C8B-B14F-4D97-AF65-F5344CB8AC3E}">
        <p14:creationId xmlns:p14="http://schemas.microsoft.com/office/powerpoint/2010/main" val="29372344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7938"/>
            <a:ext cx="8229600" cy="995362"/>
          </a:xfrm>
          <a:prstGeom prst="rect">
            <a:avLst/>
          </a:prstGeom>
        </p:spPr>
        <p:txBody>
          <a:bodyPr vert="horz" lIns="91440" tIns="45720" rIns="91440" bIns="45720" rtlCol="0" anchor="ctr">
            <a:normAutofit/>
          </a:bodyPr>
          <a:lstStyle/>
          <a:p>
            <a:r>
              <a:rPr lang="en-US" dirty="0" smtClean="0"/>
              <a:t>Click this and Liza cries</a:t>
            </a:r>
            <a:endParaRPr lang="en-US" dirty="0"/>
          </a:p>
        </p:txBody>
      </p:sp>
      <p:sp>
        <p:nvSpPr>
          <p:cNvPr id="3" name="Text Placeholder 2"/>
          <p:cNvSpPr>
            <a:spLocks noGrp="1"/>
          </p:cNvSpPr>
          <p:nvPr>
            <p:ph type="body" idx="1"/>
          </p:nvPr>
        </p:nvSpPr>
        <p:spPr>
          <a:xfrm>
            <a:off x="457200" y="1003300"/>
            <a:ext cx="8229600" cy="5429250"/>
          </a:xfrm>
          <a:prstGeom prst="rect">
            <a:avLst/>
          </a:prstGeom>
        </p:spPr>
        <p:txBody>
          <a:bodyPr vert="horz" lIns="91440" tIns="45720" rIns="91440" bIns="45720" rtlCol="0">
            <a:normAutofit/>
          </a:body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p:txBody>
      </p:sp>
      <p:sp>
        <p:nvSpPr>
          <p:cNvPr id="6" name="Slide Number Placeholder 5"/>
          <p:cNvSpPr>
            <a:spLocks noGrp="1"/>
          </p:cNvSpPr>
          <p:nvPr>
            <p:ph type="sldNum" sz="quarter" idx="4"/>
          </p:nvPr>
        </p:nvSpPr>
        <p:spPr>
          <a:xfrm>
            <a:off x="8123717" y="6432550"/>
            <a:ext cx="720436" cy="365125"/>
          </a:xfrm>
          <a:prstGeom prst="rect">
            <a:avLst/>
          </a:prstGeom>
        </p:spPr>
        <p:txBody>
          <a:bodyPr vert="horz" lIns="91440" tIns="45720" rIns="91440" bIns="45720" rtlCol="0" anchor="ctr"/>
          <a:lstStyle>
            <a:lvl1pPr algn="r">
              <a:defRPr sz="1200">
                <a:solidFill>
                  <a:srgbClr val="95AFAC"/>
                </a:solidFill>
                <a:latin typeface="Montserrat"/>
              </a:defRPr>
            </a:lvl1pPr>
          </a:lstStyle>
          <a:p>
            <a:fld id="{01F94C27-CCD8-744C-9E80-37C6A9C00ED2}" type="slidenum">
              <a:rPr lang="en-US" smtClean="0"/>
              <a:pPr/>
              <a:t>‹#›</a:t>
            </a:fld>
            <a:endParaRPr lang="en-US" dirty="0"/>
          </a:p>
        </p:txBody>
      </p:sp>
    </p:spTree>
    <p:extLst>
      <p:ext uri="{BB962C8B-B14F-4D97-AF65-F5344CB8AC3E}">
        <p14:creationId xmlns:p14="http://schemas.microsoft.com/office/powerpoint/2010/main" val="2646497289"/>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5" r:id="rId3"/>
    <p:sldLayoutId id="2147483659" r:id="rId4"/>
    <p:sldLayoutId id="2147483664" r:id="rId5"/>
    <p:sldLayoutId id="2147483650" r:id="rId6"/>
    <p:sldLayoutId id="2147483652" r:id="rId7"/>
    <p:sldLayoutId id="2147483654" r:id="rId8"/>
    <p:sldLayoutId id="2147483663" r:id="rId9"/>
    <p:sldLayoutId id="2147483658" r:id="rId10"/>
    <p:sldLayoutId id="2147483662" r:id="rId11"/>
    <p:sldLayoutId id="2147483655" r:id="rId12"/>
  </p:sldLayoutIdLst>
  <p:timing>
    <p:tnLst>
      <p:par>
        <p:cTn id="1" dur="indefinite" restart="never" nodeType="tmRoot"/>
      </p:par>
    </p:tnLst>
  </p:timing>
  <p:hf hdr="0" ftr="0" dt="0"/>
  <p:txStyles>
    <p:titleStyle>
      <a:lvl1pPr algn="ctr" defTabSz="457200" rtl="0" eaLnBrk="1" latinLnBrk="0" hangingPunct="1">
        <a:spcBef>
          <a:spcPct val="0"/>
        </a:spcBef>
        <a:buNone/>
        <a:defRPr sz="2800" b="0" i="0" kern="1200" cap="none" spc="0" baseline="0">
          <a:solidFill>
            <a:srgbClr val="133476"/>
          </a:solidFill>
          <a:effectLst>
            <a:outerShdw blurRad="127000" dist="38100" dir="5400000" algn="tl" rotWithShape="0">
              <a:schemeClr val="tx1">
                <a:lumMod val="65000"/>
                <a:lumOff val="35000"/>
                <a:alpha val="25000"/>
              </a:schemeClr>
            </a:outerShdw>
          </a:effectLst>
          <a:latin typeface="Montserrat"/>
          <a:ea typeface="+mj-ea"/>
          <a:cs typeface="+mj-cs"/>
        </a:defRPr>
      </a:lvl1pPr>
    </p:titleStyle>
    <p:bodyStyle>
      <a:lvl1pPr marL="342900" indent="-342900" algn="l" defTabSz="457200" rtl="0" eaLnBrk="1" latinLnBrk="0" hangingPunct="1">
        <a:lnSpc>
          <a:spcPct val="150000"/>
        </a:lnSpc>
        <a:spcBef>
          <a:spcPct val="20000"/>
        </a:spcBef>
        <a:buClr>
          <a:srgbClr val="0E2264"/>
        </a:buClr>
        <a:buSzPct val="110000"/>
        <a:buFont typeface="Courier New"/>
        <a:buChar char="o"/>
        <a:defRPr sz="2400" kern="1200" baseline="0">
          <a:solidFill>
            <a:schemeClr val="tx1">
              <a:lumMod val="65000"/>
              <a:lumOff val="35000"/>
            </a:schemeClr>
          </a:solidFill>
          <a:latin typeface="Open Sans"/>
          <a:ea typeface="+mn-ea"/>
          <a:cs typeface="+mn-cs"/>
        </a:defRPr>
      </a:lvl1pPr>
      <a:lvl2pPr marL="742950" indent="-285750" algn="l" defTabSz="457200" rtl="0" eaLnBrk="1" latinLnBrk="0" hangingPunct="1">
        <a:lnSpc>
          <a:spcPct val="150000"/>
        </a:lnSpc>
        <a:spcBef>
          <a:spcPct val="20000"/>
        </a:spcBef>
        <a:buClr>
          <a:srgbClr val="95AFAC"/>
        </a:buClr>
        <a:buFont typeface="Arial"/>
        <a:buChar char="•"/>
        <a:defRPr sz="2000" kern="1200">
          <a:solidFill>
            <a:schemeClr val="tx1">
              <a:lumMod val="65000"/>
              <a:lumOff val="35000"/>
            </a:schemeClr>
          </a:solidFill>
          <a:latin typeface="Open Sans"/>
          <a:ea typeface="+mn-ea"/>
          <a:cs typeface="+mn-cs"/>
        </a:defRPr>
      </a:lvl2pPr>
      <a:lvl3pPr marL="1143000" indent="-228600" algn="l" defTabSz="457200" rtl="0" eaLnBrk="1" latinLnBrk="0" hangingPunct="1">
        <a:lnSpc>
          <a:spcPct val="150000"/>
        </a:lnSpc>
        <a:spcBef>
          <a:spcPct val="20000"/>
        </a:spcBef>
        <a:buClr>
          <a:srgbClr val="0E2264"/>
        </a:buClr>
        <a:buFont typeface="Arial"/>
        <a:buChar char="•"/>
        <a:defRPr sz="2000" kern="1200">
          <a:solidFill>
            <a:schemeClr val="tx1">
              <a:lumMod val="65000"/>
              <a:lumOff val="35000"/>
            </a:schemeClr>
          </a:solidFill>
          <a:latin typeface="Open Sans"/>
          <a:ea typeface="+mn-ea"/>
          <a:cs typeface="+mn-cs"/>
        </a:defRPr>
      </a:lvl3pPr>
      <a:lvl4pPr marL="1600200" indent="-228600" algn="l" defTabSz="457200" rtl="0" eaLnBrk="1" latinLnBrk="0" hangingPunct="1">
        <a:lnSpc>
          <a:spcPct val="150000"/>
        </a:lnSpc>
        <a:spcBef>
          <a:spcPct val="20000"/>
        </a:spcBef>
        <a:buClr>
          <a:srgbClr val="95AFAC"/>
        </a:buClr>
        <a:buFont typeface="Courier New"/>
        <a:buChar char="o"/>
        <a:defRPr sz="2000" kern="1200">
          <a:solidFill>
            <a:schemeClr val="tx1">
              <a:lumMod val="65000"/>
              <a:lumOff val="35000"/>
            </a:schemeClr>
          </a:solidFill>
          <a:latin typeface="Open Sans"/>
          <a:ea typeface="+mn-ea"/>
          <a:cs typeface="+mn-cs"/>
        </a:defRPr>
      </a:lvl4pPr>
      <a:lvl5pPr marL="2057400" indent="-228600" algn="l" defTabSz="457200" rtl="0" eaLnBrk="1" latinLnBrk="0" hangingPunct="1">
        <a:spcBef>
          <a:spcPct val="20000"/>
        </a:spcBef>
        <a:buFont typeface="Arial"/>
        <a:buChar char="»"/>
        <a:defRPr sz="2400" kern="1200">
          <a:solidFill>
            <a:schemeClr val="tx1">
              <a:lumMod val="75000"/>
              <a:lumOff val="25000"/>
            </a:schemeClr>
          </a:solidFill>
          <a:latin typeface="Open Sans"/>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png"/><Relationship Id="rId3"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5.xml"/><Relationship Id="rId2"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slideLayout" Target="../slideLayouts/slideLayout5.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hyperlink" Target="http://www.orbit.bio/" TargetMode="External"/><Relationship Id="rId4" Type="http://schemas.openxmlformats.org/officeDocument/2006/relationships/image" Target="../media/image24.png"/><Relationship Id="rId5" Type="http://schemas.openxmlformats.org/officeDocument/2006/relationships/image" Target="../media/image25.png"/><Relationship Id="rId1" Type="http://schemas.openxmlformats.org/officeDocument/2006/relationships/slideLayout" Target="../slideLayouts/slideLayout5.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5.xml"/><Relationship Id="rId2"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5.xml"/><Relationship Id="rId2"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3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3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35.tiff"/></Relationships>
</file>

<file path=ppt/slides/_rels/slide28.xml.rels><?xml version="1.0" encoding="UTF-8" standalone="yes"?>
<Relationships xmlns="http://schemas.openxmlformats.org/package/2006/relationships"><Relationship Id="rId3" Type="http://schemas.openxmlformats.org/officeDocument/2006/relationships/hyperlink" Target="http://help.openmicroscopy.org/" TargetMode="External"/><Relationship Id="rId4" Type="http://schemas.openxmlformats.org/officeDocument/2006/relationships/hyperlink" Target="https://www.openmicroscopy.org/community/viewforum.php?f=3" TargetMode="External"/><Relationship Id="rId5" Type="http://schemas.openxmlformats.org/officeDocument/2006/relationships/hyperlink" Target="http://help.openmicroscopy.org/demo-server.html" TargetMode="External"/><Relationship Id="rId1" Type="http://schemas.openxmlformats.org/officeDocument/2006/relationships/slideLayout" Target="../slideLayouts/slideLayout5.xml"/><Relationship Id="rId2"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3" Type="http://schemas.openxmlformats.org/officeDocument/2006/relationships/image" Target="../media/image36.emf"/><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png"/><Relationship Id="rId8" Type="http://schemas.openxmlformats.org/officeDocument/2006/relationships/image" Target="../media/image41.tiff"/><Relationship Id="rId9" Type="http://schemas.openxmlformats.org/officeDocument/2006/relationships/image" Target="../media/image42.jpg"/><Relationship Id="rId1" Type="http://schemas.openxmlformats.org/officeDocument/2006/relationships/slideLayout" Target="../slideLayouts/slideLayout5.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jpg"/><Relationship Id="rId3"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5847" y="523413"/>
            <a:ext cx="8765851" cy="2754355"/>
          </a:xfrm>
        </p:spPr>
        <p:txBody>
          <a:bodyPr>
            <a:normAutofit/>
          </a:bodyPr>
          <a:lstStyle/>
          <a:p>
            <a:pPr>
              <a:lnSpc>
                <a:spcPct val="150000"/>
              </a:lnSpc>
            </a:pPr>
            <a:r>
              <a:rPr lang="en-US" sz="3200" dirty="0" smtClean="0"/>
              <a:t>OMERO</a:t>
            </a:r>
            <a:br>
              <a:rPr lang="en-US" sz="3200" dirty="0" smtClean="0"/>
            </a:br>
            <a:r>
              <a:rPr lang="en-US" sz="3200" dirty="0" smtClean="0"/>
              <a:t> Users Training day</a:t>
            </a:r>
            <a:br>
              <a:rPr lang="en-US" sz="3200" dirty="0" smtClean="0"/>
            </a:br>
            <a:r>
              <a:rPr lang="en-US" sz="3200" dirty="0" smtClean="0"/>
              <a:t>Cambridge, </a:t>
            </a:r>
            <a:r>
              <a:rPr lang="en-US" sz="3200" dirty="0" smtClean="0"/>
              <a:t>December 2017</a:t>
            </a:r>
            <a:endParaRPr lang="en-US" sz="3200" cap="none" dirty="0"/>
          </a:p>
        </p:txBody>
      </p:sp>
      <p:sp>
        <p:nvSpPr>
          <p:cNvPr id="3" name="Subtitle 2"/>
          <p:cNvSpPr>
            <a:spLocks noGrp="1"/>
          </p:cNvSpPr>
          <p:nvPr>
            <p:ph type="subTitle" idx="1"/>
          </p:nvPr>
        </p:nvSpPr>
        <p:spPr/>
        <p:txBody>
          <a:bodyPr>
            <a:normAutofit/>
          </a:bodyPr>
          <a:lstStyle/>
          <a:p>
            <a:pPr>
              <a:lnSpc>
                <a:spcPct val="130000"/>
              </a:lnSpc>
            </a:pPr>
            <a:r>
              <a:rPr lang="en-US" dirty="0"/>
              <a:t>Petr </a:t>
            </a:r>
            <a:r>
              <a:rPr lang="en-US" dirty="0" smtClean="0"/>
              <a:t>Walczysko, </a:t>
            </a:r>
            <a:r>
              <a:rPr lang="en-US" dirty="0" smtClean="0"/>
              <a:t>Will Moore, </a:t>
            </a:r>
            <a:r>
              <a:rPr lang="en-US" dirty="0" err="1" smtClean="0"/>
              <a:t>Balaji</a:t>
            </a:r>
            <a:r>
              <a:rPr lang="en-US" dirty="0" smtClean="0"/>
              <a:t> </a:t>
            </a:r>
            <a:r>
              <a:rPr lang="en-US" dirty="0" err="1" smtClean="0"/>
              <a:t>Ramalingam</a:t>
            </a:r>
            <a:endParaRPr lang="en-US" dirty="0"/>
          </a:p>
          <a:p>
            <a:pPr>
              <a:lnSpc>
                <a:spcPct val="130000"/>
              </a:lnSpc>
            </a:pPr>
            <a:r>
              <a:rPr lang="en-US" sz="1900" dirty="0" smtClean="0"/>
              <a:t>University of Dundee</a:t>
            </a:r>
          </a:p>
          <a:p>
            <a:pPr>
              <a:lnSpc>
                <a:spcPct val="100000"/>
              </a:lnSpc>
            </a:pPr>
            <a:r>
              <a:rPr lang="en-US" sz="1900" dirty="0" smtClean="0"/>
              <a:t>The OME Consortium</a:t>
            </a:r>
          </a:p>
        </p:txBody>
      </p:sp>
      <p:sp>
        <p:nvSpPr>
          <p:cNvPr id="4" name="Content Placeholder 2"/>
          <p:cNvSpPr txBox="1">
            <a:spLocks/>
          </p:cNvSpPr>
          <p:nvPr/>
        </p:nvSpPr>
        <p:spPr>
          <a:xfrm>
            <a:off x="0" y="6437312"/>
            <a:ext cx="8123717" cy="425450"/>
          </a:xfrm>
          <a:prstGeom prst="rect">
            <a:avLst/>
          </a:prstGeom>
        </p:spPr>
        <p:txBody>
          <a:bodyPr vert="horz" lIns="91440" tIns="45720" rIns="91440" bIns="45720" rtlCol="0">
            <a:normAutofit fontScale="62500" lnSpcReduction="20000"/>
          </a:bodyPr>
          <a:lstStyle>
            <a:lvl1pPr marL="0" indent="0" algn="ctr" defTabSz="457200" rtl="0" eaLnBrk="1" latinLnBrk="0" hangingPunct="1">
              <a:lnSpc>
                <a:spcPct val="150000"/>
              </a:lnSpc>
              <a:spcBef>
                <a:spcPct val="20000"/>
              </a:spcBef>
              <a:buClr>
                <a:srgbClr val="0E2264"/>
              </a:buClr>
              <a:buSzPct val="110000"/>
              <a:buFont typeface="Courier New"/>
              <a:buNone/>
              <a:defRPr sz="2400" kern="1200" baseline="0">
                <a:solidFill>
                  <a:schemeClr val="tx1">
                    <a:lumMod val="65000"/>
                    <a:lumOff val="35000"/>
                  </a:schemeClr>
                </a:solidFill>
                <a:latin typeface="Open Sans Semibold"/>
                <a:ea typeface="+mn-ea"/>
                <a:cs typeface="+mn-cs"/>
              </a:defRPr>
            </a:lvl1pPr>
            <a:lvl2pPr marL="457200" indent="0" algn="ctr" defTabSz="457200" rtl="0" eaLnBrk="1" latinLnBrk="0" hangingPunct="1">
              <a:lnSpc>
                <a:spcPct val="150000"/>
              </a:lnSpc>
              <a:spcBef>
                <a:spcPct val="20000"/>
              </a:spcBef>
              <a:buClr>
                <a:srgbClr val="95AFAC"/>
              </a:buClr>
              <a:buFont typeface="Arial"/>
              <a:buNone/>
              <a:defRPr sz="2000" kern="1200">
                <a:solidFill>
                  <a:schemeClr val="tx1">
                    <a:tint val="75000"/>
                  </a:schemeClr>
                </a:solidFill>
                <a:latin typeface="Open Sans"/>
                <a:ea typeface="+mn-ea"/>
                <a:cs typeface="+mn-cs"/>
              </a:defRPr>
            </a:lvl2pPr>
            <a:lvl3pPr marL="914400" indent="0" algn="ctr" defTabSz="457200" rtl="0" eaLnBrk="1" latinLnBrk="0" hangingPunct="1">
              <a:lnSpc>
                <a:spcPct val="150000"/>
              </a:lnSpc>
              <a:spcBef>
                <a:spcPct val="20000"/>
              </a:spcBef>
              <a:buClr>
                <a:srgbClr val="0E2264"/>
              </a:buClr>
              <a:buFont typeface="Arial"/>
              <a:buNone/>
              <a:defRPr sz="2000" kern="1200">
                <a:solidFill>
                  <a:schemeClr val="tx1">
                    <a:tint val="75000"/>
                  </a:schemeClr>
                </a:solidFill>
                <a:latin typeface="Open Sans"/>
                <a:ea typeface="+mn-ea"/>
                <a:cs typeface="+mn-cs"/>
              </a:defRPr>
            </a:lvl3pPr>
            <a:lvl4pPr marL="1371600" indent="0" algn="ctr" defTabSz="457200" rtl="0" eaLnBrk="1" latinLnBrk="0" hangingPunct="1">
              <a:lnSpc>
                <a:spcPct val="150000"/>
              </a:lnSpc>
              <a:spcBef>
                <a:spcPct val="20000"/>
              </a:spcBef>
              <a:buClr>
                <a:srgbClr val="95AFAC"/>
              </a:buClr>
              <a:buFont typeface="Courier New"/>
              <a:buNone/>
              <a:defRPr sz="2000" kern="1200">
                <a:solidFill>
                  <a:schemeClr val="tx1">
                    <a:tint val="75000"/>
                  </a:schemeClr>
                </a:solidFill>
                <a:latin typeface="Open Sans"/>
                <a:ea typeface="+mn-ea"/>
                <a:cs typeface="+mn-cs"/>
              </a:defRPr>
            </a:lvl4pPr>
            <a:lvl5pPr marL="1828800" indent="0" algn="ctr" defTabSz="457200" rtl="0" eaLnBrk="1" latinLnBrk="0" hangingPunct="1">
              <a:spcBef>
                <a:spcPct val="20000"/>
              </a:spcBef>
              <a:buFont typeface="Arial"/>
              <a:buNone/>
              <a:defRPr sz="2400" kern="1200">
                <a:solidFill>
                  <a:schemeClr val="tx1">
                    <a:tint val="75000"/>
                  </a:schemeClr>
                </a:solidFill>
                <a:latin typeface="Open Sans"/>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mtClean="0"/>
              <a:t> </a:t>
            </a:r>
            <a:endParaRPr lang="en-US" i="1" dirty="0" smtClean="0"/>
          </a:p>
          <a:p>
            <a:endParaRPr lang="en-US" dirty="0"/>
          </a:p>
        </p:txBody>
      </p:sp>
    </p:spTree>
    <p:extLst>
      <p:ext uri="{BB962C8B-B14F-4D97-AF65-F5344CB8AC3E}">
        <p14:creationId xmlns:p14="http://schemas.microsoft.com/office/powerpoint/2010/main" val="17553538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Shape 80"/>
          <p:cNvSpPr txBox="1">
            <a:spLocks noGrp="1"/>
          </p:cNvSpPr>
          <p:nvPr>
            <p:ph type="title"/>
          </p:nvPr>
        </p:nvSpPr>
        <p:spPr>
          <a:xfrm>
            <a:off x="457200" y="252139"/>
            <a:ext cx="8229600" cy="611081"/>
          </a:xfrm>
          <a:prstGeom prst="rect">
            <a:avLst/>
          </a:prstGeom>
        </p:spPr>
        <p:txBody>
          <a:bodyPr lIns="91425" tIns="91425" rIns="91425" bIns="91425" anchor="b" anchorCtr="0">
            <a:noAutofit/>
          </a:bodyPr>
          <a:lstStyle/>
          <a:p>
            <a:r>
              <a:rPr lang="en-US" dirty="0" err="1" smtClean="0"/>
              <a:t>OMERO.web</a:t>
            </a:r>
            <a:r>
              <a:rPr lang="en-US" dirty="0" smtClean="0"/>
              <a:t>: </a:t>
            </a:r>
            <a:r>
              <a:rPr lang="en-GB" dirty="0" smtClean="0">
                <a:latin typeface="Open Sans"/>
                <a:ea typeface="Open Sans"/>
                <a:cs typeface="Open Sans"/>
                <a:sym typeface="Open Sans"/>
              </a:rPr>
              <a:t>Web Based Application</a:t>
            </a:r>
            <a:endParaRPr lang="en-GB" dirty="0">
              <a:latin typeface="Open Sans"/>
              <a:ea typeface="Open Sans"/>
              <a:cs typeface="Open Sans"/>
              <a:sym typeface="Open Sans"/>
            </a:endParaRPr>
          </a:p>
        </p:txBody>
      </p:sp>
      <p:sp>
        <p:nvSpPr>
          <p:cNvPr id="82" name="Shape 82"/>
          <p:cNvSpPr txBox="1"/>
          <p:nvPr/>
        </p:nvSpPr>
        <p:spPr>
          <a:xfrm>
            <a:off x="179025" y="6444537"/>
            <a:ext cx="7987200" cy="357900"/>
          </a:xfrm>
          <a:prstGeom prst="rect">
            <a:avLst/>
          </a:prstGeom>
        </p:spPr>
        <p:txBody>
          <a:bodyPr lIns="91425" tIns="91425" rIns="91425" bIns="91425" anchor="t" anchorCtr="0">
            <a:noAutofit/>
          </a:bodyPr>
          <a:lstStyle/>
          <a:p>
            <a:pPr>
              <a:buNone/>
            </a:pPr>
            <a:endParaRPr lang="en-GB" sz="1800" dirty="0">
              <a:solidFill>
                <a:srgbClr val="595959"/>
              </a:solidFill>
              <a:latin typeface="Open Sans"/>
              <a:ea typeface="Open Sans"/>
              <a:cs typeface="Open Sans"/>
              <a:sym typeface="Open Sans"/>
            </a:endParaRPr>
          </a:p>
        </p:txBody>
      </p:sp>
      <p:sp>
        <p:nvSpPr>
          <p:cNvPr id="7" name="Slide Number Placeholder 3"/>
          <p:cNvSpPr>
            <a:spLocks noGrp="1"/>
          </p:cNvSpPr>
          <p:nvPr>
            <p:ph type="sldNum" sz="quarter" idx="12"/>
          </p:nvPr>
        </p:nvSpPr>
        <p:spPr>
          <a:xfrm>
            <a:off x="8123717" y="6437312"/>
            <a:ext cx="720436" cy="365125"/>
          </a:xfrm>
        </p:spPr>
        <p:txBody>
          <a:bodyPr/>
          <a:lstStyle/>
          <a:p>
            <a:fld id="{01F94C27-CCD8-744C-9E80-37C6A9C00ED2}" type="slidenum">
              <a:rPr lang="en-US" smtClean="0"/>
              <a:pPr/>
              <a:t>9</a:t>
            </a:fld>
            <a:endParaRPr lang="en-US" dirty="0"/>
          </a:p>
        </p:txBody>
      </p:sp>
      <p:pic>
        <p:nvPicPr>
          <p:cNvPr id="8" name="Picture 7"/>
          <p:cNvPicPr>
            <a:picLocks noChangeAspect="1"/>
          </p:cNvPicPr>
          <p:nvPr/>
        </p:nvPicPr>
        <p:blipFill>
          <a:blip r:embed="rId3"/>
          <a:stretch>
            <a:fillRect/>
          </a:stretch>
        </p:blipFill>
        <p:spPr>
          <a:xfrm>
            <a:off x="781395" y="1197032"/>
            <a:ext cx="7384830" cy="4663924"/>
          </a:xfrm>
          <a:prstGeom prst="rect">
            <a:avLst/>
          </a:prstGeom>
          <a:ln w="6350" cmpd="sng">
            <a:solidFill>
              <a:schemeClr val="bg1">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9729370"/>
      </p:ext>
    </p:extLst>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Analysis with OMERO</a:t>
            </a:r>
            <a:endParaRPr lang="en-US" dirty="0"/>
          </a:p>
        </p:txBody>
      </p:sp>
      <p:sp>
        <p:nvSpPr>
          <p:cNvPr id="3" name="Slide Number Placeholder 2"/>
          <p:cNvSpPr>
            <a:spLocks noGrp="1"/>
          </p:cNvSpPr>
          <p:nvPr>
            <p:ph type="sldNum" sz="quarter" idx="12"/>
          </p:nvPr>
        </p:nvSpPr>
        <p:spPr/>
        <p:txBody>
          <a:bodyPr/>
          <a:lstStyle/>
          <a:p>
            <a:fld id="{01F94C27-CCD8-744C-9E80-37C6A9C00ED2}" type="slidenum">
              <a:rPr lang="en-US" smtClean="0"/>
              <a:pPr/>
              <a:t>10</a:t>
            </a:fld>
            <a:endParaRPr lang="en-US"/>
          </a:p>
        </p:txBody>
      </p:sp>
    </p:spTree>
    <p:extLst>
      <p:ext uri="{BB962C8B-B14F-4D97-AF65-F5344CB8AC3E}">
        <p14:creationId xmlns:p14="http://schemas.microsoft.com/office/powerpoint/2010/main" val="3169785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i="1" dirty="0" smtClean="0"/>
              <a:t>Extensible</a:t>
            </a:r>
            <a:r>
              <a:rPr lang="en-US" dirty="0" smtClean="0"/>
              <a:t> OMERO Platform</a:t>
            </a:r>
            <a:endParaRPr lang="en-US" dirty="0"/>
          </a:p>
        </p:txBody>
      </p:sp>
      <p:sp>
        <p:nvSpPr>
          <p:cNvPr id="3" name="Slide Number Placeholder 2"/>
          <p:cNvSpPr>
            <a:spLocks noGrp="1"/>
          </p:cNvSpPr>
          <p:nvPr>
            <p:ph type="sldNum" sz="quarter" idx="12"/>
          </p:nvPr>
        </p:nvSpPr>
        <p:spPr/>
        <p:txBody>
          <a:bodyPr/>
          <a:lstStyle/>
          <a:p>
            <a:fld id="{01F94C27-CCD8-744C-9E80-37C6A9C00ED2}" type="slidenum">
              <a:rPr lang="en-US" smtClean="0"/>
              <a:pPr/>
              <a:t>11</a:t>
            </a:fld>
            <a:endParaRPr lang="en-US"/>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465" y="790830"/>
            <a:ext cx="8855238" cy="5914889"/>
          </a:xfrm>
          <a:prstGeom prst="rect">
            <a:avLst/>
          </a:prstGeom>
        </p:spPr>
      </p:pic>
      <p:sp>
        <p:nvSpPr>
          <p:cNvPr id="4" name="Content Placeholder 3"/>
          <p:cNvSpPr>
            <a:spLocks noGrp="1"/>
          </p:cNvSpPr>
          <p:nvPr>
            <p:ph idx="1"/>
          </p:nvPr>
        </p:nvSpPr>
        <p:spPr/>
        <p:txBody>
          <a:bodyPr>
            <a:normAutofit fontScale="92500" lnSpcReduction="10000"/>
          </a:bodyPr>
          <a:lstStyle/>
          <a:p>
            <a:endParaRPr lang="en-US"/>
          </a:p>
        </p:txBody>
      </p:sp>
    </p:spTree>
    <p:extLst>
      <p:ext uri="{BB962C8B-B14F-4D97-AF65-F5344CB8AC3E}">
        <p14:creationId xmlns:p14="http://schemas.microsoft.com/office/powerpoint/2010/main" val="703073974"/>
      </p:ext>
    </p:extLst>
  </p:cSld>
  <p:clrMapOvr>
    <a:masterClrMapping/>
  </p:clrMapOvr>
  <mc:AlternateContent xmlns:mc="http://schemas.openxmlformats.org/markup-compatibility/2006" xmlns:p14="http://schemas.microsoft.com/office/powerpoint/2010/main">
    <mc:Choice Requires="p14">
      <p:transition spd="med" p14:dur="700" advTm="15500">
        <p:fade/>
      </p:transition>
    </mc:Choice>
    <mc:Fallback xmlns="">
      <p:transition xmlns:p14="http://schemas.microsoft.com/office/powerpoint/2010/main" spd="med" advTm="1550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 of Analysis Integration</a:t>
            </a:r>
            <a:endParaRPr lang="en-US" dirty="0"/>
          </a:p>
        </p:txBody>
      </p:sp>
      <p:sp>
        <p:nvSpPr>
          <p:cNvPr id="3" name="Content Placeholder 2"/>
          <p:cNvSpPr>
            <a:spLocks noGrp="1"/>
          </p:cNvSpPr>
          <p:nvPr>
            <p:ph idx="1"/>
          </p:nvPr>
        </p:nvSpPr>
        <p:spPr>
          <a:xfrm>
            <a:off x="272224" y="579177"/>
            <a:ext cx="8699500" cy="5102912"/>
          </a:xfrm>
        </p:spPr>
        <p:txBody>
          <a:bodyPr>
            <a:noAutofit/>
          </a:bodyPr>
          <a:lstStyle/>
          <a:p>
            <a:r>
              <a:rPr lang="en-US" sz="2000" b="1" dirty="0" err="1" smtClean="0"/>
              <a:t>OMERO.iviewer</a:t>
            </a:r>
            <a:r>
              <a:rPr lang="en-US" sz="2000" b="1" dirty="0" smtClean="0"/>
              <a:t> </a:t>
            </a:r>
            <a:r>
              <a:rPr lang="mr-IN" sz="2000" b="1" dirty="0" smtClean="0"/>
              <a:t>–</a:t>
            </a:r>
            <a:r>
              <a:rPr lang="en-US" sz="2000" b="1" dirty="0" smtClean="0"/>
              <a:t> </a:t>
            </a:r>
            <a:r>
              <a:rPr lang="en-US" sz="2000" dirty="0" smtClean="0"/>
              <a:t>plugin for viewing and </a:t>
            </a:r>
            <a:endParaRPr lang="en-US" sz="2000" b="1" dirty="0" smtClean="0"/>
          </a:p>
          <a:p>
            <a:r>
              <a:rPr lang="en-US" sz="2000" b="1" dirty="0" smtClean="0"/>
              <a:t>ImageJ/Fiji</a:t>
            </a:r>
            <a:r>
              <a:rPr lang="en-US" sz="2000" dirty="0"/>
              <a:t>, Icy– Pluggable, desktop Image processing tools (Java</a:t>
            </a:r>
            <a:r>
              <a:rPr lang="en-US" sz="2000" dirty="0" smtClean="0"/>
              <a:t>)</a:t>
            </a:r>
          </a:p>
          <a:p>
            <a:r>
              <a:rPr lang="en-US" sz="2000" b="1" dirty="0" err="1" smtClean="0"/>
              <a:t>FPBioimage</a:t>
            </a:r>
            <a:r>
              <a:rPr lang="en-US" sz="2000" b="1" dirty="0" smtClean="0"/>
              <a:t> </a:t>
            </a:r>
            <a:r>
              <a:rPr lang="mr-IN" sz="2000" dirty="0" smtClean="0"/>
              <a:t>–</a:t>
            </a:r>
            <a:r>
              <a:rPr lang="en-US" sz="2000" dirty="0" smtClean="0"/>
              <a:t> 3D viewer from </a:t>
            </a:r>
            <a:r>
              <a:rPr lang="en-US" sz="2000" b="1" dirty="0" smtClean="0"/>
              <a:t>Cambridge</a:t>
            </a:r>
          </a:p>
          <a:p>
            <a:r>
              <a:rPr lang="en-US" sz="2000" b="1" dirty="0" smtClean="0"/>
              <a:t>R</a:t>
            </a:r>
            <a:r>
              <a:rPr lang="en-US" sz="2000" dirty="0" smtClean="0"/>
              <a:t> </a:t>
            </a:r>
            <a:r>
              <a:rPr lang="mr-IN" sz="2000" dirty="0" smtClean="0"/>
              <a:t>–</a:t>
            </a:r>
            <a:r>
              <a:rPr lang="en-US" sz="2000" dirty="0" smtClean="0"/>
              <a:t> statistical analysis software</a:t>
            </a:r>
          </a:p>
          <a:p>
            <a:r>
              <a:rPr lang="en-US" sz="2000" b="1" dirty="0" err="1"/>
              <a:t>CellProfiler</a:t>
            </a:r>
            <a:r>
              <a:rPr lang="en-US" sz="2000" b="1" dirty="0"/>
              <a:t>–</a:t>
            </a:r>
            <a:r>
              <a:rPr lang="en-US" sz="2000" dirty="0"/>
              <a:t> HCS segmentation and features (Python)</a:t>
            </a:r>
            <a:endParaRPr lang="en-US" sz="1800" dirty="0"/>
          </a:p>
          <a:p>
            <a:r>
              <a:rPr lang="en-US" sz="2000" dirty="0" err="1"/>
              <a:t>mTools</a:t>
            </a:r>
            <a:r>
              <a:rPr lang="en-US" sz="2000" dirty="0"/>
              <a:t>– Otsu, basic segmentation (</a:t>
            </a:r>
            <a:r>
              <a:rPr lang="en-US" sz="2000" dirty="0" err="1"/>
              <a:t>Matlab</a:t>
            </a:r>
            <a:r>
              <a:rPr lang="en-US" sz="2000" dirty="0"/>
              <a:t>)</a:t>
            </a:r>
          </a:p>
          <a:p>
            <a:r>
              <a:rPr lang="en-US" sz="2000" dirty="0" smtClean="0"/>
              <a:t>ORBIT – Image analysis, specialized on pathology images</a:t>
            </a:r>
            <a:endParaRPr lang="en-US" sz="2000" dirty="0"/>
          </a:p>
          <a:p>
            <a:r>
              <a:rPr lang="en-US" sz="2000" dirty="0" smtClean="0"/>
              <a:t>WND-CHRM-- weighted nearest neighbor machine learning (Python)</a:t>
            </a:r>
            <a:endParaRPr lang="en-US" sz="1800" dirty="0" smtClean="0"/>
          </a:p>
          <a:p>
            <a:r>
              <a:rPr lang="en-US" sz="2000" dirty="0" err="1" smtClean="0"/>
              <a:t>ThunderSTORM</a:t>
            </a:r>
            <a:r>
              <a:rPr lang="en-US" sz="2000" dirty="0" smtClean="0"/>
              <a:t> and </a:t>
            </a:r>
            <a:r>
              <a:rPr lang="en-US" sz="2000" dirty="0" err="1" smtClean="0"/>
              <a:t>PALMSiever</a:t>
            </a:r>
            <a:r>
              <a:rPr lang="en-US" sz="2000" dirty="0" smtClean="0"/>
              <a:t>– </a:t>
            </a:r>
            <a:r>
              <a:rPr lang="en-US" sz="2000" dirty="0" err="1" smtClean="0"/>
              <a:t>Localisation</a:t>
            </a:r>
            <a:r>
              <a:rPr lang="en-US" sz="2000" dirty="0" smtClean="0"/>
              <a:t> SRM (</a:t>
            </a:r>
            <a:r>
              <a:rPr lang="en-US" sz="2000" dirty="0" err="1" smtClean="0"/>
              <a:t>ImageJ</a:t>
            </a:r>
            <a:r>
              <a:rPr lang="en-US" sz="2000" dirty="0" smtClean="0"/>
              <a:t>, </a:t>
            </a:r>
            <a:r>
              <a:rPr lang="en-US" sz="2000" dirty="0" err="1" smtClean="0"/>
              <a:t>Matlab</a:t>
            </a:r>
            <a:r>
              <a:rPr lang="en-US" sz="2000" dirty="0" smtClean="0"/>
              <a:t>)</a:t>
            </a:r>
          </a:p>
          <a:p>
            <a:r>
              <a:rPr lang="en-US" sz="2000" dirty="0" smtClean="0"/>
              <a:t>OMERO2CV– LSFM Multi-View Reconstruction (C++, </a:t>
            </a:r>
            <a:r>
              <a:rPr lang="en-US" sz="2000" dirty="0" err="1" smtClean="0"/>
              <a:t>OpenCV</a:t>
            </a:r>
            <a:r>
              <a:rPr lang="en-US" sz="2000" dirty="0" smtClean="0"/>
              <a:t>, ITK</a:t>
            </a:r>
            <a:r>
              <a:rPr lang="en-US" sz="2000" dirty="0" smtClean="0"/>
              <a:t>)</a:t>
            </a:r>
            <a:endParaRPr lang="en-US" sz="2000" dirty="0" smtClean="0"/>
          </a:p>
          <a:p>
            <a:r>
              <a:rPr lang="en-US" sz="2000" dirty="0" smtClean="0"/>
              <a:t>Columbus </a:t>
            </a:r>
            <a:r>
              <a:rPr lang="en-US" sz="2000" dirty="0" smtClean="0"/>
              <a:t>Acapella</a:t>
            </a:r>
            <a:r>
              <a:rPr lang="en-US" sz="2000" baseline="30000" dirty="0" smtClean="0"/>
              <a:t>®</a:t>
            </a:r>
            <a:r>
              <a:rPr lang="en-US" sz="2000" dirty="0" smtClean="0"/>
              <a:t>--</a:t>
            </a:r>
            <a:r>
              <a:rPr lang="en-US" sz="2000" baseline="30000" dirty="0" smtClean="0"/>
              <a:t> </a:t>
            </a:r>
            <a:r>
              <a:rPr lang="en-US" sz="2000" dirty="0" smtClean="0"/>
              <a:t>commercial Big Data processing…</a:t>
            </a:r>
          </a:p>
        </p:txBody>
      </p:sp>
      <p:sp>
        <p:nvSpPr>
          <p:cNvPr id="4" name="Slide Number Placeholder 3"/>
          <p:cNvSpPr>
            <a:spLocks noGrp="1"/>
          </p:cNvSpPr>
          <p:nvPr>
            <p:ph type="sldNum" sz="quarter" idx="12"/>
          </p:nvPr>
        </p:nvSpPr>
        <p:spPr/>
        <p:txBody>
          <a:bodyPr/>
          <a:lstStyle/>
          <a:p>
            <a:fld id="{01F94C27-CCD8-744C-9E80-37C6A9C00ED2}" type="slidenum">
              <a:rPr lang="en-US" smtClean="0"/>
              <a:pPr/>
              <a:t>12</a:t>
            </a:fld>
            <a:endParaRPr lang="en-US"/>
          </a:p>
        </p:txBody>
      </p:sp>
      <p:sp>
        <p:nvSpPr>
          <p:cNvPr id="5" name="TextBox 4"/>
          <p:cNvSpPr txBox="1"/>
          <p:nvPr/>
        </p:nvSpPr>
        <p:spPr>
          <a:xfrm>
            <a:off x="9004300" y="6591300"/>
            <a:ext cx="184666" cy="369332"/>
          </a:xfrm>
          <a:prstGeom prst="rect">
            <a:avLst/>
          </a:prstGeom>
          <a:noFill/>
        </p:spPr>
        <p:txBody>
          <a:bodyPr wrap="none" rtlCol="0">
            <a:spAutoFit/>
          </a:bodyPr>
          <a:lstStyle/>
          <a:p>
            <a:endParaRPr lang="en-US" dirty="0">
              <a:latin typeface="Open Sans"/>
            </a:endParaRPr>
          </a:p>
        </p:txBody>
      </p:sp>
    </p:spTree>
    <p:extLst>
      <p:ext uri="{BB962C8B-B14F-4D97-AF65-F5344CB8AC3E}">
        <p14:creationId xmlns:p14="http://schemas.microsoft.com/office/powerpoint/2010/main" val="947010161"/>
      </p:ext>
    </p:extLst>
  </p:cSld>
  <p:clrMapOvr>
    <a:masterClrMapping/>
  </p:clrMapOvr>
  <mc:AlternateContent xmlns:mc="http://schemas.openxmlformats.org/markup-compatibility/2006" xmlns:p14="http://schemas.microsoft.com/office/powerpoint/2010/main">
    <mc:Choice Requires="p14">
      <p:transition spd="slow" p14:dur="2000" advTm="25348"/>
    </mc:Choice>
    <mc:Fallback xmlns="">
      <p:transition xmlns:p14="http://schemas.microsoft.com/office/powerpoint/2010/main" spd="slow" advTm="25348"/>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Viewing and analyzing </a:t>
            </a:r>
            <a:r>
              <a:rPr lang="en-US" dirty="0" smtClean="0"/>
              <a:t>Images – </a:t>
            </a:r>
            <a:r>
              <a:rPr lang="en-US" dirty="0" err="1" smtClean="0"/>
              <a:t>OMERO.iviewer</a:t>
            </a:r>
            <a:endParaRPr lang="en-US" dirty="0"/>
          </a:p>
        </p:txBody>
      </p:sp>
      <p:sp>
        <p:nvSpPr>
          <p:cNvPr id="4" name="Slide Number Placeholder 3"/>
          <p:cNvSpPr>
            <a:spLocks noGrp="1"/>
          </p:cNvSpPr>
          <p:nvPr>
            <p:ph type="sldNum" sz="quarter" idx="12"/>
          </p:nvPr>
        </p:nvSpPr>
        <p:spPr>
          <a:xfrm>
            <a:off x="8443025" y="7346949"/>
            <a:ext cx="720436" cy="365125"/>
          </a:xfrm>
        </p:spPr>
        <p:txBody>
          <a:bodyPr/>
          <a:lstStyle/>
          <a:p>
            <a:fld id="{01F94C27-CCD8-744C-9E80-37C6A9C00ED2}" type="slidenum">
              <a:rPr lang="en-US" smtClean="0"/>
              <a:pPr/>
              <a:t>13</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688" y="2521818"/>
            <a:ext cx="6051656" cy="3166711"/>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6062" y="1823147"/>
            <a:ext cx="3765216" cy="5411842"/>
          </a:xfrm>
          <a:prstGeom prst="rect">
            <a:avLst/>
          </a:prstGeom>
        </p:spPr>
      </p:pic>
      <p:sp>
        <p:nvSpPr>
          <p:cNvPr id="7" name="Content Placeholder 2"/>
          <p:cNvSpPr txBox="1">
            <a:spLocks/>
          </p:cNvSpPr>
          <p:nvPr/>
        </p:nvSpPr>
        <p:spPr>
          <a:xfrm>
            <a:off x="524541" y="816088"/>
            <a:ext cx="8319612" cy="425450"/>
          </a:xfrm>
          <a:prstGeom prst="rect">
            <a:avLst/>
          </a:prstGeom>
        </p:spPr>
        <p:txBody>
          <a:bodyPr vert="horz" lIns="91440" tIns="45720" rIns="91440" bIns="45720" rtlCol="0">
            <a:noAutofit/>
          </a:bodyPr>
          <a:lstStyle>
            <a:lvl1pPr marL="342900" indent="-342900" algn="l" defTabSz="457200" rtl="0" eaLnBrk="1" latinLnBrk="0" hangingPunct="1">
              <a:lnSpc>
                <a:spcPct val="150000"/>
              </a:lnSpc>
              <a:spcBef>
                <a:spcPct val="20000"/>
              </a:spcBef>
              <a:buClr>
                <a:srgbClr val="133476"/>
              </a:buClr>
              <a:buSzPct val="110000"/>
              <a:buFont typeface="Courier New"/>
              <a:buChar char="o"/>
              <a:defRPr sz="2400" kern="1200" baseline="0">
                <a:solidFill>
                  <a:schemeClr val="tx1">
                    <a:lumMod val="65000"/>
                    <a:lumOff val="35000"/>
                  </a:schemeClr>
                </a:solidFill>
                <a:latin typeface="Open Sans"/>
                <a:ea typeface="+mn-ea"/>
                <a:cs typeface="+mn-cs"/>
              </a:defRPr>
            </a:lvl1pPr>
            <a:lvl2pPr marL="742950" indent="-285750" algn="l" defTabSz="457200" rtl="0" eaLnBrk="1" latinLnBrk="0" hangingPunct="1">
              <a:lnSpc>
                <a:spcPct val="150000"/>
              </a:lnSpc>
              <a:spcBef>
                <a:spcPct val="20000"/>
              </a:spcBef>
              <a:buClr>
                <a:srgbClr val="95AFAC"/>
              </a:buClr>
              <a:buFont typeface="Arial"/>
              <a:buChar char="•"/>
              <a:defRPr sz="2000" kern="1200">
                <a:solidFill>
                  <a:schemeClr val="tx1">
                    <a:lumMod val="50000"/>
                    <a:lumOff val="50000"/>
                  </a:schemeClr>
                </a:solidFill>
                <a:latin typeface="Open Sans"/>
                <a:ea typeface="+mn-ea"/>
                <a:cs typeface="+mn-cs"/>
              </a:defRPr>
            </a:lvl2pPr>
            <a:lvl3pPr marL="1143000" indent="-228600" algn="l" defTabSz="457200" rtl="0" eaLnBrk="1" latinLnBrk="0" hangingPunct="1">
              <a:lnSpc>
                <a:spcPct val="150000"/>
              </a:lnSpc>
              <a:spcBef>
                <a:spcPct val="20000"/>
              </a:spcBef>
              <a:buClr>
                <a:srgbClr val="0E2264"/>
              </a:buClr>
              <a:buFont typeface="Arial"/>
              <a:buChar char="•"/>
              <a:defRPr sz="2000" kern="1200">
                <a:solidFill>
                  <a:schemeClr val="tx1">
                    <a:lumMod val="50000"/>
                    <a:lumOff val="50000"/>
                  </a:schemeClr>
                </a:solidFill>
                <a:latin typeface="Open Sans"/>
                <a:ea typeface="+mn-ea"/>
                <a:cs typeface="+mn-cs"/>
              </a:defRPr>
            </a:lvl3pPr>
            <a:lvl4pPr marL="1600200" indent="-228600" algn="l" defTabSz="457200" rtl="0" eaLnBrk="1" latinLnBrk="0" hangingPunct="1">
              <a:lnSpc>
                <a:spcPct val="150000"/>
              </a:lnSpc>
              <a:spcBef>
                <a:spcPct val="20000"/>
              </a:spcBef>
              <a:buClr>
                <a:srgbClr val="95AFAC"/>
              </a:buClr>
              <a:buFont typeface="Courier New"/>
              <a:buChar char="o"/>
              <a:defRPr sz="2000" kern="1200">
                <a:solidFill>
                  <a:schemeClr val="tx1">
                    <a:lumMod val="50000"/>
                    <a:lumOff val="50000"/>
                  </a:schemeClr>
                </a:solidFill>
                <a:latin typeface="Open Sans"/>
                <a:ea typeface="+mn-ea"/>
                <a:cs typeface="+mn-cs"/>
              </a:defRPr>
            </a:lvl4pPr>
            <a:lvl5pPr marL="2057400" indent="-228600" algn="l" defTabSz="457200" rtl="0" eaLnBrk="1" latinLnBrk="0" hangingPunct="1">
              <a:spcBef>
                <a:spcPct val="20000"/>
              </a:spcBef>
              <a:buFont typeface="Arial"/>
              <a:buChar char="»"/>
              <a:defRPr sz="2400" kern="1200">
                <a:solidFill>
                  <a:schemeClr val="tx1">
                    <a:lumMod val="75000"/>
                    <a:lumOff val="25000"/>
                  </a:schemeClr>
                </a:solidFill>
                <a:latin typeface="Open Sans"/>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charset="2"/>
              <a:buChar char="à"/>
            </a:pPr>
            <a:r>
              <a:rPr lang="en-US" sz="1600" b="1" i="1" dirty="0" smtClean="0">
                <a:sym typeface="Wingdings"/>
              </a:rPr>
              <a:t>Google for </a:t>
            </a:r>
            <a:r>
              <a:rPr lang="en-US" sz="1600" b="1" i="1" dirty="0" err="1" smtClean="0">
                <a:sym typeface="Wingdings"/>
              </a:rPr>
              <a:t>OMERO.iviewer</a:t>
            </a:r>
            <a:endParaRPr lang="en-US" sz="1600" b="1" i="1" dirty="0" smtClean="0">
              <a:sym typeface="Wingdings"/>
            </a:endParaRPr>
          </a:p>
          <a:p>
            <a:pPr>
              <a:buFont typeface="Wingdings" charset="2"/>
              <a:buChar char="à"/>
            </a:pPr>
            <a:r>
              <a:rPr lang="en-US" sz="1600" b="1" i="1" dirty="0" smtClean="0">
                <a:sym typeface="Wingdings"/>
              </a:rPr>
              <a:t>Go to YouTube and search for </a:t>
            </a:r>
            <a:r>
              <a:rPr lang="en-US" sz="1600" b="1" i="1" dirty="0" err="1" smtClean="0">
                <a:sym typeface="Wingdings"/>
              </a:rPr>
              <a:t>OMERO.iviewer</a:t>
            </a:r>
            <a:endParaRPr lang="en-US" sz="1600" b="1" i="1" dirty="0" smtClean="0">
              <a:sym typeface="Wingdings"/>
            </a:endParaRPr>
          </a:p>
          <a:p>
            <a:pPr>
              <a:buFont typeface="Wingdings" charset="2"/>
              <a:buChar char="à"/>
            </a:pPr>
            <a:r>
              <a:rPr lang="en-US" sz="1600" b="1" i="1" dirty="0" smtClean="0">
                <a:sym typeface="Wingdings"/>
              </a:rPr>
              <a:t>See also Workshop </a:t>
            </a:r>
            <a:r>
              <a:rPr lang="en-US" sz="1600" b="1" i="1" dirty="0" err="1" smtClean="0">
                <a:sym typeface="Wingdings"/>
              </a:rPr>
              <a:t>OMERO.web</a:t>
            </a:r>
            <a:endParaRPr lang="en-US" sz="1600" b="1" i="1" dirty="0" smtClean="0">
              <a:sym typeface="Wingdings"/>
            </a:endParaRPr>
          </a:p>
        </p:txBody>
      </p:sp>
    </p:spTree>
    <p:extLst>
      <p:ext uri="{BB962C8B-B14F-4D97-AF65-F5344CB8AC3E}">
        <p14:creationId xmlns:p14="http://schemas.microsoft.com/office/powerpoint/2010/main" val="20769943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443025" y="7346949"/>
            <a:ext cx="720436" cy="365125"/>
          </a:xfrm>
        </p:spPr>
        <p:txBody>
          <a:bodyPr/>
          <a:lstStyle/>
          <a:p>
            <a:fld id="{01F94C27-CCD8-744C-9E80-37C6A9C00ED2}" type="slidenum">
              <a:rPr lang="en-US" smtClean="0"/>
              <a:pPr/>
              <a:t>14</a:t>
            </a:fld>
            <a:endParaRPr lang="en-US"/>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0126" y="933729"/>
            <a:ext cx="3619500" cy="7366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4884" y="2236016"/>
            <a:ext cx="5989984" cy="4621984"/>
          </a:xfrm>
          <a:prstGeom prst="rect">
            <a:avLst/>
          </a:prstGeom>
        </p:spPr>
      </p:pic>
      <p:sp>
        <p:nvSpPr>
          <p:cNvPr id="2" name="Title 1"/>
          <p:cNvSpPr>
            <a:spLocks noGrp="1"/>
          </p:cNvSpPr>
          <p:nvPr>
            <p:ph type="title"/>
          </p:nvPr>
        </p:nvSpPr>
        <p:spPr/>
        <p:txBody>
          <a:bodyPr/>
          <a:lstStyle/>
          <a:p>
            <a:r>
              <a:rPr lang="en-US" dirty="0" smtClean="0"/>
              <a:t>First Person </a:t>
            </a:r>
            <a:r>
              <a:rPr lang="en-US" dirty="0" err="1" smtClean="0"/>
              <a:t>Bioimage</a:t>
            </a:r>
            <a:r>
              <a:rPr lang="en-US" dirty="0" smtClean="0"/>
              <a:t> – 3D viewer from Cambridge, now in </a:t>
            </a:r>
            <a:r>
              <a:rPr lang="en-US" dirty="0" err="1" smtClean="0"/>
              <a:t>OMERO.web</a:t>
            </a:r>
            <a:endParaRPr lang="en-US"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531" y="1736589"/>
            <a:ext cx="8686800" cy="744582"/>
          </a:xfrm>
          <a:prstGeom prst="rect">
            <a:avLst/>
          </a:prstGeom>
        </p:spPr>
      </p:pic>
    </p:spTree>
    <p:extLst>
      <p:ext uri="{BB962C8B-B14F-4D97-AF65-F5344CB8AC3E}">
        <p14:creationId xmlns:p14="http://schemas.microsoft.com/office/powerpoint/2010/main" val="6968542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16" name="Title 1"/>
          <p:cNvSpPr>
            <a:spLocks noGrp="1"/>
          </p:cNvSpPr>
          <p:nvPr>
            <p:ph type="title"/>
          </p:nvPr>
        </p:nvSpPr>
        <p:spPr>
          <a:xfrm>
            <a:off x="457200" y="7938"/>
            <a:ext cx="8229600" cy="995362"/>
          </a:xfrm>
        </p:spPr>
        <p:txBody>
          <a:bodyPr/>
          <a:lstStyle/>
          <a:p>
            <a:r>
              <a:rPr lang="en-US" dirty="0" smtClean="0"/>
              <a:t>ImageJ</a:t>
            </a:r>
            <a:r>
              <a:rPr lang="en-US" dirty="0"/>
              <a:t> </a:t>
            </a:r>
            <a:r>
              <a:rPr lang="en-US" dirty="0" smtClean="0"/>
              <a:t>and OMERO</a:t>
            </a:r>
            <a:endParaRPr lang="en-US" dirty="0"/>
          </a:p>
        </p:txBody>
      </p:sp>
      <p:sp>
        <p:nvSpPr>
          <p:cNvPr id="17" name="Content Placeholder 2"/>
          <p:cNvSpPr>
            <a:spLocks noGrp="1"/>
          </p:cNvSpPr>
          <p:nvPr>
            <p:ph idx="1"/>
          </p:nvPr>
        </p:nvSpPr>
        <p:spPr>
          <a:xfrm>
            <a:off x="457200" y="702362"/>
            <a:ext cx="8699500" cy="5403850"/>
          </a:xfrm>
        </p:spPr>
        <p:txBody>
          <a:bodyPr>
            <a:noAutofit/>
          </a:bodyPr>
          <a:lstStyle/>
          <a:p>
            <a:endParaRPr lang="en-US" dirty="0" smtClean="0"/>
          </a:p>
          <a:p>
            <a:endParaRPr lang="en-US" dirty="0"/>
          </a:p>
          <a:p>
            <a:endParaRPr lang="en-US" sz="2000" dirty="0" smtClean="0"/>
          </a:p>
        </p:txBody>
      </p:sp>
      <p:sp>
        <p:nvSpPr>
          <p:cNvPr id="18" name="Slide Number Placeholder 3"/>
          <p:cNvSpPr>
            <a:spLocks noGrp="1"/>
          </p:cNvSpPr>
          <p:nvPr>
            <p:ph type="sldNum" sz="quarter" idx="12"/>
          </p:nvPr>
        </p:nvSpPr>
        <p:spPr>
          <a:xfrm>
            <a:off x="8123717" y="6432550"/>
            <a:ext cx="720436" cy="365125"/>
          </a:xfrm>
        </p:spPr>
        <p:txBody>
          <a:bodyPr/>
          <a:lstStyle/>
          <a:p>
            <a:fld id="{01F94C27-CCD8-744C-9E80-37C6A9C00ED2}" type="slidenum">
              <a:rPr lang="en-US" smtClean="0"/>
              <a:pPr/>
              <a:t>15</a:t>
            </a:fld>
            <a:endParaRPr lang="en-US"/>
          </a:p>
        </p:txBody>
      </p:sp>
      <p:sp>
        <p:nvSpPr>
          <p:cNvPr id="19" name="TextBox 18"/>
          <p:cNvSpPr txBox="1"/>
          <p:nvPr/>
        </p:nvSpPr>
        <p:spPr>
          <a:xfrm>
            <a:off x="9004300" y="6591300"/>
            <a:ext cx="184666" cy="369332"/>
          </a:xfrm>
          <a:prstGeom prst="rect">
            <a:avLst/>
          </a:prstGeom>
          <a:noFill/>
        </p:spPr>
        <p:txBody>
          <a:bodyPr wrap="none" rtlCol="0">
            <a:spAutoFit/>
          </a:bodyPr>
          <a:lstStyle/>
          <a:p>
            <a:endParaRPr lang="en-US" dirty="0">
              <a:latin typeface="Open Sans"/>
            </a:endParaRPr>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174" y="1096600"/>
            <a:ext cx="3279913" cy="4615373"/>
          </a:xfrm>
          <a:prstGeom prst="rect">
            <a:avLst/>
          </a:prstGeom>
        </p:spPr>
      </p:pic>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451195"/>
            <a:ext cx="4282937" cy="2519435"/>
          </a:xfrm>
          <a:prstGeom prst="rect">
            <a:avLst/>
          </a:prstGeom>
        </p:spPr>
      </p:pic>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4093554"/>
            <a:ext cx="4297209" cy="1114550"/>
          </a:xfrm>
          <a:prstGeom prst="rect">
            <a:avLst/>
          </a:prstGeom>
        </p:spPr>
      </p:pic>
      <p:cxnSp>
        <p:nvCxnSpPr>
          <p:cNvPr id="23" name="Straight Arrow Connector 22"/>
          <p:cNvCxnSpPr/>
          <p:nvPr/>
        </p:nvCxnSpPr>
        <p:spPr>
          <a:xfrm>
            <a:off x="3458817" y="3296751"/>
            <a:ext cx="1325218" cy="0"/>
          </a:xfrm>
          <a:prstGeom prst="straightConnector1">
            <a:avLst/>
          </a:prstGeom>
          <a:ln w="171450">
            <a:solidFill>
              <a:schemeClr val="accent1">
                <a:alpha val="83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08421645"/>
      </p:ext>
    </p:extLst>
  </p:cSld>
  <p:clrMapOvr>
    <a:masterClrMapping/>
  </p:clrMapOvr>
  <p:transition spd="slow">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16" name="Title 1"/>
          <p:cNvSpPr>
            <a:spLocks noGrp="1"/>
          </p:cNvSpPr>
          <p:nvPr>
            <p:ph type="title"/>
          </p:nvPr>
        </p:nvSpPr>
        <p:spPr>
          <a:xfrm>
            <a:off x="457200" y="7938"/>
            <a:ext cx="8229600" cy="995362"/>
          </a:xfrm>
        </p:spPr>
        <p:txBody>
          <a:bodyPr/>
          <a:lstStyle/>
          <a:p>
            <a:r>
              <a:rPr lang="en-US" dirty="0" smtClean="0"/>
              <a:t>ORBIT</a:t>
            </a:r>
            <a:endParaRPr lang="en-US" dirty="0"/>
          </a:p>
        </p:txBody>
      </p:sp>
      <p:sp>
        <p:nvSpPr>
          <p:cNvPr id="17" name="Slide Number Placeholder 3"/>
          <p:cNvSpPr>
            <a:spLocks noGrp="1"/>
          </p:cNvSpPr>
          <p:nvPr>
            <p:ph type="sldNum" sz="quarter" idx="12"/>
          </p:nvPr>
        </p:nvSpPr>
        <p:spPr>
          <a:xfrm>
            <a:off x="8443025" y="7346949"/>
            <a:ext cx="720436" cy="365125"/>
          </a:xfrm>
        </p:spPr>
        <p:txBody>
          <a:bodyPr/>
          <a:lstStyle/>
          <a:p>
            <a:fld id="{01F94C27-CCD8-744C-9E80-37C6A9C00ED2}" type="slidenum">
              <a:rPr lang="en-US" smtClean="0"/>
              <a:pPr/>
              <a:t>15</a:t>
            </a:fld>
            <a:endParaRPr lang="en-US"/>
          </a:p>
        </p:txBody>
      </p:sp>
      <p:sp>
        <p:nvSpPr>
          <p:cNvPr id="18" name="Content Placeholder 2"/>
          <p:cNvSpPr txBox="1">
            <a:spLocks/>
          </p:cNvSpPr>
          <p:nvPr/>
        </p:nvSpPr>
        <p:spPr>
          <a:xfrm>
            <a:off x="60715" y="816088"/>
            <a:ext cx="8319612" cy="425450"/>
          </a:xfrm>
          <a:prstGeom prst="rect">
            <a:avLst/>
          </a:prstGeom>
        </p:spPr>
        <p:txBody>
          <a:bodyPr vert="horz" lIns="91440" tIns="45720" rIns="91440" bIns="45720" rtlCol="0">
            <a:noAutofit/>
          </a:bodyPr>
          <a:lstStyle>
            <a:lvl1pPr marL="342900" indent="-342900" algn="l" defTabSz="457200" rtl="0" eaLnBrk="1" latinLnBrk="0" hangingPunct="1">
              <a:lnSpc>
                <a:spcPct val="150000"/>
              </a:lnSpc>
              <a:spcBef>
                <a:spcPct val="20000"/>
              </a:spcBef>
              <a:buClr>
                <a:srgbClr val="133476"/>
              </a:buClr>
              <a:buSzPct val="110000"/>
              <a:buFont typeface="Courier New"/>
              <a:buChar char="o"/>
              <a:defRPr sz="2400" kern="1200" baseline="0">
                <a:solidFill>
                  <a:schemeClr val="tx1">
                    <a:lumMod val="65000"/>
                    <a:lumOff val="35000"/>
                  </a:schemeClr>
                </a:solidFill>
                <a:latin typeface="Open Sans"/>
                <a:ea typeface="+mn-ea"/>
                <a:cs typeface="+mn-cs"/>
              </a:defRPr>
            </a:lvl1pPr>
            <a:lvl2pPr marL="742950" indent="-285750" algn="l" defTabSz="457200" rtl="0" eaLnBrk="1" latinLnBrk="0" hangingPunct="1">
              <a:lnSpc>
                <a:spcPct val="150000"/>
              </a:lnSpc>
              <a:spcBef>
                <a:spcPct val="20000"/>
              </a:spcBef>
              <a:buClr>
                <a:srgbClr val="95AFAC"/>
              </a:buClr>
              <a:buFont typeface="Arial"/>
              <a:buChar char="•"/>
              <a:defRPr sz="2000" kern="1200">
                <a:solidFill>
                  <a:schemeClr val="tx1">
                    <a:lumMod val="50000"/>
                    <a:lumOff val="50000"/>
                  </a:schemeClr>
                </a:solidFill>
                <a:latin typeface="Open Sans"/>
                <a:ea typeface="+mn-ea"/>
                <a:cs typeface="+mn-cs"/>
              </a:defRPr>
            </a:lvl2pPr>
            <a:lvl3pPr marL="1143000" indent="-228600" algn="l" defTabSz="457200" rtl="0" eaLnBrk="1" latinLnBrk="0" hangingPunct="1">
              <a:lnSpc>
                <a:spcPct val="150000"/>
              </a:lnSpc>
              <a:spcBef>
                <a:spcPct val="20000"/>
              </a:spcBef>
              <a:buClr>
                <a:srgbClr val="0E2264"/>
              </a:buClr>
              <a:buFont typeface="Arial"/>
              <a:buChar char="•"/>
              <a:defRPr sz="2000" kern="1200">
                <a:solidFill>
                  <a:schemeClr val="tx1">
                    <a:lumMod val="50000"/>
                    <a:lumOff val="50000"/>
                  </a:schemeClr>
                </a:solidFill>
                <a:latin typeface="Open Sans"/>
                <a:ea typeface="+mn-ea"/>
                <a:cs typeface="+mn-cs"/>
              </a:defRPr>
            </a:lvl3pPr>
            <a:lvl4pPr marL="1600200" indent="-228600" algn="l" defTabSz="457200" rtl="0" eaLnBrk="1" latinLnBrk="0" hangingPunct="1">
              <a:lnSpc>
                <a:spcPct val="150000"/>
              </a:lnSpc>
              <a:spcBef>
                <a:spcPct val="20000"/>
              </a:spcBef>
              <a:buClr>
                <a:srgbClr val="95AFAC"/>
              </a:buClr>
              <a:buFont typeface="Courier New"/>
              <a:buChar char="o"/>
              <a:defRPr sz="2000" kern="1200">
                <a:solidFill>
                  <a:schemeClr val="tx1">
                    <a:lumMod val="50000"/>
                    <a:lumOff val="50000"/>
                  </a:schemeClr>
                </a:solidFill>
                <a:latin typeface="Open Sans"/>
                <a:ea typeface="+mn-ea"/>
                <a:cs typeface="+mn-cs"/>
              </a:defRPr>
            </a:lvl4pPr>
            <a:lvl5pPr marL="2057400" indent="-228600" algn="l" defTabSz="457200" rtl="0" eaLnBrk="1" latinLnBrk="0" hangingPunct="1">
              <a:spcBef>
                <a:spcPct val="20000"/>
              </a:spcBef>
              <a:buFont typeface="Arial"/>
              <a:buChar char="»"/>
              <a:defRPr sz="2400" kern="1200">
                <a:solidFill>
                  <a:schemeClr val="tx1">
                    <a:lumMod val="75000"/>
                    <a:lumOff val="25000"/>
                  </a:schemeClr>
                </a:solidFill>
                <a:latin typeface="Open Sans"/>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charset="2"/>
              <a:buChar char="à"/>
            </a:pPr>
            <a:r>
              <a:rPr lang="en-US" sz="1600" b="1" i="1" dirty="0" smtClean="0">
                <a:sym typeface="Wingdings"/>
              </a:rPr>
              <a:t>ORBIT IMAGE ANALYSIS</a:t>
            </a:r>
            <a:endParaRPr lang="en-US" sz="1600" b="1" i="1" dirty="0" smtClean="0">
              <a:sym typeface="Wingdings"/>
            </a:endParaRPr>
          </a:p>
          <a:p>
            <a:pPr>
              <a:buFont typeface="Wingdings" charset="2"/>
              <a:buChar char="à"/>
            </a:pPr>
            <a:r>
              <a:rPr lang="en-US" sz="1600" b="1" i="1" dirty="0">
                <a:sym typeface="Wingdings"/>
                <a:hlinkClick r:id="rId3"/>
              </a:rPr>
              <a:t>http://www.orbit.bio</a:t>
            </a:r>
            <a:r>
              <a:rPr lang="en-US" sz="1600" b="1" i="1" dirty="0" smtClean="0">
                <a:sym typeface="Wingdings"/>
                <a:hlinkClick r:id="rId3"/>
              </a:rPr>
              <a:t>/</a:t>
            </a:r>
            <a:endParaRPr lang="en-US" sz="1600" b="1" i="1" dirty="0" smtClean="0">
              <a:sym typeface="Wingdings"/>
            </a:endParaRPr>
          </a:p>
          <a:p>
            <a:pPr>
              <a:buFont typeface="Wingdings" charset="2"/>
              <a:buChar char="à"/>
            </a:pPr>
            <a:r>
              <a:rPr lang="en-US" sz="1600" b="1" i="1" dirty="0" smtClean="0">
                <a:sym typeface="Wingdings"/>
              </a:rPr>
              <a:t>Compatible with OMERO 5.4.0</a:t>
            </a:r>
            <a:endParaRPr lang="en-US" sz="1600" b="1" i="1" dirty="0" smtClean="0">
              <a:sym typeface="Wingdings"/>
            </a:endParaRPr>
          </a:p>
        </p:txBody>
      </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930" y="4354918"/>
            <a:ext cx="4816942" cy="2357944"/>
          </a:xfrm>
          <a:prstGeom prst="rect">
            <a:avLst/>
          </a:prstGeom>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5898" y="816088"/>
            <a:ext cx="5917387" cy="3538830"/>
          </a:xfrm>
          <a:prstGeom prst="rect">
            <a:avLst/>
          </a:prstGeom>
        </p:spPr>
      </p:pic>
    </p:spTree>
    <p:extLst>
      <p:ext uri="{BB962C8B-B14F-4D97-AF65-F5344CB8AC3E}">
        <p14:creationId xmlns:p14="http://schemas.microsoft.com/office/powerpoint/2010/main" val="1899828474"/>
      </p:ext>
    </p:extLst>
  </p:cSld>
  <p:clrMapOvr>
    <a:masterClrMapping/>
  </p:clrMapOvr>
  <p:transition spd="slow">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Shape 80"/>
          <p:cNvSpPr txBox="1">
            <a:spLocks noGrp="1"/>
          </p:cNvSpPr>
          <p:nvPr>
            <p:ph type="title"/>
          </p:nvPr>
        </p:nvSpPr>
        <p:spPr>
          <a:xfrm>
            <a:off x="638622" y="252139"/>
            <a:ext cx="8229600" cy="611081"/>
          </a:xfrm>
          <a:prstGeom prst="rect">
            <a:avLst/>
          </a:prstGeom>
        </p:spPr>
        <p:txBody>
          <a:bodyPr lIns="91425" tIns="91425" rIns="91425" bIns="91425" anchor="b" anchorCtr="0">
            <a:noAutofit/>
          </a:bodyPr>
          <a:lstStyle/>
          <a:p>
            <a:r>
              <a:rPr lang="en-US" dirty="0" smtClean="0"/>
              <a:t>OMERO.scripts</a:t>
            </a:r>
            <a:r>
              <a:rPr lang="en-GB" dirty="0" smtClean="0">
                <a:latin typeface="Open Sans"/>
                <a:ea typeface="Open Sans"/>
                <a:cs typeface="Open Sans"/>
                <a:sym typeface="Open Sans"/>
              </a:rPr>
              <a:t>: Kymographs example</a:t>
            </a:r>
            <a:endParaRPr lang="en-GB" dirty="0">
              <a:latin typeface="Open Sans"/>
              <a:ea typeface="Open Sans"/>
              <a:cs typeface="Open Sans"/>
              <a:sym typeface="Open Sans"/>
            </a:endParaRPr>
          </a:p>
        </p:txBody>
      </p:sp>
      <p:sp>
        <p:nvSpPr>
          <p:cNvPr id="82" name="Shape 82"/>
          <p:cNvSpPr txBox="1"/>
          <p:nvPr/>
        </p:nvSpPr>
        <p:spPr>
          <a:xfrm>
            <a:off x="179025" y="6431100"/>
            <a:ext cx="7987200" cy="357900"/>
          </a:xfrm>
          <a:prstGeom prst="rect">
            <a:avLst/>
          </a:prstGeom>
        </p:spPr>
        <p:txBody>
          <a:bodyPr lIns="91425" tIns="91425" rIns="91425" bIns="91425" anchor="t" anchorCtr="0">
            <a:noAutofit/>
          </a:bodyPr>
          <a:lstStyle/>
          <a:p>
            <a:pPr>
              <a:buNone/>
            </a:pPr>
            <a:endParaRPr lang="en-GB" sz="1800" dirty="0">
              <a:solidFill>
                <a:srgbClr val="595959"/>
              </a:solidFill>
              <a:latin typeface="Open Sans"/>
              <a:ea typeface="Open Sans"/>
              <a:cs typeface="Open Sans"/>
              <a:sym typeface="Open Sans"/>
            </a:endParaRPr>
          </a:p>
        </p:txBody>
      </p:sp>
      <p:sp>
        <p:nvSpPr>
          <p:cNvPr id="7" name="Slide Number Placeholder 3"/>
          <p:cNvSpPr>
            <a:spLocks noGrp="1"/>
          </p:cNvSpPr>
          <p:nvPr>
            <p:ph type="sldNum" sz="quarter" idx="12"/>
          </p:nvPr>
        </p:nvSpPr>
        <p:spPr>
          <a:xfrm>
            <a:off x="8123717" y="6437312"/>
            <a:ext cx="720436" cy="365125"/>
          </a:xfrm>
        </p:spPr>
        <p:txBody>
          <a:bodyPr/>
          <a:lstStyle/>
          <a:p>
            <a:fld id="{01F94C27-CCD8-744C-9E80-37C6A9C00ED2}" type="slidenum">
              <a:rPr lang="en-US" smtClean="0"/>
              <a:pPr/>
              <a:t>17</a:t>
            </a:fld>
            <a:endParaRPr lang="en-US" dirty="0"/>
          </a:p>
        </p:txBody>
      </p:sp>
      <p:pic>
        <p:nvPicPr>
          <p:cNvPr id="2" name="Picture 1" descr="Screen Shot 2014-04-21 at 15.44.5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823" y="1166701"/>
            <a:ext cx="7408617" cy="5153023"/>
          </a:xfrm>
          <a:prstGeom prst="rect">
            <a:avLst/>
          </a:prstGeom>
          <a:ln w="6350" cmpd="sng">
            <a:solidFill>
              <a:schemeClr val="bg1">
                <a:lumMod val="50000"/>
              </a:schemeClr>
            </a:solidFill>
          </a:ln>
          <a:effectLst>
            <a:outerShdw blurRad="50800" dist="38100" dir="2700000" algn="tl" rotWithShape="0">
              <a:prstClr val="black">
                <a:alpha val="40000"/>
              </a:prstClr>
            </a:outerShdw>
          </a:effectLst>
        </p:spPr>
      </p:pic>
      <p:sp>
        <p:nvSpPr>
          <p:cNvPr id="9" name="Rectangle 8"/>
          <p:cNvSpPr/>
          <p:nvPr/>
        </p:nvSpPr>
        <p:spPr>
          <a:xfrm>
            <a:off x="0" y="6510894"/>
            <a:ext cx="2559715" cy="352607"/>
          </a:xfrm>
          <a:prstGeom prst="rect">
            <a:avLst/>
          </a:prstGeom>
        </p:spPr>
        <p:txBody>
          <a:bodyPr vert="horz" lIns="91440" tIns="45720" rIns="91440" bIns="45720" rtlCol="0">
            <a:normAutofit fontScale="92500"/>
          </a:bodyPr>
          <a:lstStyle/>
          <a:p>
            <a:pPr algn="just">
              <a:spcBef>
                <a:spcPct val="20000"/>
              </a:spcBef>
              <a:buFont typeface="Arial"/>
              <a:buNone/>
            </a:pPr>
            <a:r>
              <a:rPr lang="en-US" sz="1200" dirty="0">
                <a:solidFill>
                  <a:srgbClr val="133476"/>
                </a:solidFill>
                <a:effectLst>
                  <a:outerShdw blurRad="127000" dist="38100" dir="5400000" algn="tl" rotWithShape="0">
                    <a:schemeClr val="tx1">
                      <a:lumMod val="65000"/>
                      <a:lumOff val="35000"/>
                      <a:alpha val="25000"/>
                    </a:schemeClr>
                  </a:outerShdw>
                </a:effectLst>
                <a:latin typeface="Montserrat"/>
                <a:ea typeface="+mj-ea"/>
                <a:cs typeface="+mj-cs"/>
              </a:rPr>
              <a:t>Image from Bowen et al. JCB 2011 </a:t>
            </a:r>
          </a:p>
        </p:txBody>
      </p:sp>
    </p:spTree>
    <p:extLst>
      <p:ext uri="{BB962C8B-B14F-4D97-AF65-F5344CB8AC3E}">
        <p14:creationId xmlns:p14="http://schemas.microsoft.com/office/powerpoint/2010/main" val="2645601631"/>
      </p:ext>
    </p:extLst>
  </p:cSld>
  <p:clrMapOvr>
    <a:masterClrMapping/>
  </p:clrMapOvr>
  <p:transition spd="slow">
    <p:cu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Sharing data with OMERO</a:t>
            </a:r>
            <a:endParaRPr lang="en-US" dirty="0"/>
          </a:p>
        </p:txBody>
      </p:sp>
      <p:sp>
        <p:nvSpPr>
          <p:cNvPr id="3" name="Slide Number Placeholder 2"/>
          <p:cNvSpPr>
            <a:spLocks noGrp="1"/>
          </p:cNvSpPr>
          <p:nvPr>
            <p:ph type="sldNum" sz="quarter" idx="12"/>
          </p:nvPr>
        </p:nvSpPr>
        <p:spPr/>
        <p:txBody>
          <a:bodyPr/>
          <a:lstStyle/>
          <a:p>
            <a:fld id="{01F94C27-CCD8-744C-9E80-37C6A9C00ED2}" type="slidenum">
              <a:rPr lang="en-US" smtClean="0"/>
              <a:pPr/>
              <a:t>18</a:t>
            </a:fld>
            <a:endParaRPr lang="en-US"/>
          </a:p>
        </p:txBody>
      </p:sp>
    </p:spTree>
    <p:extLst>
      <p:ext uri="{BB962C8B-B14F-4D97-AF65-F5344CB8AC3E}">
        <p14:creationId xmlns:p14="http://schemas.microsoft.com/office/powerpoint/2010/main" val="15964433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Programme</a:t>
            </a:r>
            <a:r>
              <a:rPr lang="en-US" dirty="0" smtClean="0"/>
              <a:t> of the day</a:t>
            </a:r>
            <a:endParaRPr lang="en-US" dirty="0"/>
          </a:p>
        </p:txBody>
      </p:sp>
      <p:sp>
        <p:nvSpPr>
          <p:cNvPr id="3" name="Content Placeholder 2"/>
          <p:cNvSpPr>
            <a:spLocks noGrp="1"/>
          </p:cNvSpPr>
          <p:nvPr>
            <p:ph idx="1"/>
          </p:nvPr>
        </p:nvSpPr>
        <p:spPr>
          <a:xfrm>
            <a:off x="222250" y="172275"/>
            <a:ext cx="8699500" cy="5403850"/>
          </a:xfrm>
        </p:spPr>
        <p:txBody>
          <a:bodyPr>
            <a:noAutofit/>
          </a:bodyPr>
          <a:lstStyle/>
          <a:p>
            <a:pPr marL="0" indent="0">
              <a:buNone/>
            </a:pPr>
            <a:r>
              <a:rPr lang="en-US" sz="2000" dirty="0"/>
              <a:t> </a:t>
            </a:r>
            <a:endParaRPr lang="en-US" sz="2000" dirty="0" smtClean="0"/>
          </a:p>
          <a:p>
            <a:r>
              <a:rPr lang="en-US" sz="2000" dirty="0" smtClean="0"/>
              <a:t>Short introduction to OMERO</a:t>
            </a:r>
          </a:p>
          <a:p>
            <a:r>
              <a:rPr lang="en-US" sz="2000" dirty="0" smtClean="0"/>
              <a:t>Managing images (Workflow 1 </a:t>
            </a:r>
            <a:r>
              <a:rPr lang="mr-IN" sz="2000" dirty="0" smtClean="0"/>
              <a:t>–</a:t>
            </a:r>
            <a:r>
              <a:rPr lang="en-US" sz="2000" dirty="0" smtClean="0"/>
              <a:t> z stacks)</a:t>
            </a:r>
            <a:endParaRPr lang="en-US" sz="2000" dirty="0" smtClean="0"/>
          </a:p>
          <a:p>
            <a:r>
              <a:rPr lang="en-US" sz="2000" b="1" dirty="0" smtClean="0"/>
              <a:t>Coffee</a:t>
            </a:r>
            <a:endParaRPr lang="en-US" sz="2000" dirty="0" smtClean="0"/>
          </a:p>
          <a:p>
            <a:r>
              <a:rPr lang="en-US" sz="2000" dirty="0" smtClean="0"/>
              <a:t>Viewing, analyzing and publishing images using OMERO plugins (</a:t>
            </a:r>
            <a:r>
              <a:rPr lang="en-US" sz="2000" dirty="0" err="1" smtClean="0"/>
              <a:t>OMERO.iviewer</a:t>
            </a:r>
            <a:r>
              <a:rPr lang="en-US" sz="2000" dirty="0" smtClean="0"/>
              <a:t>, </a:t>
            </a:r>
            <a:r>
              <a:rPr lang="en-US" sz="2000" dirty="0" err="1" smtClean="0"/>
              <a:t>FPBioimage</a:t>
            </a:r>
            <a:r>
              <a:rPr lang="en-US" sz="2000" dirty="0" smtClean="0"/>
              <a:t>, </a:t>
            </a:r>
            <a:r>
              <a:rPr lang="en-US" sz="2000" dirty="0" err="1" smtClean="0"/>
              <a:t>OMERO.figure</a:t>
            </a:r>
            <a:r>
              <a:rPr lang="en-US" sz="2000" dirty="0" smtClean="0"/>
              <a:t> </a:t>
            </a:r>
            <a:r>
              <a:rPr lang="en-US" sz="2000" dirty="0" smtClean="0"/>
              <a:t>Workflow 1 </a:t>
            </a:r>
            <a:r>
              <a:rPr lang="mr-IN" sz="2000" dirty="0" smtClean="0"/>
              <a:t>–</a:t>
            </a:r>
            <a:r>
              <a:rPr lang="en-US" sz="2000" dirty="0" smtClean="0"/>
              <a:t> z stacks continued)</a:t>
            </a:r>
          </a:p>
          <a:p>
            <a:r>
              <a:rPr lang="en-US" sz="2000" b="1" dirty="0" smtClean="0"/>
              <a:t>Lunch</a:t>
            </a:r>
            <a:endParaRPr lang="en-US" sz="2000" b="1" dirty="0" smtClean="0"/>
          </a:p>
          <a:p>
            <a:r>
              <a:rPr lang="en-US" sz="2000" dirty="0" smtClean="0"/>
              <a:t>Filtering and data search, analysis using Fiji features (</a:t>
            </a:r>
            <a:r>
              <a:rPr lang="en-US" sz="2000" dirty="0" err="1" smtClean="0"/>
              <a:t>OMERO.insight</a:t>
            </a:r>
            <a:r>
              <a:rPr lang="en-US" sz="2000" dirty="0" smtClean="0"/>
              <a:t> plugin for Fiji, Workflow 2 </a:t>
            </a:r>
            <a:r>
              <a:rPr lang="mr-IN" sz="2000" dirty="0" smtClean="0"/>
              <a:t>–</a:t>
            </a:r>
            <a:r>
              <a:rPr lang="en-US" sz="2000" dirty="0" smtClean="0"/>
              <a:t> </a:t>
            </a:r>
            <a:r>
              <a:rPr lang="en-US" sz="2000" dirty="0" err="1" smtClean="0"/>
              <a:t>timelapse</a:t>
            </a:r>
            <a:r>
              <a:rPr lang="en-US" sz="2000" dirty="0" smtClean="0"/>
              <a:t> images)</a:t>
            </a:r>
            <a:endParaRPr lang="en-US" sz="2000" dirty="0" smtClean="0"/>
          </a:p>
          <a:p>
            <a:r>
              <a:rPr lang="en-US" sz="2000" b="1" dirty="0" smtClean="0"/>
              <a:t>Coffee</a:t>
            </a:r>
          </a:p>
          <a:p>
            <a:r>
              <a:rPr lang="en-US" sz="2000" dirty="0" smtClean="0"/>
              <a:t>Publishing with OMERO (</a:t>
            </a:r>
            <a:r>
              <a:rPr lang="en-US" sz="2000" dirty="0" err="1" smtClean="0"/>
              <a:t>OMERO.figure</a:t>
            </a:r>
            <a:r>
              <a:rPr lang="en-US" sz="2000" dirty="0" smtClean="0"/>
              <a:t> </a:t>
            </a:r>
            <a:r>
              <a:rPr lang="mr-IN" sz="2000" dirty="0" smtClean="0"/>
              <a:t>–</a:t>
            </a:r>
            <a:r>
              <a:rPr lang="en-US" sz="2000" dirty="0" smtClean="0"/>
              <a:t> in depth, Workflow 2 </a:t>
            </a:r>
            <a:r>
              <a:rPr lang="mr-IN" sz="2000" dirty="0" smtClean="0"/>
              <a:t>–</a:t>
            </a:r>
            <a:r>
              <a:rPr lang="en-US" sz="2000" dirty="0" smtClean="0"/>
              <a:t> </a:t>
            </a:r>
            <a:r>
              <a:rPr lang="en-US" sz="2000" dirty="0" err="1" smtClean="0"/>
              <a:t>timelapse</a:t>
            </a:r>
            <a:r>
              <a:rPr lang="en-US" sz="2000" dirty="0" smtClean="0"/>
              <a:t> continued)</a:t>
            </a:r>
            <a:endParaRPr lang="en-US" sz="2000" dirty="0" smtClean="0"/>
          </a:p>
          <a:p>
            <a:endParaRPr lang="en-US" sz="1800" dirty="0" smtClean="0"/>
          </a:p>
        </p:txBody>
      </p:sp>
      <p:sp>
        <p:nvSpPr>
          <p:cNvPr id="4" name="Slide Number Placeholder 3"/>
          <p:cNvSpPr>
            <a:spLocks noGrp="1"/>
          </p:cNvSpPr>
          <p:nvPr>
            <p:ph type="sldNum" sz="quarter" idx="12"/>
          </p:nvPr>
        </p:nvSpPr>
        <p:spPr/>
        <p:txBody>
          <a:bodyPr/>
          <a:lstStyle/>
          <a:p>
            <a:fld id="{01F94C27-CCD8-744C-9E80-37C6A9C00ED2}" type="slidenum">
              <a:rPr lang="en-US" smtClean="0"/>
              <a:pPr/>
              <a:t>1</a:t>
            </a:fld>
            <a:endParaRPr lang="en-US"/>
          </a:p>
        </p:txBody>
      </p:sp>
      <p:sp>
        <p:nvSpPr>
          <p:cNvPr id="5" name="TextBox 4"/>
          <p:cNvSpPr txBox="1"/>
          <p:nvPr/>
        </p:nvSpPr>
        <p:spPr>
          <a:xfrm>
            <a:off x="9004300" y="6591300"/>
            <a:ext cx="184666" cy="369332"/>
          </a:xfrm>
          <a:prstGeom prst="rect">
            <a:avLst/>
          </a:prstGeom>
          <a:noFill/>
        </p:spPr>
        <p:txBody>
          <a:bodyPr wrap="none" rtlCol="0">
            <a:spAutoFit/>
          </a:bodyPr>
          <a:lstStyle/>
          <a:p>
            <a:endParaRPr lang="en-US" dirty="0">
              <a:latin typeface="Open Sans"/>
            </a:endParaRPr>
          </a:p>
        </p:txBody>
      </p:sp>
    </p:spTree>
    <p:extLst>
      <p:ext uri="{BB962C8B-B14F-4D97-AF65-F5344CB8AC3E}">
        <p14:creationId xmlns:p14="http://schemas.microsoft.com/office/powerpoint/2010/main" val="7054603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OMERO group and user system</a:t>
            </a:r>
            <a:endParaRPr lang="en-US" dirty="0"/>
          </a:p>
        </p:txBody>
      </p:sp>
      <p:sp>
        <p:nvSpPr>
          <p:cNvPr id="3" name="Slide Number Placeholder 2"/>
          <p:cNvSpPr>
            <a:spLocks noGrp="1"/>
          </p:cNvSpPr>
          <p:nvPr>
            <p:ph type="sldNum" sz="quarter" idx="12"/>
          </p:nvPr>
        </p:nvSpPr>
        <p:spPr/>
        <p:txBody>
          <a:bodyPr/>
          <a:lstStyle/>
          <a:p>
            <a:fld id="{01F94C27-CCD8-744C-9E80-37C6A9C00ED2}" type="slidenum">
              <a:rPr lang="en-US" smtClean="0"/>
              <a:t>19</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761" y="1071880"/>
            <a:ext cx="8297392" cy="4597399"/>
          </a:xfrm>
          <a:prstGeom prst="rect">
            <a:avLst/>
          </a:prstGeom>
        </p:spPr>
      </p:pic>
    </p:spTree>
    <p:extLst>
      <p:ext uri="{BB962C8B-B14F-4D97-AF65-F5344CB8AC3E}">
        <p14:creationId xmlns:p14="http://schemas.microsoft.com/office/powerpoint/2010/main" val="14581799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2" name="Shape 82"/>
          <p:cNvSpPr txBox="1"/>
          <p:nvPr/>
        </p:nvSpPr>
        <p:spPr>
          <a:xfrm>
            <a:off x="179025" y="6431100"/>
            <a:ext cx="7987200" cy="357900"/>
          </a:xfrm>
          <a:prstGeom prst="rect">
            <a:avLst/>
          </a:prstGeom>
        </p:spPr>
        <p:txBody>
          <a:bodyPr lIns="91425" tIns="91425" rIns="91425" bIns="91425" anchor="t" anchorCtr="0">
            <a:noAutofit/>
          </a:bodyPr>
          <a:lstStyle/>
          <a:p>
            <a:pPr>
              <a:buNone/>
            </a:pPr>
            <a:endParaRPr lang="en-GB" sz="1800" dirty="0">
              <a:solidFill>
                <a:srgbClr val="595959"/>
              </a:solidFill>
              <a:latin typeface="Open Sans"/>
              <a:ea typeface="Open Sans"/>
              <a:cs typeface="Open Sans"/>
              <a:sym typeface="Open Sans"/>
            </a:endParaRPr>
          </a:p>
        </p:txBody>
      </p:sp>
      <p:sp>
        <p:nvSpPr>
          <p:cNvPr id="7" name="Slide Number Placeholder 3"/>
          <p:cNvSpPr>
            <a:spLocks noGrp="1"/>
          </p:cNvSpPr>
          <p:nvPr>
            <p:ph type="sldNum" sz="quarter" idx="12"/>
          </p:nvPr>
        </p:nvSpPr>
        <p:spPr>
          <a:xfrm>
            <a:off x="8123717" y="6437312"/>
            <a:ext cx="720436" cy="365125"/>
          </a:xfrm>
        </p:spPr>
        <p:txBody>
          <a:bodyPr/>
          <a:lstStyle/>
          <a:p>
            <a:fld id="{01F94C27-CCD8-744C-9E80-37C6A9C00ED2}" type="slidenum">
              <a:rPr lang="en-US" smtClean="0"/>
              <a:pPr/>
              <a:t>20</a:t>
            </a:fld>
            <a:endParaRPr lang="en-US" dirty="0"/>
          </a:p>
        </p:txBody>
      </p:sp>
      <p:sp>
        <p:nvSpPr>
          <p:cNvPr id="8" name="Title 4"/>
          <p:cNvSpPr txBox="1">
            <a:spLocks/>
          </p:cNvSpPr>
          <p:nvPr/>
        </p:nvSpPr>
        <p:spPr>
          <a:xfrm>
            <a:off x="457200" y="14328"/>
            <a:ext cx="8229600" cy="74767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2800" b="0" i="0" kern="1200" cap="none" spc="0" baseline="0">
                <a:solidFill>
                  <a:srgbClr val="133476"/>
                </a:solidFill>
                <a:effectLst>
                  <a:outerShdw blurRad="127000" dist="38100" dir="5400000" algn="tl" rotWithShape="0">
                    <a:schemeClr val="tx1">
                      <a:lumMod val="65000"/>
                      <a:lumOff val="35000"/>
                      <a:alpha val="25000"/>
                    </a:schemeClr>
                  </a:outerShdw>
                </a:effectLst>
                <a:latin typeface="Montserrat"/>
                <a:ea typeface="+mj-ea"/>
                <a:cs typeface="+mj-cs"/>
              </a:defRPr>
            </a:lvl1pPr>
          </a:lstStyle>
          <a:p>
            <a:r>
              <a:rPr lang="en-US" smtClean="0"/>
              <a:t>Security Model</a:t>
            </a:r>
            <a:endParaRPr lang="en-US" dirty="0"/>
          </a:p>
        </p:txBody>
      </p:sp>
      <p:sp>
        <p:nvSpPr>
          <p:cNvPr id="10" name="Slide Number Placeholder 3"/>
          <p:cNvSpPr txBox="1">
            <a:spLocks/>
          </p:cNvSpPr>
          <p:nvPr/>
        </p:nvSpPr>
        <p:spPr>
          <a:xfrm>
            <a:off x="8123717" y="6432550"/>
            <a:ext cx="720436"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rgbClr val="95AFAC"/>
                </a:solidFill>
                <a:latin typeface="Montserra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1F94C27-CCD8-744C-9E80-37C6A9C00ED2}" type="slidenum">
              <a:rPr lang="en-US" smtClean="0"/>
              <a:pPr/>
              <a:t>20</a:t>
            </a:fld>
            <a:endParaRPr lang="en-US"/>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352" y="1178560"/>
            <a:ext cx="3017067" cy="4485640"/>
          </a:xfrm>
          <a:prstGeom prst="rect">
            <a:avLst/>
          </a:prstGeom>
        </p:spPr>
      </p:pic>
      <p:sp>
        <p:nvSpPr>
          <p:cNvPr id="12" name="TextBox 11"/>
          <p:cNvSpPr txBox="1"/>
          <p:nvPr/>
        </p:nvSpPr>
        <p:spPr>
          <a:xfrm>
            <a:off x="4013200" y="1442720"/>
            <a:ext cx="2879443" cy="369332"/>
          </a:xfrm>
          <a:prstGeom prst="rect">
            <a:avLst/>
          </a:prstGeom>
          <a:noFill/>
        </p:spPr>
        <p:txBody>
          <a:bodyPr wrap="none" rtlCol="0">
            <a:spAutoFit/>
          </a:bodyPr>
          <a:lstStyle/>
          <a:p>
            <a:r>
              <a:rPr lang="en-US" dirty="0" smtClean="0"/>
              <a:t>Can only read your own data</a:t>
            </a:r>
            <a:endParaRPr lang="en-US" dirty="0"/>
          </a:p>
        </p:txBody>
      </p:sp>
      <p:sp>
        <p:nvSpPr>
          <p:cNvPr id="13" name="TextBox 12"/>
          <p:cNvSpPr txBox="1"/>
          <p:nvPr/>
        </p:nvSpPr>
        <p:spPr>
          <a:xfrm>
            <a:off x="4013200" y="2682240"/>
            <a:ext cx="3847913" cy="369332"/>
          </a:xfrm>
          <a:prstGeom prst="rect">
            <a:avLst/>
          </a:prstGeom>
          <a:noFill/>
        </p:spPr>
        <p:txBody>
          <a:bodyPr wrap="none" rtlCol="0">
            <a:spAutoFit/>
          </a:bodyPr>
          <a:lstStyle/>
          <a:p>
            <a:r>
              <a:rPr lang="en-US" smtClean="0"/>
              <a:t>Can read </a:t>
            </a:r>
            <a:r>
              <a:rPr lang="en-US" dirty="0" smtClean="0"/>
              <a:t>but not annotate others’ data</a:t>
            </a:r>
            <a:endParaRPr lang="en-US" dirty="0"/>
          </a:p>
        </p:txBody>
      </p:sp>
      <p:sp>
        <p:nvSpPr>
          <p:cNvPr id="14" name="TextBox 13"/>
          <p:cNvSpPr txBox="1"/>
          <p:nvPr/>
        </p:nvSpPr>
        <p:spPr>
          <a:xfrm>
            <a:off x="4013200" y="3830320"/>
            <a:ext cx="3565784" cy="369332"/>
          </a:xfrm>
          <a:prstGeom prst="rect">
            <a:avLst/>
          </a:prstGeom>
          <a:noFill/>
        </p:spPr>
        <p:txBody>
          <a:bodyPr wrap="none" rtlCol="0">
            <a:spAutoFit/>
          </a:bodyPr>
          <a:lstStyle/>
          <a:p>
            <a:r>
              <a:rPr lang="en-US" dirty="0" smtClean="0"/>
              <a:t>Can read and annotate others’ data</a:t>
            </a:r>
            <a:endParaRPr lang="en-US" dirty="0"/>
          </a:p>
        </p:txBody>
      </p:sp>
      <p:sp>
        <p:nvSpPr>
          <p:cNvPr id="15" name="TextBox 14"/>
          <p:cNvSpPr txBox="1"/>
          <p:nvPr/>
        </p:nvSpPr>
        <p:spPr>
          <a:xfrm>
            <a:off x="4016916" y="4900533"/>
            <a:ext cx="3026278" cy="369332"/>
          </a:xfrm>
          <a:prstGeom prst="rect">
            <a:avLst/>
          </a:prstGeom>
          <a:noFill/>
        </p:spPr>
        <p:txBody>
          <a:bodyPr wrap="none" rtlCol="0">
            <a:spAutoFit/>
          </a:bodyPr>
          <a:lstStyle/>
          <a:p>
            <a:r>
              <a:rPr lang="en-US" dirty="0" smtClean="0"/>
              <a:t>Can read and edit others’ data</a:t>
            </a:r>
            <a:endParaRPr lang="en-US" dirty="0"/>
          </a:p>
        </p:txBody>
      </p:sp>
    </p:spTree>
    <p:extLst>
      <p:ext uri="{BB962C8B-B14F-4D97-AF65-F5344CB8AC3E}">
        <p14:creationId xmlns:p14="http://schemas.microsoft.com/office/powerpoint/2010/main" val="643990871"/>
      </p:ext>
    </p:extLst>
  </p:cSld>
  <p:clrMapOvr>
    <a:masterClrMapping/>
  </p:clrMapOvr>
  <p:transition spd="slow">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Publishing with OMERO</a:t>
            </a:r>
            <a:endParaRPr lang="en-US" dirty="0"/>
          </a:p>
        </p:txBody>
      </p:sp>
      <p:sp>
        <p:nvSpPr>
          <p:cNvPr id="3" name="Slide Number Placeholder 2"/>
          <p:cNvSpPr>
            <a:spLocks noGrp="1"/>
          </p:cNvSpPr>
          <p:nvPr>
            <p:ph type="sldNum" sz="quarter" idx="12"/>
          </p:nvPr>
        </p:nvSpPr>
        <p:spPr/>
        <p:txBody>
          <a:bodyPr/>
          <a:lstStyle/>
          <a:p>
            <a:fld id="{01F94C27-CCD8-744C-9E80-37C6A9C00ED2}" type="slidenum">
              <a:rPr lang="en-US" smtClean="0"/>
              <a:pPr/>
              <a:t>21</a:t>
            </a:fld>
            <a:endParaRPr lang="en-US"/>
          </a:p>
        </p:txBody>
      </p:sp>
    </p:spTree>
    <p:extLst>
      <p:ext uri="{BB962C8B-B14F-4D97-AF65-F5344CB8AC3E}">
        <p14:creationId xmlns:p14="http://schemas.microsoft.com/office/powerpoint/2010/main" val="17978432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2" name="Shape 82"/>
          <p:cNvSpPr txBox="1"/>
          <p:nvPr/>
        </p:nvSpPr>
        <p:spPr>
          <a:xfrm>
            <a:off x="179025" y="6431100"/>
            <a:ext cx="7987200" cy="357900"/>
          </a:xfrm>
          <a:prstGeom prst="rect">
            <a:avLst/>
          </a:prstGeom>
        </p:spPr>
        <p:txBody>
          <a:bodyPr lIns="91425" tIns="91425" rIns="91425" bIns="91425" anchor="t" anchorCtr="0">
            <a:noAutofit/>
          </a:bodyPr>
          <a:lstStyle/>
          <a:p>
            <a:pPr>
              <a:buNone/>
            </a:pPr>
            <a:endParaRPr lang="en-GB" sz="1800" dirty="0">
              <a:solidFill>
                <a:srgbClr val="595959"/>
              </a:solidFill>
              <a:latin typeface="Open Sans"/>
              <a:ea typeface="Open Sans"/>
              <a:cs typeface="Open Sans"/>
              <a:sym typeface="Open Sans"/>
            </a:endParaRPr>
          </a:p>
        </p:txBody>
      </p:sp>
      <p:sp>
        <p:nvSpPr>
          <p:cNvPr id="7" name="Slide Number Placeholder 3"/>
          <p:cNvSpPr>
            <a:spLocks noGrp="1"/>
          </p:cNvSpPr>
          <p:nvPr>
            <p:ph type="sldNum" sz="quarter" idx="12"/>
          </p:nvPr>
        </p:nvSpPr>
        <p:spPr>
          <a:xfrm>
            <a:off x="8123717" y="6437312"/>
            <a:ext cx="720436" cy="365125"/>
          </a:xfrm>
        </p:spPr>
        <p:txBody>
          <a:bodyPr/>
          <a:lstStyle/>
          <a:p>
            <a:fld id="{01F94C27-CCD8-744C-9E80-37C6A9C00ED2}" type="slidenum">
              <a:rPr lang="en-US" smtClean="0"/>
              <a:pPr/>
              <a:t>22</a:t>
            </a:fld>
            <a:endParaRPr lang="en-US" dirty="0"/>
          </a:p>
        </p:txBody>
      </p:sp>
      <p:pic>
        <p:nvPicPr>
          <p:cNvPr id="9"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66405" y="996624"/>
            <a:ext cx="7222119" cy="5364180"/>
          </a:xfrm>
          <a:ln w="6350" cmpd="sng">
            <a:solidFill>
              <a:schemeClr val="bg1">
                <a:lumMod val="50000"/>
              </a:schemeClr>
            </a:solidFill>
          </a:ln>
          <a:effectLst>
            <a:outerShdw blurRad="50800" dist="38100" dir="2700000" algn="tl" rotWithShape="0">
              <a:prstClr val="black">
                <a:alpha val="40000"/>
              </a:prstClr>
            </a:outerShdw>
          </a:effectLst>
        </p:spPr>
      </p:pic>
      <p:sp>
        <p:nvSpPr>
          <p:cNvPr id="11" name="Title 1"/>
          <p:cNvSpPr>
            <a:spLocks noGrp="1"/>
          </p:cNvSpPr>
          <p:nvPr>
            <p:ph type="title"/>
          </p:nvPr>
        </p:nvSpPr>
        <p:spPr>
          <a:xfrm>
            <a:off x="0" y="0"/>
            <a:ext cx="9232900" cy="881062"/>
          </a:xfrm>
        </p:spPr>
        <p:txBody>
          <a:bodyPr>
            <a:normAutofit fontScale="90000"/>
          </a:bodyPr>
          <a:lstStyle/>
          <a:p>
            <a:r>
              <a:rPr lang="en-US" dirty="0" smtClean="0"/>
              <a:t>OMERO: </a:t>
            </a:r>
            <a:br>
              <a:rPr lang="en-US" dirty="0" smtClean="0"/>
            </a:br>
            <a:r>
              <a:rPr lang="en-US" dirty="0" smtClean="0"/>
              <a:t>Data </a:t>
            </a:r>
            <a:r>
              <a:rPr lang="en-US" dirty="0" smtClean="0"/>
              <a:t>Publication </a:t>
            </a:r>
            <a:r>
              <a:rPr lang="mr-IN" dirty="0" smtClean="0"/>
              <a:t>–</a:t>
            </a:r>
            <a:r>
              <a:rPr lang="en-US" dirty="0" smtClean="0"/>
              <a:t> images on website</a:t>
            </a:r>
            <a:endParaRPr lang="en-US" dirty="0"/>
          </a:p>
        </p:txBody>
      </p:sp>
      <p:pic>
        <p:nvPicPr>
          <p:cNvPr id="12" name="Picture 11" descr="GRE-swedlow-viewe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100" y="2711253"/>
            <a:ext cx="4910944" cy="395999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1180007"/>
      </p:ext>
    </p:extLst>
  </p:cSld>
  <p:clrMapOvr>
    <a:masterClrMapping/>
  </p:clrMapOvr>
  <p:transition spd="slow">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2" name="Shape 82"/>
          <p:cNvSpPr txBox="1"/>
          <p:nvPr/>
        </p:nvSpPr>
        <p:spPr>
          <a:xfrm>
            <a:off x="179025" y="6431100"/>
            <a:ext cx="7987200" cy="357900"/>
          </a:xfrm>
          <a:prstGeom prst="rect">
            <a:avLst/>
          </a:prstGeom>
        </p:spPr>
        <p:txBody>
          <a:bodyPr lIns="91425" tIns="91425" rIns="91425" bIns="91425" anchor="t" anchorCtr="0">
            <a:noAutofit/>
          </a:bodyPr>
          <a:lstStyle/>
          <a:p>
            <a:pPr>
              <a:buNone/>
            </a:pPr>
            <a:endParaRPr lang="en-GB" sz="1800" dirty="0">
              <a:solidFill>
                <a:srgbClr val="595959"/>
              </a:solidFill>
              <a:latin typeface="Open Sans"/>
              <a:ea typeface="Open Sans"/>
              <a:cs typeface="Open Sans"/>
              <a:sym typeface="Open Sans"/>
            </a:endParaRPr>
          </a:p>
        </p:txBody>
      </p:sp>
      <p:sp>
        <p:nvSpPr>
          <p:cNvPr id="7" name="Slide Number Placeholder 3"/>
          <p:cNvSpPr>
            <a:spLocks noGrp="1"/>
          </p:cNvSpPr>
          <p:nvPr>
            <p:ph type="sldNum" sz="quarter" idx="12"/>
          </p:nvPr>
        </p:nvSpPr>
        <p:spPr>
          <a:xfrm>
            <a:off x="8123717" y="6437312"/>
            <a:ext cx="720436" cy="365125"/>
          </a:xfrm>
        </p:spPr>
        <p:txBody>
          <a:bodyPr/>
          <a:lstStyle/>
          <a:p>
            <a:fld id="{01F94C27-CCD8-744C-9E80-37C6A9C00ED2}" type="slidenum">
              <a:rPr lang="en-US" smtClean="0"/>
              <a:pPr/>
              <a:t>23</a:t>
            </a:fld>
            <a:endParaRPr lang="en-US" dirty="0"/>
          </a:p>
        </p:txBody>
      </p:sp>
      <p:sp>
        <p:nvSpPr>
          <p:cNvPr id="9" name="Title 1"/>
          <p:cNvSpPr>
            <a:spLocks noGrp="1"/>
          </p:cNvSpPr>
          <p:nvPr>
            <p:ph type="title"/>
          </p:nvPr>
        </p:nvSpPr>
        <p:spPr>
          <a:xfrm>
            <a:off x="0" y="0"/>
            <a:ext cx="9232900" cy="881062"/>
          </a:xfrm>
        </p:spPr>
        <p:txBody>
          <a:bodyPr>
            <a:normAutofit fontScale="90000"/>
          </a:bodyPr>
          <a:lstStyle/>
          <a:p>
            <a:r>
              <a:rPr lang="en-US" dirty="0" smtClean="0"/>
              <a:t>OMERO: </a:t>
            </a:r>
            <a:br>
              <a:rPr lang="en-US" dirty="0" smtClean="0"/>
            </a:br>
            <a:r>
              <a:rPr lang="en-US" dirty="0" smtClean="0"/>
              <a:t>Data </a:t>
            </a:r>
            <a:r>
              <a:rPr lang="en-US" dirty="0" smtClean="0"/>
              <a:t>Publication </a:t>
            </a:r>
            <a:r>
              <a:rPr lang="mr-IN" dirty="0" smtClean="0"/>
              <a:t>–</a:t>
            </a:r>
            <a:r>
              <a:rPr lang="en-US" dirty="0" smtClean="0"/>
              <a:t> raw data</a:t>
            </a:r>
            <a:endParaRPr lang="en-US" dirty="0"/>
          </a:p>
        </p:txBody>
      </p:sp>
      <p:pic>
        <p:nvPicPr>
          <p:cNvPr id="11"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60" y="795134"/>
            <a:ext cx="8118857" cy="2690191"/>
          </a:xfr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763" y="3833049"/>
            <a:ext cx="7971050" cy="2786825"/>
          </a:xfrm>
          <a:prstGeom prst="rect">
            <a:avLst/>
          </a:prstGeom>
        </p:spPr>
      </p:pic>
    </p:spTree>
    <p:extLst>
      <p:ext uri="{BB962C8B-B14F-4D97-AF65-F5344CB8AC3E}">
        <p14:creationId xmlns:p14="http://schemas.microsoft.com/office/powerpoint/2010/main" val="44750046"/>
      </p:ext>
    </p:extLst>
  </p:cSld>
  <p:clrMapOvr>
    <a:masterClrMapping/>
  </p:clrMapOvr>
  <p:transition spd="slow">
    <p:cu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2" name="Shape 82"/>
          <p:cNvSpPr txBox="1"/>
          <p:nvPr/>
        </p:nvSpPr>
        <p:spPr>
          <a:xfrm>
            <a:off x="179025" y="6431100"/>
            <a:ext cx="7987200" cy="357900"/>
          </a:xfrm>
          <a:prstGeom prst="rect">
            <a:avLst/>
          </a:prstGeom>
        </p:spPr>
        <p:txBody>
          <a:bodyPr lIns="91425" tIns="91425" rIns="91425" bIns="91425" anchor="t" anchorCtr="0">
            <a:noAutofit/>
          </a:bodyPr>
          <a:lstStyle/>
          <a:p>
            <a:pPr>
              <a:buNone/>
            </a:pPr>
            <a:endParaRPr lang="en-GB" sz="1800" dirty="0">
              <a:solidFill>
                <a:srgbClr val="595959"/>
              </a:solidFill>
              <a:latin typeface="Open Sans"/>
              <a:ea typeface="Open Sans"/>
              <a:cs typeface="Open Sans"/>
              <a:sym typeface="Open Sans"/>
            </a:endParaRPr>
          </a:p>
        </p:txBody>
      </p:sp>
      <p:sp>
        <p:nvSpPr>
          <p:cNvPr id="7" name="Slide Number Placeholder 3"/>
          <p:cNvSpPr>
            <a:spLocks noGrp="1"/>
          </p:cNvSpPr>
          <p:nvPr>
            <p:ph type="sldNum" sz="quarter" idx="12"/>
          </p:nvPr>
        </p:nvSpPr>
        <p:spPr>
          <a:xfrm>
            <a:off x="8123717" y="6437312"/>
            <a:ext cx="720436" cy="365125"/>
          </a:xfrm>
        </p:spPr>
        <p:txBody>
          <a:bodyPr/>
          <a:lstStyle/>
          <a:p>
            <a:fld id="{01F94C27-CCD8-744C-9E80-37C6A9C00ED2}" type="slidenum">
              <a:rPr lang="en-US" smtClean="0"/>
              <a:pPr/>
              <a:t>24</a:t>
            </a:fld>
            <a:endParaRPr lang="en-US" dirty="0"/>
          </a:p>
        </p:txBody>
      </p:sp>
      <p:sp>
        <p:nvSpPr>
          <p:cNvPr id="8" name="Title 1"/>
          <p:cNvSpPr>
            <a:spLocks noGrp="1"/>
          </p:cNvSpPr>
          <p:nvPr>
            <p:ph type="title"/>
          </p:nvPr>
        </p:nvSpPr>
        <p:spPr>
          <a:xfrm>
            <a:off x="0" y="0"/>
            <a:ext cx="9232900" cy="881062"/>
          </a:xfrm>
        </p:spPr>
        <p:txBody>
          <a:bodyPr>
            <a:normAutofit fontScale="90000"/>
          </a:bodyPr>
          <a:lstStyle/>
          <a:p>
            <a:r>
              <a:rPr lang="en-US" dirty="0" smtClean="0"/>
              <a:t>OMERO</a:t>
            </a:r>
            <a:br>
              <a:rPr lang="en-US" dirty="0" smtClean="0"/>
            </a:br>
            <a:r>
              <a:rPr lang="en-US" dirty="0" smtClean="0"/>
              <a:t>Data Publication: Image Data </a:t>
            </a:r>
            <a:r>
              <a:rPr lang="en-US" dirty="0" smtClean="0"/>
              <a:t>Resource</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30617"/>
            <a:ext cx="9144000" cy="5001936"/>
          </a:xfrm>
          <a:prstGeom prst="rect">
            <a:avLst/>
          </a:prstGeom>
        </p:spPr>
      </p:pic>
    </p:spTree>
    <p:extLst>
      <p:ext uri="{BB962C8B-B14F-4D97-AF65-F5344CB8AC3E}">
        <p14:creationId xmlns:p14="http://schemas.microsoft.com/office/powerpoint/2010/main" val="676285368"/>
      </p:ext>
    </p:extLst>
  </p:cSld>
  <p:clrMapOvr>
    <a:masterClrMapping/>
  </p:clrMapOvr>
  <p:transition spd="slow">
    <p:cu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2" name="Shape 82"/>
          <p:cNvSpPr txBox="1"/>
          <p:nvPr/>
        </p:nvSpPr>
        <p:spPr>
          <a:xfrm>
            <a:off x="179025" y="6431100"/>
            <a:ext cx="7987200" cy="357900"/>
          </a:xfrm>
          <a:prstGeom prst="rect">
            <a:avLst/>
          </a:prstGeom>
        </p:spPr>
        <p:txBody>
          <a:bodyPr lIns="91425" tIns="91425" rIns="91425" bIns="91425" anchor="t" anchorCtr="0">
            <a:noAutofit/>
          </a:bodyPr>
          <a:lstStyle/>
          <a:p>
            <a:pPr>
              <a:buNone/>
            </a:pPr>
            <a:endParaRPr lang="en-GB" sz="1800" dirty="0">
              <a:solidFill>
                <a:srgbClr val="595959"/>
              </a:solidFill>
              <a:latin typeface="Open Sans"/>
              <a:ea typeface="Open Sans"/>
              <a:cs typeface="Open Sans"/>
              <a:sym typeface="Open Sans"/>
            </a:endParaRPr>
          </a:p>
        </p:txBody>
      </p:sp>
      <p:sp>
        <p:nvSpPr>
          <p:cNvPr id="7" name="Slide Number Placeholder 3"/>
          <p:cNvSpPr>
            <a:spLocks noGrp="1"/>
          </p:cNvSpPr>
          <p:nvPr>
            <p:ph type="sldNum" sz="quarter" idx="12"/>
          </p:nvPr>
        </p:nvSpPr>
        <p:spPr>
          <a:xfrm>
            <a:off x="8123717" y="6437312"/>
            <a:ext cx="720436" cy="365125"/>
          </a:xfrm>
        </p:spPr>
        <p:txBody>
          <a:bodyPr/>
          <a:lstStyle/>
          <a:p>
            <a:fld id="{01F94C27-CCD8-744C-9E80-37C6A9C00ED2}" type="slidenum">
              <a:rPr lang="en-US" smtClean="0"/>
              <a:pPr/>
              <a:t>25</a:t>
            </a:fld>
            <a:endParaRPr lang="en-US" dirty="0"/>
          </a:p>
        </p:txBody>
      </p:sp>
      <p:sp>
        <p:nvSpPr>
          <p:cNvPr id="8" name="Title 1"/>
          <p:cNvSpPr>
            <a:spLocks noGrp="1"/>
          </p:cNvSpPr>
          <p:nvPr>
            <p:ph type="title"/>
          </p:nvPr>
        </p:nvSpPr>
        <p:spPr>
          <a:xfrm>
            <a:off x="0" y="0"/>
            <a:ext cx="9232900" cy="881062"/>
          </a:xfrm>
        </p:spPr>
        <p:txBody>
          <a:bodyPr>
            <a:normAutofit fontScale="90000"/>
          </a:bodyPr>
          <a:lstStyle/>
          <a:p>
            <a:r>
              <a:rPr lang="en-US" dirty="0" smtClean="0"/>
              <a:t>OMERO</a:t>
            </a:r>
            <a:br>
              <a:rPr lang="en-US" dirty="0" smtClean="0"/>
            </a:br>
            <a:r>
              <a:rPr lang="en-US" dirty="0" smtClean="0"/>
              <a:t>Data Publication: Image Data </a:t>
            </a:r>
            <a:r>
              <a:rPr lang="en-US" dirty="0" smtClean="0"/>
              <a:t>Resource</a:t>
            </a:r>
            <a:endParaRPr lang="en-US" dirty="0"/>
          </a:p>
        </p:txBody>
      </p:sp>
      <p:pic>
        <p:nvPicPr>
          <p:cNvPr id="10"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41803" y="961750"/>
            <a:ext cx="6749294" cy="5658124"/>
          </a:xfrm>
        </p:spPr>
      </p:pic>
    </p:spTree>
    <p:extLst>
      <p:ext uri="{BB962C8B-B14F-4D97-AF65-F5344CB8AC3E}">
        <p14:creationId xmlns:p14="http://schemas.microsoft.com/office/powerpoint/2010/main" val="988502225"/>
      </p:ext>
    </p:extLst>
  </p:cSld>
  <p:clrMapOvr>
    <a:masterClrMapping/>
  </p:clrMapOvr>
  <p:transition spd="slow">
    <p:cu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9" name="Title 1"/>
          <p:cNvSpPr>
            <a:spLocks noGrp="1"/>
          </p:cNvSpPr>
          <p:nvPr>
            <p:ph type="title"/>
          </p:nvPr>
        </p:nvSpPr>
        <p:spPr>
          <a:xfrm>
            <a:off x="0" y="0"/>
            <a:ext cx="9232900" cy="881062"/>
          </a:xfrm>
        </p:spPr>
        <p:txBody>
          <a:bodyPr>
            <a:normAutofit fontScale="90000"/>
          </a:bodyPr>
          <a:lstStyle/>
          <a:p>
            <a:r>
              <a:rPr lang="en-US" sz="2700" dirty="0" smtClean="0"/>
              <a:t>OMERO.figure</a:t>
            </a:r>
            <a:r>
              <a:rPr lang="en-US" sz="2700" dirty="0"/>
              <a:t/>
            </a:r>
            <a:br>
              <a:rPr lang="en-US" sz="2700" dirty="0"/>
            </a:br>
            <a:r>
              <a:rPr lang="en-US" dirty="0" smtClean="0"/>
              <a:t>Winner of the SLS innovator of the Year</a:t>
            </a:r>
            <a:endParaRPr lang="en-US" dirty="0"/>
          </a:p>
        </p:txBody>
      </p:sp>
      <p:sp>
        <p:nvSpPr>
          <p:cNvPr id="11" name="Content Placeholder 2"/>
          <p:cNvSpPr>
            <a:spLocks noGrp="1"/>
          </p:cNvSpPr>
          <p:nvPr>
            <p:ph idx="1"/>
          </p:nvPr>
        </p:nvSpPr>
        <p:spPr>
          <a:xfrm>
            <a:off x="0" y="6437312"/>
            <a:ext cx="8123717" cy="425450"/>
          </a:xfrm>
        </p:spPr>
        <p:txBody>
          <a:bodyPr vert="horz" lIns="91440" tIns="45720" rIns="91440" bIns="45720" rtlCol="0">
            <a:normAutofit/>
          </a:bodyPr>
          <a:lstStyle/>
          <a:p>
            <a:pPr algn="just">
              <a:buFont typeface="Arial"/>
            </a:pPr>
            <a:endParaRPr lang="en-US" sz="1200" dirty="0">
              <a:solidFill>
                <a:srgbClr val="133476"/>
              </a:solidFill>
              <a:effectLst>
                <a:outerShdw blurRad="127000" dist="38100" dir="5400000" algn="tl" rotWithShape="0">
                  <a:schemeClr val="tx1">
                    <a:lumMod val="65000"/>
                    <a:lumOff val="35000"/>
                    <a:alpha val="25000"/>
                  </a:schemeClr>
                </a:outerShdw>
              </a:effectLst>
              <a:latin typeface="Montserrat"/>
              <a:ea typeface="+mj-ea"/>
              <a:cs typeface="+mj-cs"/>
            </a:endParaRPr>
          </a:p>
        </p:txBody>
      </p:sp>
      <p:sp>
        <p:nvSpPr>
          <p:cNvPr id="12" name="Slide Number Placeholder 3"/>
          <p:cNvSpPr>
            <a:spLocks noGrp="1"/>
          </p:cNvSpPr>
          <p:nvPr>
            <p:ph type="sldNum" sz="quarter" idx="12"/>
          </p:nvPr>
        </p:nvSpPr>
        <p:spPr>
          <a:xfrm>
            <a:off x="8123717" y="6437312"/>
            <a:ext cx="720436" cy="365125"/>
          </a:xfrm>
        </p:spPr>
        <p:txBody>
          <a:bodyPr/>
          <a:lstStyle/>
          <a:p>
            <a:fld id="{01F94C27-CCD8-744C-9E80-37C6A9C00ED2}" type="slidenum">
              <a:rPr lang="en-US" smtClean="0"/>
              <a:pPr/>
              <a:t>26</a:t>
            </a:fld>
            <a:endParaRPr lang="en-US"/>
          </a:p>
        </p:txBody>
      </p:sp>
      <p:pic>
        <p:nvPicPr>
          <p:cNvPr id="13" name="Picture 12" descr="OMERO.figure.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652" y="1254315"/>
            <a:ext cx="7936697" cy="5019356"/>
          </a:xfrm>
          <a:prstGeom prst="rect">
            <a:avLst/>
          </a:prstGeom>
          <a:ln w="6350" cmpd="sng">
            <a:solidFill>
              <a:schemeClr val="tx1"/>
            </a:solidFill>
          </a:ln>
          <a:effectLst>
            <a:outerShdw blurRad="50800" dist="38100" dir="2700000" algn="tl" rotWithShape="0">
              <a:prstClr val="black">
                <a:alpha val="40000"/>
              </a:prstClr>
            </a:outerShdw>
          </a:effectLst>
        </p:spPr>
      </p:pic>
      <p:sp>
        <p:nvSpPr>
          <p:cNvPr id="14" name="TextBox 13"/>
          <p:cNvSpPr txBox="1"/>
          <p:nvPr/>
        </p:nvSpPr>
        <p:spPr>
          <a:xfrm>
            <a:off x="2451100" y="66421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410243157"/>
      </p:ext>
    </p:extLst>
  </p:cSld>
  <p:clrMapOvr>
    <a:masterClrMapping/>
  </p:clrMapOvr>
  <p:transition spd="slow">
    <p:cu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useful links</a:t>
            </a:r>
            <a:endParaRPr lang="en-US" dirty="0"/>
          </a:p>
        </p:txBody>
      </p:sp>
      <p:sp>
        <p:nvSpPr>
          <p:cNvPr id="3" name="Content Placeholder 2"/>
          <p:cNvSpPr>
            <a:spLocks noGrp="1"/>
          </p:cNvSpPr>
          <p:nvPr>
            <p:ph idx="1"/>
          </p:nvPr>
        </p:nvSpPr>
        <p:spPr>
          <a:xfrm>
            <a:off x="457200" y="1239720"/>
            <a:ext cx="8699500" cy="5403850"/>
          </a:xfrm>
        </p:spPr>
        <p:txBody>
          <a:bodyPr>
            <a:normAutofit/>
          </a:bodyPr>
          <a:lstStyle/>
          <a:p>
            <a:r>
              <a:rPr lang="en-US" dirty="0" smtClean="0"/>
              <a:t>OMERO Downloads:</a:t>
            </a:r>
            <a:endParaRPr lang="en-US" dirty="0" smtClean="0">
              <a:hlinkClick r:id="rId3"/>
            </a:endParaRPr>
          </a:p>
          <a:p>
            <a:pPr lvl="1"/>
            <a:r>
              <a:rPr lang="en-US" dirty="0" smtClean="0">
                <a:hlinkClick r:id="rId3"/>
              </a:rPr>
              <a:t>https://</a:t>
            </a:r>
            <a:r>
              <a:rPr lang="en-US" dirty="0">
                <a:hlinkClick r:id="rId3"/>
              </a:rPr>
              <a:t>downloads.openmicroscopy.org/omero</a:t>
            </a:r>
            <a:r>
              <a:rPr lang="en-US" dirty="0" smtClean="0">
                <a:hlinkClick r:id="rId3"/>
              </a:rPr>
              <a:t>/</a:t>
            </a:r>
          </a:p>
          <a:p>
            <a:r>
              <a:rPr lang="en-US" dirty="0"/>
              <a:t>OMERO </a:t>
            </a:r>
            <a:r>
              <a:rPr lang="en-US" dirty="0" smtClean="0"/>
              <a:t>Help Pages: </a:t>
            </a:r>
            <a:endParaRPr lang="en-US" dirty="0" smtClean="0">
              <a:hlinkClick r:id="rId3"/>
            </a:endParaRPr>
          </a:p>
          <a:p>
            <a:pPr lvl="1"/>
            <a:r>
              <a:rPr lang="en-US" dirty="0" smtClean="0">
                <a:hlinkClick r:id="rId3"/>
              </a:rPr>
              <a:t>http://</a:t>
            </a:r>
            <a:r>
              <a:rPr lang="en-US" dirty="0" smtClean="0">
                <a:hlinkClick r:id="rId3"/>
              </a:rPr>
              <a:t>help.openmicroscopy.org/</a:t>
            </a:r>
            <a:endParaRPr lang="en-US" dirty="0" smtClean="0"/>
          </a:p>
          <a:p>
            <a:r>
              <a:rPr lang="en-US" dirty="0" smtClean="0"/>
              <a:t>OMERO Forums:</a:t>
            </a:r>
          </a:p>
          <a:p>
            <a:pPr lvl="1"/>
            <a:r>
              <a:rPr lang="en-US" dirty="0">
                <a:hlinkClick r:id="rId4"/>
              </a:rPr>
              <a:t>https://</a:t>
            </a:r>
            <a:r>
              <a:rPr lang="en-US" dirty="0" smtClean="0">
                <a:hlinkClick r:id="rId4"/>
              </a:rPr>
              <a:t>www.openmicroscopy.org/community/</a:t>
            </a:r>
            <a:endParaRPr lang="en-US" dirty="0" smtClean="0"/>
          </a:p>
          <a:p>
            <a:r>
              <a:rPr lang="en-US" dirty="0"/>
              <a:t>OMERO </a:t>
            </a:r>
            <a:r>
              <a:rPr lang="en-US" dirty="0" smtClean="0"/>
              <a:t>demo server:</a:t>
            </a:r>
            <a:endParaRPr lang="en-US" dirty="0"/>
          </a:p>
          <a:p>
            <a:pPr lvl="1"/>
            <a:r>
              <a:rPr lang="en-US" dirty="0" smtClean="0">
                <a:hlinkClick r:id="rId5"/>
              </a:rPr>
              <a:t>http://</a:t>
            </a:r>
            <a:r>
              <a:rPr lang="en-US" dirty="0" smtClean="0">
                <a:hlinkClick r:id="rId5"/>
              </a:rPr>
              <a:t>help.openmicroscopy.org/demo-server.html</a:t>
            </a:r>
            <a:endParaRPr lang="en-US" dirty="0"/>
          </a:p>
          <a:p>
            <a:pPr marL="457200" lvl="1" indent="0">
              <a:buNone/>
            </a:pPr>
            <a:endParaRPr lang="en-US" dirty="0"/>
          </a:p>
        </p:txBody>
      </p:sp>
      <p:sp>
        <p:nvSpPr>
          <p:cNvPr id="4" name="Slide Number Placeholder 3"/>
          <p:cNvSpPr>
            <a:spLocks noGrp="1"/>
          </p:cNvSpPr>
          <p:nvPr>
            <p:ph type="sldNum" sz="quarter" idx="12"/>
          </p:nvPr>
        </p:nvSpPr>
        <p:spPr/>
        <p:txBody>
          <a:bodyPr/>
          <a:lstStyle/>
          <a:p>
            <a:fld id="{01F94C27-CCD8-744C-9E80-37C6A9C00ED2}" type="slidenum">
              <a:rPr lang="en-US" smtClean="0"/>
              <a:pPr/>
              <a:t>27</a:t>
            </a:fld>
            <a:endParaRPr lang="en-US"/>
          </a:p>
        </p:txBody>
      </p:sp>
    </p:spTree>
    <p:extLst>
      <p:ext uri="{BB962C8B-B14F-4D97-AF65-F5344CB8AC3E}">
        <p14:creationId xmlns:p14="http://schemas.microsoft.com/office/powerpoint/2010/main" val="6964251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to Funders</a:t>
            </a:r>
            <a:endParaRPr lang="en-US" dirty="0"/>
          </a:p>
        </p:txBody>
      </p:sp>
      <p:sp>
        <p:nvSpPr>
          <p:cNvPr id="3" name="Content Placeholder 2"/>
          <p:cNvSpPr>
            <a:spLocks noGrp="1"/>
          </p:cNvSpPr>
          <p:nvPr>
            <p:ph idx="1"/>
          </p:nvPr>
        </p:nvSpPr>
        <p:spPr>
          <a:xfrm>
            <a:off x="457200" y="702362"/>
            <a:ext cx="8699500" cy="5403850"/>
          </a:xfrm>
        </p:spPr>
        <p:txBody>
          <a:bodyPr>
            <a:noAutofit/>
          </a:bodyPr>
          <a:lstStyle/>
          <a:p>
            <a:endParaRPr lang="en-US" dirty="0" smtClean="0"/>
          </a:p>
          <a:p>
            <a:pPr marL="0" indent="0">
              <a:buNone/>
            </a:pPr>
            <a:endParaRPr lang="en-US" sz="2000" dirty="0" smtClean="0"/>
          </a:p>
        </p:txBody>
      </p:sp>
      <p:sp>
        <p:nvSpPr>
          <p:cNvPr id="4" name="Slide Number Placeholder 3"/>
          <p:cNvSpPr>
            <a:spLocks noGrp="1"/>
          </p:cNvSpPr>
          <p:nvPr>
            <p:ph type="sldNum" sz="quarter" idx="12"/>
          </p:nvPr>
        </p:nvSpPr>
        <p:spPr/>
        <p:txBody>
          <a:bodyPr/>
          <a:lstStyle/>
          <a:p>
            <a:fld id="{01F94C27-CCD8-744C-9E80-37C6A9C00ED2}" type="slidenum">
              <a:rPr lang="en-US" smtClean="0"/>
              <a:pPr/>
              <a:t>28</a:t>
            </a:fld>
            <a:endParaRPr lang="en-US"/>
          </a:p>
        </p:txBody>
      </p:sp>
      <p:sp>
        <p:nvSpPr>
          <p:cNvPr id="5" name="TextBox 4"/>
          <p:cNvSpPr txBox="1"/>
          <p:nvPr/>
        </p:nvSpPr>
        <p:spPr>
          <a:xfrm>
            <a:off x="9004300" y="6591300"/>
            <a:ext cx="184666" cy="369332"/>
          </a:xfrm>
          <a:prstGeom prst="rect">
            <a:avLst/>
          </a:prstGeom>
          <a:noFill/>
        </p:spPr>
        <p:txBody>
          <a:bodyPr wrap="none" rtlCol="0">
            <a:spAutoFit/>
          </a:bodyPr>
          <a:lstStyle/>
          <a:p>
            <a:endParaRPr lang="en-US" dirty="0">
              <a:latin typeface="Open Sans"/>
            </a:endParaRPr>
          </a:p>
        </p:txBody>
      </p:sp>
      <p:pic>
        <p:nvPicPr>
          <p:cNvPr id="7" name="Picture 6" descr="bbsrc.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4845" y="889184"/>
            <a:ext cx="4201219" cy="2768600"/>
          </a:xfrm>
          <a:prstGeom prst="rect">
            <a:avLst/>
          </a:prstGeom>
        </p:spPr>
      </p:pic>
      <p:pic>
        <p:nvPicPr>
          <p:cNvPr id="10" name="Picture 9"/>
          <p:cNvPicPr>
            <a:picLocks noChangeAspect="1"/>
          </p:cNvPicPr>
          <p:nvPr/>
        </p:nvPicPr>
        <p:blipFill>
          <a:blip r:embed="rId4"/>
          <a:stretch>
            <a:fillRect/>
          </a:stretch>
        </p:blipFill>
        <p:spPr>
          <a:xfrm>
            <a:off x="2451262" y="2668661"/>
            <a:ext cx="2216230" cy="1266417"/>
          </a:xfrm>
          <a:prstGeom prst="rect">
            <a:avLst/>
          </a:prstGeom>
        </p:spPr>
      </p:pic>
      <p:pic>
        <p:nvPicPr>
          <p:cNvPr id="11" name="Picture 10"/>
          <p:cNvPicPr>
            <a:picLocks noChangeAspect="1"/>
          </p:cNvPicPr>
          <p:nvPr/>
        </p:nvPicPr>
        <p:blipFill>
          <a:blip r:embed="rId5"/>
          <a:stretch>
            <a:fillRect/>
          </a:stretch>
        </p:blipFill>
        <p:spPr>
          <a:xfrm>
            <a:off x="241300" y="5192554"/>
            <a:ext cx="4330700" cy="1003300"/>
          </a:xfrm>
          <a:prstGeom prst="rect">
            <a:avLst/>
          </a:prstGeom>
        </p:spPr>
      </p:pic>
      <p:pic>
        <p:nvPicPr>
          <p:cNvPr id="12" name="Picture 11"/>
          <p:cNvPicPr>
            <a:picLocks noChangeAspect="1"/>
          </p:cNvPicPr>
          <p:nvPr/>
        </p:nvPicPr>
        <p:blipFill>
          <a:blip r:embed="rId6"/>
          <a:stretch>
            <a:fillRect/>
          </a:stretch>
        </p:blipFill>
        <p:spPr>
          <a:xfrm>
            <a:off x="299847" y="2995780"/>
            <a:ext cx="1897457" cy="1712159"/>
          </a:xfrm>
          <a:prstGeom prst="rect">
            <a:avLst/>
          </a:prstGeom>
        </p:spPr>
      </p:pic>
      <p:pic>
        <p:nvPicPr>
          <p:cNvPr id="13" name="Picture 12"/>
          <p:cNvPicPr>
            <a:picLocks noChangeAspect="1"/>
          </p:cNvPicPr>
          <p:nvPr/>
        </p:nvPicPr>
        <p:blipFill>
          <a:blip r:embed="rId7"/>
          <a:stretch>
            <a:fillRect/>
          </a:stretch>
        </p:blipFill>
        <p:spPr>
          <a:xfrm>
            <a:off x="289557" y="934905"/>
            <a:ext cx="4323410" cy="1644114"/>
          </a:xfrm>
          <a:prstGeom prst="rect">
            <a:avLst/>
          </a:prstGeom>
        </p:spPr>
      </p:pic>
      <p:pic>
        <p:nvPicPr>
          <p:cNvPr id="14" name="Picture 13"/>
          <p:cNvPicPr>
            <a:picLocks noChangeAspect="1"/>
          </p:cNvPicPr>
          <p:nvPr/>
        </p:nvPicPr>
        <p:blipFill>
          <a:blip r:embed="rId8"/>
          <a:stretch>
            <a:fillRect/>
          </a:stretch>
        </p:blipFill>
        <p:spPr>
          <a:xfrm>
            <a:off x="2197304" y="3974135"/>
            <a:ext cx="3100338" cy="1001500"/>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72579" y="3878685"/>
            <a:ext cx="2783541" cy="2783541"/>
          </a:xfrm>
          <a:prstGeom prst="rect">
            <a:avLst/>
          </a:prstGeom>
        </p:spPr>
      </p:pic>
    </p:spTree>
    <p:extLst>
      <p:ext uri="{BB962C8B-B14F-4D97-AF65-F5344CB8AC3E}">
        <p14:creationId xmlns:p14="http://schemas.microsoft.com/office/powerpoint/2010/main" val="16263738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457200" y="702362"/>
            <a:ext cx="8699500" cy="5403850"/>
          </a:xfrm>
        </p:spPr>
        <p:txBody>
          <a:bodyPr>
            <a:noAutofit/>
          </a:bodyPr>
          <a:lstStyle/>
          <a:p>
            <a:pPr marL="0" indent="0">
              <a:buNone/>
            </a:pPr>
            <a:r>
              <a:rPr lang="en-US" dirty="0"/>
              <a:t> </a:t>
            </a:r>
            <a:endParaRPr lang="en-US" dirty="0" smtClean="0"/>
          </a:p>
          <a:p>
            <a:r>
              <a:rPr lang="en-US" dirty="0" smtClean="0"/>
              <a:t>Scientific Data paradigm</a:t>
            </a:r>
          </a:p>
          <a:p>
            <a:r>
              <a:rPr lang="en-US" dirty="0" smtClean="0"/>
              <a:t>What is </a:t>
            </a:r>
            <a:r>
              <a:rPr lang="en-US" dirty="0" smtClean="0"/>
              <a:t>OMERO</a:t>
            </a:r>
          </a:p>
          <a:p>
            <a:r>
              <a:rPr lang="en-US" dirty="0"/>
              <a:t>Analyzing with </a:t>
            </a:r>
            <a:r>
              <a:rPr lang="en-US" dirty="0" smtClean="0"/>
              <a:t>OMERO</a:t>
            </a:r>
            <a:endParaRPr lang="en-US" dirty="0" smtClean="0"/>
          </a:p>
          <a:p>
            <a:r>
              <a:rPr lang="en-US" dirty="0" smtClean="0"/>
              <a:t>Sharing data with OMERO</a:t>
            </a:r>
          </a:p>
          <a:p>
            <a:r>
              <a:rPr lang="en-US" dirty="0" smtClean="0"/>
              <a:t>Publishing with OMERO</a:t>
            </a:r>
          </a:p>
          <a:p>
            <a:r>
              <a:rPr lang="en-US" dirty="0" smtClean="0"/>
              <a:t>Questions</a:t>
            </a:r>
            <a:endParaRPr lang="en-US" dirty="0" smtClean="0"/>
          </a:p>
          <a:p>
            <a:endParaRPr lang="en-US" sz="2000" dirty="0" smtClean="0"/>
          </a:p>
        </p:txBody>
      </p:sp>
      <p:sp>
        <p:nvSpPr>
          <p:cNvPr id="4" name="Slide Number Placeholder 3"/>
          <p:cNvSpPr>
            <a:spLocks noGrp="1"/>
          </p:cNvSpPr>
          <p:nvPr>
            <p:ph type="sldNum" sz="quarter" idx="12"/>
          </p:nvPr>
        </p:nvSpPr>
        <p:spPr/>
        <p:txBody>
          <a:bodyPr/>
          <a:lstStyle/>
          <a:p>
            <a:fld id="{01F94C27-CCD8-744C-9E80-37C6A9C00ED2}" type="slidenum">
              <a:rPr lang="en-US" smtClean="0"/>
              <a:pPr/>
              <a:t>2</a:t>
            </a:fld>
            <a:endParaRPr lang="en-US"/>
          </a:p>
        </p:txBody>
      </p:sp>
      <p:sp>
        <p:nvSpPr>
          <p:cNvPr id="5" name="TextBox 4"/>
          <p:cNvSpPr txBox="1"/>
          <p:nvPr/>
        </p:nvSpPr>
        <p:spPr>
          <a:xfrm>
            <a:off x="9004300" y="6591300"/>
            <a:ext cx="184666" cy="369332"/>
          </a:xfrm>
          <a:prstGeom prst="rect">
            <a:avLst/>
          </a:prstGeom>
          <a:noFill/>
        </p:spPr>
        <p:txBody>
          <a:bodyPr wrap="none" rtlCol="0">
            <a:spAutoFit/>
          </a:bodyPr>
          <a:lstStyle/>
          <a:p>
            <a:endParaRPr lang="en-US" dirty="0">
              <a:latin typeface="Open Sans"/>
            </a:endParaRPr>
          </a:p>
        </p:txBody>
      </p:sp>
    </p:spTree>
    <p:extLst>
      <p:ext uri="{BB962C8B-B14F-4D97-AF65-F5344CB8AC3E}">
        <p14:creationId xmlns:p14="http://schemas.microsoft.com/office/powerpoint/2010/main" val="10254525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Programme</a:t>
            </a:r>
            <a:r>
              <a:rPr lang="en-US" dirty="0" smtClean="0"/>
              <a:t> of the day</a:t>
            </a:r>
            <a:endParaRPr lang="en-US" dirty="0"/>
          </a:p>
        </p:txBody>
      </p:sp>
      <p:sp>
        <p:nvSpPr>
          <p:cNvPr id="3" name="Content Placeholder 2"/>
          <p:cNvSpPr>
            <a:spLocks noGrp="1"/>
          </p:cNvSpPr>
          <p:nvPr>
            <p:ph idx="1"/>
          </p:nvPr>
        </p:nvSpPr>
        <p:spPr>
          <a:xfrm>
            <a:off x="222250" y="172275"/>
            <a:ext cx="8699500" cy="5403850"/>
          </a:xfrm>
        </p:spPr>
        <p:txBody>
          <a:bodyPr>
            <a:noAutofit/>
          </a:bodyPr>
          <a:lstStyle/>
          <a:p>
            <a:pPr marL="0" indent="0">
              <a:buNone/>
            </a:pPr>
            <a:r>
              <a:rPr lang="en-US" sz="2000" dirty="0"/>
              <a:t> </a:t>
            </a:r>
            <a:endParaRPr lang="en-US" sz="2000" dirty="0" smtClean="0"/>
          </a:p>
          <a:p>
            <a:r>
              <a:rPr lang="en-US" sz="2000" dirty="0" smtClean="0"/>
              <a:t>Short introduction to OMERO</a:t>
            </a:r>
          </a:p>
          <a:p>
            <a:r>
              <a:rPr lang="en-US" sz="2000" dirty="0" smtClean="0"/>
              <a:t>Managing images (Workflow 1 </a:t>
            </a:r>
            <a:r>
              <a:rPr lang="mr-IN" sz="2000" dirty="0" smtClean="0"/>
              <a:t>–</a:t>
            </a:r>
            <a:r>
              <a:rPr lang="en-US" sz="2000" dirty="0" smtClean="0"/>
              <a:t> z stacks)</a:t>
            </a:r>
            <a:endParaRPr lang="en-US" sz="2000" dirty="0" smtClean="0"/>
          </a:p>
          <a:p>
            <a:r>
              <a:rPr lang="en-US" sz="2000" b="1" dirty="0" smtClean="0"/>
              <a:t>Coffee</a:t>
            </a:r>
            <a:endParaRPr lang="en-US" sz="2000" dirty="0" smtClean="0"/>
          </a:p>
          <a:p>
            <a:r>
              <a:rPr lang="en-US" sz="2000" dirty="0" smtClean="0"/>
              <a:t>Viewing, analyzing and publishing images using OMERO plugins (</a:t>
            </a:r>
            <a:r>
              <a:rPr lang="en-US" sz="2000" dirty="0" err="1" smtClean="0"/>
              <a:t>OMERO.iviewer</a:t>
            </a:r>
            <a:r>
              <a:rPr lang="en-US" sz="2000" dirty="0" smtClean="0"/>
              <a:t>, </a:t>
            </a:r>
            <a:r>
              <a:rPr lang="en-US" sz="2000" dirty="0" err="1" smtClean="0"/>
              <a:t>FPBioimage</a:t>
            </a:r>
            <a:r>
              <a:rPr lang="en-US" sz="2000" dirty="0" smtClean="0"/>
              <a:t>, </a:t>
            </a:r>
            <a:r>
              <a:rPr lang="en-US" sz="2000" dirty="0" err="1" smtClean="0"/>
              <a:t>OMERO.figure</a:t>
            </a:r>
            <a:r>
              <a:rPr lang="en-US" sz="2000" dirty="0" smtClean="0"/>
              <a:t> </a:t>
            </a:r>
            <a:r>
              <a:rPr lang="en-US" sz="2000" dirty="0" smtClean="0"/>
              <a:t>Workflow 1 </a:t>
            </a:r>
            <a:r>
              <a:rPr lang="mr-IN" sz="2000" dirty="0" smtClean="0"/>
              <a:t>–</a:t>
            </a:r>
            <a:r>
              <a:rPr lang="en-US" sz="2000" dirty="0" smtClean="0"/>
              <a:t> z stacks continued)</a:t>
            </a:r>
          </a:p>
          <a:p>
            <a:r>
              <a:rPr lang="en-US" sz="2000" b="1" dirty="0" smtClean="0"/>
              <a:t>Lunch</a:t>
            </a:r>
            <a:endParaRPr lang="en-US" sz="2000" b="1" dirty="0" smtClean="0"/>
          </a:p>
          <a:p>
            <a:r>
              <a:rPr lang="en-US" sz="2000" dirty="0" smtClean="0"/>
              <a:t>Filtering and data search, analysis using Fiji features (</a:t>
            </a:r>
            <a:r>
              <a:rPr lang="en-US" sz="2000" dirty="0" err="1" smtClean="0"/>
              <a:t>OMERO.insight</a:t>
            </a:r>
            <a:r>
              <a:rPr lang="en-US" sz="2000" dirty="0" smtClean="0"/>
              <a:t> plugin for Fiji, Workflow 2 </a:t>
            </a:r>
            <a:r>
              <a:rPr lang="mr-IN" sz="2000" dirty="0" smtClean="0"/>
              <a:t>–</a:t>
            </a:r>
            <a:r>
              <a:rPr lang="en-US" sz="2000" dirty="0" smtClean="0"/>
              <a:t> </a:t>
            </a:r>
            <a:r>
              <a:rPr lang="en-US" sz="2000" dirty="0" err="1" smtClean="0"/>
              <a:t>timelapse</a:t>
            </a:r>
            <a:r>
              <a:rPr lang="en-US" sz="2000" dirty="0" smtClean="0"/>
              <a:t> images)</a:t>
            </a:r>
            <a:endParaRPr lang="en-US" sz="2000" dirty="0" smtClean="0"/>
          </a:p>
          <a:p>
            <a:r>
              <a:rPr lang="en-US" sz="2000" b="1" dirty="0" smtClean="0"/>
              <a:t>Coffee</a:t>
            </a:r>
          </a:p>
          <a:p>
            <a:r>
              <a:rPr lang="en-US" sz="2000" dirty="0" smtClean="0"/>
              <a:t>Publishing with OMERO (</a:t>
            </a:r>
            <a:r>
              <a:rPr lang="en-US" sz="2000" dirty="0" err="1" smtClean="0"/>
              <a:t>OMERO.figure</a:t>
            </a:r>
            <a:r>
              <a:rPr lang="en-US" sz="2000" dirty="0" smtClean="0"/>
              <a:t> </a:t>
            </a:r>
            <a:r>
              <a:rPr lang="mr-IN" sz="2000" dirty="0" smtClean="0"/>
              <a:t>–</a:t>
            </a:r>
            <a:r>
              <a:rPr lang="en-US" sz="2000" dirty="0" smtClean="0"/>
              <a:t> in depth, Workflow 2 </a:t>
            </a:r>
            <a:r>
              <a:rPr lang="mr-IN" sz="2000" dirty="0" smtClean="0"/>
              <a:t>–</a:t>
            </a:r>
            <a:r>
              <a:rPr lang="en-US" sz="2000" dirty="0" smtClean="0"/>
              <a:t> </a:t>
            </a:r>
            <a:r>
              <a:rPr lang="en-US" sz="2000" dirty="0" err="1" smtClean="0"/>
              <a:t>timelapse</a:t>
            </a:r>
            <a:r>
              <a:rPr lang="en-US" sz="2000" dirty="0" smtClean="0"/>
              <a:t> continued)</a:t>
            </a:r>
            <a:endParaRPr lang="en-US" sz="2000" dirty="0" smtClean="0"/>
          </a:p>
          <a:p>
            <a:endParaRPr lang="en-US" sz="1800" dirty="0" smtClean="0"/>
          </a:p>
        </p:txBody>
      </p:sp>
      <p:sp>
        <p:nvSpPr>
          <p:cNvPr id="4" name="Slide Number Placeholder 3"/>
          <p:cNvSpPr>
            <a:spLocks noGrp="1"/>
          </p:cNvSpPr>
          <p:nvPr>
            <p:ph type="sldNum" sz="quarter" idx="12"/>
          </p:nvPr>
        </p:nvSpPr>
        <p:spPr/>
        <p:txBody>
          <a:bodyPr/>
          <a:lstStyle/>
          <a:p>
            <a:fld id="{01F94C27-CCD8-744C-9E80-37C6A9C00ED2}" type="slidenum">
              <a:rPr lang="en-US" smtClean="0"/>
              <a:pPr/>
              <a:t>29</a:t>
            </a:fld>
            <a:endParaRPr lang="en-US"/>
          </a:p>
        </p:txBody>
      </p:sp>
      <p:sp>
        <p:nvSpPr>
          <p:cNvPr id="5" name="TextBox 4"/>
          <p:cNvSpPr txBox="1"/>
          <p:nvPr/>
        </p:nvSpPr>
        <p:spPr>
          <a:xfrm>
            <a:off x="9004300" y="6591300"/>
            <a:ext cx="184666" cy="369332"/>
          </a:xfrm>
          <a:prstGeom prst="rect">
            <a:avLst/>
          </a:prstGeom>
          <a:noFill/>
        </p:spPr>
        <p:txBody>
          <a:bodyPr wrap="none" rtlCol="0">
            <a:spAutoFit/>
          </a:bodyPr>
          <a:lstStyle/>
          <a:p>
            <a:endParaRPr lang="en-US" dirty="0">
              <a:latin typeface="Open Sans"/>
            </a:endParaRPr>
          </a:p>
        </p:txBody>
      </p:sp>
    </p:spTree>
    <p:extLst>
      <p:ext uri="{BB962C8B-B14F-4D97-AF65-F5344CB8AC3E}">
        <p14:creationId xmlns:p14="http://schemas.microsoft.com/office/powerpoint/2010/main" val="2680430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Standard Paradigm</a:t>
            </a:r>
          </a:p>
        </p:txBody>
      </p:sp>
      <p:sp>
        <p:nvSpPr>
          <p:cNvPr id="4" name="Slide Number Placeholder 3"/>
          <p:cNvSpPr>
            <a:spLocks noGrp="1"/>
          </p:cNvSpPr>
          <p:nvPr>
            <p:ph type="sldNum" sz="quarter" idx="12"/>
          </p:nvPr>
        </p:nvSpPr>
        <p:spPr/>
        <p:txBody>
          <a:bodyPr/>
          <a:lstStyle/>
          <a:p>
            <a:fld id="{01F94C27-CCD8-744C-9E80-37C6A9C00ED2}" type="slidenum">
              <a:rPr lang="en-US" smtClean="0"/>
              <a:pPr/>
              <a:t>3</a:t>
            </a:fld>
            <a:endParaRPr lang="en-US"/>
          </a:p>
        </p:txBody>
      </p:sp>
      <p:sp>
        <p:nvSpPr>
          <p:cNvPr id="5" name="TextBox 4"/>
          <p:cNvSpPr txBox="1"/>
          <p:nvPr/>
        </p:nvSpPr>
        <p:spPr>
          <a:xfrm>
            <a:off x="9004300" y="6591300"/>
            <a:ext cx="184666" cy="369332"/>
          </a:xfrm>
          <a:prstGeom prst="rect">
            <a:avLst/>
          </a:prstGeom>
          <a:noFill/>
        </p:spPr>
        <p:txBody>
          <a:bodyPr wrap="none" rtlCol="0">
            <a:spAutoFit/>
          </a:bodyPr>
          <a:lstStyle/>
          <a:p>
            <a:endParaRPr lang="en-US" dirty="0">
              <a:latin typeface="Open Sans"/>
            </a:endParaRPr>
          </a:p>
        </p:txBody>
      </p:sp>
      <p:pic>
        <p:nvPicPr>
          <p:cNvPr id="13" name="Content Placeholder 10" descr="paradigm_standard.png"/>
          <p:cNvPicPr>
            <a:picLocks noGrp="1" noChangeAspect="1"/>
          </p:cNvPicPr>
          <p:nvPr>
            <p:ph idx="1"/>
          </p:nvPr>
        </p:nvPicPr>
        <p:blipFill>
          <a:blip r:embed="rId3">
            <a:extLst>
              <a:ext uri="{28A0092B-C50C-407E-A947-70E740481C1C}">
                <a14:useLocalDpi xmlns:a14="http://schemas.microsoft.com/office/drawing/2010/main" val="0"/>
              </a:ext>
            </a:extLst>
          </a:blip>
          <a:srcRect t="-102074" b="-102074"/>
          <a:stretch>
            <a:fillRect/>
          </a:stretch>
        </p:blipFill>
        <p:spPr>
          <a:xfrm>
            <a:off x="457200" y="1028700"/>
            <a:ext cx="8369568" cy="5198907"/>
          </a:xfrm>
        </p:spPr>
      </p:pic>
    </p:spTree>
    <p:extLst>
      <p:ext uri="{BB962C8B-B14F-4D97-AF65-F5344CB8AC3E}">
        <p14:creationId xmlns:p14="http://schemas.microsoft.com/office/powerpoint/2010/main" val="22585210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about</a:t>
            </a:r>
            <a:endParaRPr lang="en-US" dirty="0"/>
          </a:p>
        </p:txBody>
      </p:sp>
      <p:sp>
        <p:nvSpPr>
          <p:cNvPr id="3" name="Content Placeholder 2"/>
          <p:cNvSpPr>
            <a:spLocks noGrp="1"/>
          </p:cNvSpPr>
          <p:nvPr>
            <p:ph idx="1"/>
          </p:nvPr>
        </p:nvSpPr>
        <p:spPr>
          <a:xfrm>
            <a:off x="457200" y="914394"/>
            <a:ext cx="8699500" cy="5403850"/>
          </a:xfrm>
        </p:spPr>
        <p:txBody>
          <a:bodyPr>
            <a:noAutofit/>
          </a:bodyPr>
          <a:lstStyle/>
          <a:p>
            <a:pPr marL="0" indent="0">
              <a:buNone/>
            </a:pPr>
            <a:r>
              <a:rPr lang="en-US" dirty="0"/>
              <a:t> </a:t>
            </a:r>
            <a:endParaRPr lang="en-US" dirty="0" smtClean="0"/>
          </a:p>
          <a:p>
            <a:r>
              <a:rPr lang="en-US" dirty="0" smtClean="0"/>
              <a:t>Organizing your data?</a:t>
            </a:r>
          </a:p>
          <a:p>
            <a:r>
              <a:rPr lang="en-US" dirty="0" smtClean="0"/>
              <a:t>Sharing data with coworkers and colleagues?</a:t>
            </a:r>
          </a:p>
          <a:p>
            <a:r>
              <a:rPr lang="en-US" dirty="0" smtClean="0"/>
              <a:t>Analyzing data?</a:t>
            </a:r>
          </a:p>
          <a:p>
            <a:r>
              <a:rPr lang="en-US" dirty="0" smtClean="0"/>
              <a:t>Publishing data?</a:t>
            </a:r>
          </a:p>
        </p:txBody>
      </p:sp>
      <p:sp>
        <p:nvSpPr>
          <p:cNvPr id="4" name="Slide Number Placeholder 3"/>
          <p:cNvSpPr>
            <a:spLocks noGrp="1"/>
          </p:cNvSpPr>
          <p:nvPr>
            <p:ph type="sldNum" sz="quarter" idx="12"/>
          </p:nvPr>
        </p:nvSpPr>
        <p:spPr/>
        <p:txBody>
          <a:bodyPr/>
          <a:lstStyle/>
          <a:p>
            <a:fld id="{01F94C27-CCD8-744C-9E80-37C6A9C00ED2}" type="slidenum">
              <a:rPr lang="en-US" smtClean="0"/>
              <a:pPr/>
              <a:t>4</a:t>
            </a:fld>
            <a:endParaRPr lang="en-US"/>
          </a:p>
        </p:txBody>
      </p:sp>
      <p:sp>
        <p:nvSpPr>
          <p:cNvPr id="5" name="TextBox 4"/>
          <p:cNvSpPr txBox="1"/>
          <p:nvPr/>
        </p:nvSpPr>
        <p:spPr>
          <a:xfrm>
            <a:off x="9004300" y="6591300"/>
            <a:ext cx="184666" cy="369332"/>
          </a:xfrm>
          <a:prstGeom prst="rect">
            <a:avLst/>
          </a:prstGeom>
          <a:noFill/>
        </p:spPr>
        <p:txBody>
          <a:bodyPr wrap="none" rtlCol="0">
            <a:spAutoFit/>
          </a:bodyPr>
          <a:lstStyle/>
          <a:p>
            <a:endParaRPr lang="en-US" dirty="0">
              <a:latin typeface="Open Sans"/>
            </a:endParaRPr>
          </a:p>
        </p:txBody>
      </p:sp>
    </p:spTree>
    <p:extLst>
      <p:ext uri="{BB962C8B-B14F-4D97-AF65-F5344CB8AC3E}">
        <p14:creationId xmlns:p14="http://schemas.microsoft.com/office/powerpoint/2010/main" val="34336258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10" name="Title 1"/>
          <p:cNvSpPr>
            <a:spLocks noGrp="1"/>
          </p:cNvSpPr>
          <p:nvPr>
            <p:ph type="title"/>
          </p:nvPr>
        </p:nvSpPr>
        <p:spPr>
          <a:xfrm>
            <a:off x="0" y="0"/>
            <a:ext cx="9232900" cy="881062"/>
          </a:xfrm>
        </p:spPr>
        <p:txBody>
          <a:bodyPr>
            <a:normAutofit/>
          </a:bodyPr>
          <a:lstStyle/>
          <a:p>
            <a:r>
              <a:rPr lang="en-US" dirty="0" smtClean="0"/>
              <a:t>The “Scientific Data” Paradigm</a:t>
            </a:r>
            <a:endParaRPr lang="en-US" dirty="0"/>
          </a:p>
        </p:txBody>
      </p:sp>
      <p:sp>
        <p:nvSpPr>
          <p:cNvPr id="11" name="Slide Number Placeholder 2"/>
          <p:cNvSpPr>
            <a:spLocks noGrp="1"/>
          </p:cNvSpPr>
          <p:nvPr>
            <p:ph type="sldNum" sz="quarter" idx="12"/>
          </p:nvPr>
        </p:nvSpPr>
        <p:spPr>
          <a:xfrm>
            <a:off x="8123717" y="6437312"/>
            <a:ext cx="720436" cy="365125"/>
          </a:xfrm>
        </p:spPr>
        <p:txBody>
          <a:bodyPr/>
          <a:lstStyle/>
          <a:p>
            <a:fld id="{01F94C27-CCD8-744C-9E80-37C6A9C00ED2}" type="slidenum">
              <a:rPr lang="en-US" smtClean="0"/>
              <a:pPr/>
              <a:t>5</a:t>
            </a:fld>
            <a:endParaRPr lang="en-US"/>
          </a:p>
        </p:txBody>
      </p:sp>
      <p:sp>
        <p:nvSpPr>
          <p:cNvPr id="12" name="Content Placeholder 3"/>
          <p:cNvSpPr>
            <a:spLocks noGrp="1"/>
          </p:cNvSpPr>
          <p:nvPr>
            <p:ph idx="1"/>
          </p:nvPr>
        </p:nvSpPr>
        <p:spPr>
          <a:xfrm>
            <a:off x="0" y="6437312"/>
            <a:ext cx="8123717" cy="425450"/>
          </a:xfrm>
        </p:spPr>
        <p:txBody>
          <a:bodyPr>
            <a:normAutofit fontScale="62500" lnSpcReduction="20000"/>
          </a:bodyPr>
          <a:lstStyle/>
          <a:p>
            <a:r>
              <a:rPr lang="en-US" i="1" dirty="0" smtClean="0"/>
              <a:t>Gray et al, 2005, Scientific Data Management in the Coming Decade, Microsoft Research</a:t>
            </a:r>
            <a:endParaRPr lang="en-US" i="1" dirty="0"/>
          </a:p>
        </p:txBody>
      </p:sp>
      <p:pic>
        <p:nvPicPr>
          <p:cNvPr id="13" name="Content Placeholder 5" descr="paradigm_scientific.png"/>
          <p:cNvPicPr>
            <a:picLocks noChangeAspect="1"/>
          </p:cNvPicPr>
          <p:nvPr/>
        </p:nvPicPr>
        <p:blipFill>
          <a:blip r:embed="rId3">
            <a:extLst>
              <a:ext uri="{28A0092B-C50C-407E-A947-70E740481C1C}">
                <a14:useLocalDpi xmlns:a14="http://schemas.microsoft.com/office/drawing/2010/main" val="0"/>
              </a:ext>
            </a:extLst>
          </a:blip>
          <a:srcRect t="616" b="616"/>
          <a:stretch>
            <a:fillRect/>
          </a:stretch>
        </p:blipFill>
        <p:spPr>
          <a:xfrm>
            <a:off x="180474" y="642324"/>
            <a:ext cx="8783053" cy="5794375"/>
          </a:xfrm>
          <a:prstGeom prst="rect">
            <a:avLst/>
          </a:prstGeom>
        </p:spPr>
      </p:pic>
    </p:spTree>
    <p:extLst>
      <p:ext uri="{BB962C8B-B14F-4D97-AF65-F5344CB8AC3E}">
        <p14:creationId xmlns:p14="http://schemas.microsoft.com/office/powerpoint/2010/main" val="1463271570"/>
      </p:ext>
    </p:extLst>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sp>
        <p:nvSpPr>
          <p:cNvPr id="10" name="Title 1"/>
          <p:cNvSpPr txBox="1">
            <a:spLocks/>
          </p:cNvSpPr>
          <p:nvPr/>
        </p:nvSpPr>
        <p:spPr>
          <a:xfrm>
            <a:off x="457200" y="54432"/>
            <a:ext cx="8229600" cy="62592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2800" b="0" i="0" kern="1200" cap="none" spc="0" baseline="0">
                <a:solidFill>
                  <a:srgbClr val="133476"/>
                </a:solidFill>
                <a:effectLst>
                  <a:outerShdw blurRad="127000" dist="38100" dir="5400000" algn="tl" rotWithShape="0">
                    <a:schemeClr val="tx1">
                      <a:lumMod val="65000"/>
                      <a:lumOff val="35000"/>
                      <a:alpha val="25000"/>
                    </a:schemeClr>
                  </a:outerShdw>
                </a:effectLst>
                <a:latin typeface="Montserrat"/>
                <a:ea typeface="+mj-ea"/>
                <a:cs typeface="+mj-cs"/>
              </a:defRPr>
            </a:lvl1pPr>
          </a:lstStyle>
          <a:p>
            <a:r>
              <a:rPr lang="en-US" smtClean="0"/>
              <a:t>OMERO setup</a:t>
            </a:r>
            <a:endParaRPr lang="en-US" dirty="0"/>
          </a:p>
        </p:txBody>
      </p:sp>
      <p:sp>
        <p:nvSpPr>
          <p:cNvPr id="11" name="Slide Number Placeholder 2"/>
          <p:cNvSpPr>
            <a:spLocks noGrp="1"/>
          </p:cNvSpPr>
          <p:nvPr>
            <p:ph type="sldNum" sz="quarter" idx="12"/>
          </p:nvPr>
        </p:nvSpPr>
        <p:spPr>
          <a:xfrm>
            <a:off x="8123717" y="6432550"/>
            <a:ext cx="720436" cy="365125"/>
          </a:xfrm>
        </p:spPr>
        <p:txBody>
          <a:bodyPr/>
          <a:lstStyle/>
          <a:p>
            <a:fld id="{01F94C27-CCD8-744C-9E80-37C6A9C00ED2}" type="slidenum">
              <a:rPr lang="en-US" smtClean="0"/>
              <a:t>6</a:t>
            </a:fld>
            <a:endParaRPr lang="en-US"/>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75" y="901701"/>
            <a:ext cx="9064781" cy="5000336"/>
          </a:xfrm>
          <a:prstGeom prst="rect">
            <a:avLst/>
          </a:prstGeom>
        </p:spPr>
      </p:pic>
    </p:spTree>
    <p:extLst>
      <p:ext uri="{BB962C8B-B14F-4D97-AF65-F5344CB8AC3E}">
        <p14:creationId xmlns:p14="http://schemas.microsoft.com/office/powerpoint/2010/main" val="1334520438"/>
      </p:ext>
    </p:extLst>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Shape 80"/>
          <p:cNvSpPr txBox="1">
            <a:spLocks noGrp="1"/>
          </p:cNvSpPr>
          <p:nvPr>
            <p:ph type="title"/>
          </p:nvPr>
        </p:nvSpPr>
        <p:spPr>
          <a:xfrm>
            <a:off x="457200" y="252139"/>
            <a:ext cx="8229600" cy="611081"/>
          </a:xfrm>
          <a:prstGeom prst="rect">
            <a:avLst/>
          </a:prstGeom>
        </p:spPr>
        <p:txBody>
          <a:bodyPr lIns="91425" tIns="91425" rIns="91425" bIns="91425" anchor="b" anchorCtr="0">
            <a:noAutofit/>
          </a:bodyPr>
          <a:lstStyle/>
          <a:p>
            <a:r>
              <a:rPr lang="en-US" dirty="0" err="1" smtClean="0"/>
              <a:t>OMERO.insight</a:t>
            </a:r>
            <a:r>
              <a:rPr lang="en-US" dirty="0" smtClean="0"/>
              <a:t>: </a:t>
            </a:r>
            <a:r>
              <a:rPr lang="en-GB" dirty="0" smtClean="0">
                <a:latin typeface="Open Sans"/>
                <a:ea typeface="Open Sans"/>
                <a:cs typeface="Open Sans"/>
                <a:sym typeface="Open Sans"/>
              </a:rPr>
              <a:t>Desktop Based Application</a:t>
            </a:r>
            <a:endParaRPr lang="en-GB" dirty="0">
              <a:latin typeface="Open Sans"/>
              <a:ea typeface="Open Sans"/>
              <a:cs typeface="Open Sans"/>
              <a:sym typeface="Open Sans"/>
            </a:endParaRPr>
          </a:p>
        </p:txBody>
      </p:sp>
      <p:sp>
        <p:nvSpPr>
          <p:cNvPr id="82" name="Shape 82"/>
          <p:cNvSpPr txBox="1"/>
          <p:nvPr/>
        </p:nvSpPr>
        <p:spPr>
          <a:xfrm>
            <a:off x="179025" y="6431100"/>
            <a:ext cx="7987200" cy="357900"/>
          </a:xfrm>
          <a:prstGeom prst="rect">
            <a:avLst/>
          </a:prstGeom>
        </p:spPr>
        <p:txBody>
          <a:bodyPr lIns="91425" tIns="91425" rIns="91425" bIns="91425" anchor="t" anchorCtr="0">
            <a:noAutofit/>
          </a:bodyPr>
          <a:lstStyle/>
          <a:p>
            <a:pPr>
              <a:buNone/>
            </a:pPr>
            <a:endParaRPr lang="en-GB" sz="1800" dirty="0">
              <a:solidFill>
                <a:srgbClr val="595959"/>
              </a:solidFill>
              <a:latin typeface="Open Sans"/>
              <a:ea typeface="Open Sans"/>
              <a:cs typeface="Open Sans"/>
              <a:sym typeface="Open Sans"/>
            </a:endParaRPr>
          </a:p>
        </p:txBody>
      </p:sp>
      <p:sp>
        <p:nvSpPr>
          <p:cNvPr id="7" name="Slide Number Placeholder 3"/>
          <p:cNvSpPr>
            <a:spLocks noGrp="1"/>
          </p:cNvSpPr>
          <p:nvPr>
            <p:ph type="sldNum" sz="quarter" idx="12"/>
          </p:nvPr>
        </p:nvSpPr>
        <p:spPr>
          <a:xfrm>
            <a:off x="8123717" y="6437312"/>
            <a:ext cx="720436" cy="365125"/>
          </a:xfrm>
        </p:spPr>
        <p:txBody>
          <a:bodyPr/>
          <a:lstStyle/>
          <a:p>
            <a:fld id="{01F94C27-CCD8-744C-9E80-37C6A9C00ED2}" type="slidenum">
              <a:rPr lang="en-US" smtClean="0"/>
              <a:pPr/>
              <a:t>7</a:t>
            </a:fld>
            <a:endParaRPr lang="en-US" dirty="0"/>
          </a:p>
        </p:txBody>
      </p:sp>
      <p:grpSp>
        <p:nvGrpSpPr>
          <p:cNvPr id="2" name="Group 1"/>
          <p:cNvGrpSpPr/>
          <p:nvPr/>
        </p:nvGrpSpPr>
        <p:grpSpPr>
          <a:xfrm>
            <a:off x="1157825" y="1036548"/>
            <a:ext cx="6965892" cy="5514400"/>
            <a:chOff x="1233760" y="1036548"/>
            <a:chExt cx="6965892" cy="5514400"/>
          </a:xfrm>
        </p:grpSpPr>
        <p:pic>
          <p:nvPicPr>
            <p:cNvPr id="4" name="Picture 3"/>
            <p:cNvPicPr>
              <a:picLocks noChangeAspect="1"/>
            </p:cNvPicPr>
            <p:nvPr/>
          </p:nvPicPr>
          <p:blipFill>
            <a:blip r:embed="rId3"/>
            <a:stretch>
              <a:fillRect/>
            </a:stretch>
          </p:blipFill>
          <p:spPr>
            <a:xfrm>
              <a:off x="1233760" y="1036548"/>
              <a:ext cx="6965892" cy="5514400"/>
            </a:xfrm>
            <a:prstGeom prst="rect">
              <a:avLst/>
            </a:prstGeom>
            <a:ln w="6350" cmpd="sng">
              <a:solidFill>
                <a:schemeClr val="bg1">
                  <a:lumMod val="50000"/>
                </a:schemeClr>
              </a:solidFill>
            </a:ln>
            <a:effectLst>
              <a:outerShdw blurRad="50800" dist="38100" dir="2700000" algn="tl" rotWithShape="0">
                <a:prstClr val="black">
                  <a:alpha val="40000"/>
                </a:prstClr>
              </a:outerShdw>
            </a:effectLst>
          </p:spPr>
        </p:pic>
        <p:pic>
          <p:nvPicPr>
            <p:cNvPr id="9" name="Picture 8"/>
            <p:cNvPicPr>
              <a:picLocks noChangeAspect="1"/>
            </p:cNvPicPr>
            <p:nvPr/>
          </p:nvPicPr>
          <p:blipFill>
            <a:blip r:embed="rId4"/>
            <a:stretch>
              <a:fillRect/>
            </a:stretch>
          </p:blipFill>
          <p:spPr>
            <a:xfrm>
              <a:off x="1967304" y="3343394"/>
              <a:ext cx="2749402" cy="3001042"/>
            </a:xfrm>
            <a:prstGeom prst="rect">
              <a:avLst/>
            </a:prstGeom>
            <a:ln w="6350" cmpd="sng">
              <a:solidFill>
                <a:schemeClr val="bg1">
                  <a:lumMod val="50000"/>
                </a:schemeClr>
              </a:solidFill>
            </a:ln>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3115540938"/>
      </p:ext>
    </p:extLst>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 Image Data into OMERO</a:t>
            </a:r>
            <a:endParaRPr lang="en-US" dirty="0"/>
          </a:p>
        </p:txBody>
      </p:sp>
      <p:sp>
        <p:nvSpPr>
          <p:cNvPr id="4" name="Slide Number Placeholder 3"/>
          <p:cNvSpPr>
            <a:spLocks noGrp="1"/>
          </p:cNvSpPr>
          <p:nvPr>
            <p:ph type="sldNum" sz="quarter" idx="12"/>
          </p:nvPr>
        </p:nvSpPr>
        <p:spPr/>
        <p:txBody>
          <a:bodyPr/>
          <a:lstStyle/>
          <a:p>
            <a:fld id="{01F94C27-CCD8-744C-9E80-37C6A9C00ED2}" type="slidenum">
              <a:rPr lang="en-US" smtClean="0"/>
              <a:pPr/>
              <a:t>8</a:t>
            </a:fld>
            <a:endParaRPr lang="en-US"/>
          </a:p>
        </p:txBody>
      </p:sp>
      <p:pic>
        <p:nvPicPr>
          <p:cNvPr id="5" name="Picture 4" descr="gettingStarted5DataManag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0532" y="1148983"/>
            <a:ext cx="4977316" cy="1470010"/>
          </a:xfrm>
          <a:prstGeom prst="rect">
            <a:avLst/>
          </a:prstGeom>
        </p:spPr>
      </p:pic>
      <p:pic>
        <p:nvPicPr>
          <p:cNvPr id="6" name="Picture 5" descr="gettingStarted5FileChoos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2297" y="3063951"/>
            <a:ext cx="6313787" cy="3368599"/>
          </a:xfrm>
          <a:prstGeom prst="rect">
            <a:avLst/>
          </a:prstGeom>
        </p:spPr>
      </p:pic>
    </p:spTree>
    <p:extLst>
      <p:ext uri="{BB962C8B-B14F-4D97-AF65-F5344CB8AC3E}">
        <p14:creationId xmlns:p14="http://schemas.microsoft.com/office/powerpoint/2010/main" val="1492346980"/>
      </p:ext>
    </p:extLst>
  </p:cSld>
  <p:clrMapOvr>
    <a:masterClrMapping/>
  </p:clrMapOvr>
  <p:timing>
    <p:tnLst>
      <p:par>
        <p:cTn id="1" dur="indefinite" restart="never" nodeType="tmRoot"/>
      </p:par>
    </p:tnLst>
  </p:timing>
</p:sld>
</file>

<file path=ppt/theme/theme1.xml><?xml version="1.0" encoding="utf-8"?>
<a:theme xmlns:a="http://schemas.openxmlformats.org/drawingml/2006/main" name="Glencoe Softwar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53917</TotalTime>
  <Words>3947</Words>
  <Application>Microsoft Macintosh PowerPoint</Application>
  <PresentationFormat>On-screen Show (4:3)</PresentationFormat>
  <Paragraphs>423</Paragraphs>
  <Slides>30</Slides>
  <Notes>27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Calibri</vt:lpstr>
      <vt:lpstr>Courier New</vt:lpstr>
      <vt:lpstr>Mangal</vt:lpstr>
      <vt:lpstr>Montserrat</vt:lpstr>
      <vt:lpstr>Open Sans</vt:lpstr>
      <vt:lpstr>Open Sans Semibold</vt:lpstr>
      <vt:lpstr>Wingdings</vt:lpstr>
      <vt:lpstr>Arial</vt:lpstr>
      <vt:lpstr>Glencoe Software</vt:lpstr>
      <vt:lpstr>OMERO  Users Training day Cambridge, December 2017</vt:lpstr>
      <vt:lpstr>Programme of the day</vt:lpstr>
      <vt:lpstr>Outline</vt:lpstr>
      <vt:lpstr>The Standard Paradigm</vt:lpstr>
      <vt:lpstr>What about</vt:lpstr>
      <vt:lpstr>The “Scientific Data” Paradigm</vt:lpstr>
      <vt:lpstr>PowerPoint Presentation</vt:lpstr>
      <vt:lpstr>OMERO.insight: Desktop Based Application</vt:lpstr>
      <vt:lpstr>Import Image Data into OMERO</vt:lpstr>
      <vt:lpstr>OMERO.web: Web Based Application</vt:lpstr>
      <vt:lpstr>Analysis with OMERO</vt:lpstr>
      <vt:lpstr>The Extensible OMERO Platform</vt:lpstr>
      <vt:lpstr>Examples of Analysis Integration</vt:lpstr>
      <vt:lpstr>Viewing and analyzing Images – OMERO.iviewer</vt:lpstr>
      <vt:lpstr>First Person Bioimage – 3D viewer from Cambridge, now in OMERO.web</vt:lpstr>
      <vt:lpstr>ImageJ and OMERO</vt:lpstr>
      <vt:lpstr>ORBIT</vt:lpstr>
      <vt:lpstr>OMERO.scripts: Kymographs example</vt:lpstr>
      <vt:lpstr> Sharing data with OMERO</vt:lpstr>
      <vt:lpstr>OMERO group and user system</vt:lpstr>
      <vt:lpstr>PowerPoint Presentation</vt:lpstr>
      <vt:lpstr>Publishing with OMERO</vt:lpstr>
      <vt:lpstr>OMERO:  Data Publication – images on website</vt:lpstr>
      <vt:lpstr>OMERO:  Data Publication – raw data</vt:lpstr>
      <vt:lpstr>OMERO Data Publication: Image Data Resource</vt:lpstr>
      <vt:lpstr>OMERO Data Publication: Image Data Resource</vt:lpstr>
      <vt:lpstr>OMERO.figure Winner of the SLS innovator of the Year</vt:lpstr>
      <vt:lpstr>Some useful links</vt:lpstr>
      <vt:lpstr>Thank to Funders</vt:lpstr>
      <vt:lpstr>Programme of the day</vt:lpstr>
    </vt:vector>
  </TitlesOfParts>
  <Company>Glencoe Software, Inc.</Company>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Liza Unson</dc:creator>
  <cp:lastModifiedBy>Microsoft Office User</cp:lastModifiedBy>
  <cp:revision>572</cp:revision>
  <cp:lastPrinted>2016-07-11T13:09:03Z</cp:lastPrinted>
  <dcterms:created xsi:type="dcterms:W3CDTF">2012-10-24T07:08:34Z</dcterms:created>
  <dcterms:modified xsi:type="dcterms:W3CDTF">2017-12-01T15:36:54Z</dcterms:modified>
</cp:coreProperties>
</file>