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Wingdings" charset="2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ymbol" charset="2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Wingdings" charset="2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ymbol" charset="2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Wingdings" charset="2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Wingdings" charset="2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Wingdings" charset="2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s://github.com/openmicroscopy/design/" TargetMode="External"/><Relationship Id="rId2" Type="http://schemas.openxmlformats.org/officeDocument/2006/relationships/hyperlink" Target="https://github.com/waxenegger/viewer-ng" TargetMode="External"/><Relationship Id="rId3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hyperlink" Target="https://github.com/waxenegger/viewer-ng/blob/master/src/controls/channel-settings.js" TargetMode="External"/><Relationship Id="rId2" Type="http://schemas.openxmlformats.org/officeDocument/2006/relationships/hyperlink" Target="https://github.com/waxenegger/viewer-ng/blob/master/src/controls/dimension-slider.js" TargetMode="External"/><Relationship Id="rId3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hyperlink" Target="https://github.com/waxenegger/viewer-ng/blob/master/src/controls/channel-settings.html" TargetMode="External"/><Relationship Id="rId2" Type="http://schemas.openxmlformats.org/officeDocument/2006/relationships/hyperlink" Target="https://github.com/waxenegger/viewer-ng/blob/master/src/app/index.html" TargetMode="External"/><Relationship Id="rId3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en.wikipedia.org/wiki/ECMAScript" TargetMode="External"/><Relationship Id="rId2" Type="http://schemas.openxmlformats.org/officeDocument/2006/relationships/hyperlink" Target="http://openlayers.org/" TargetMode="External"/><Relationship Id="rId3" Type="http://schemas.openxmlformats.org/officeDocument/2006/relationships/hyperlink" Target="http://aurelia.io/" TargetMode="External"/><Relationship Id="rId4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://www.ecma-international.org/ecma-262/6.0/index.html" TargetMode="External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s://babeljs.io/docs/learn-es2015/" TargetMode="External"/><Relationship Id="rId2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s://github.com/waxenegger/ome-ol3-viewer" TargetMode="External"/><Relationship Id="rId2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trike="noStrike">
                <a:latin typeface="Arial"/>
              </a:rPr>
              <a:t>Project: viewer-ng</a:t>
            </a:r>
            <a:endParaRPr/>
          </a:p>
        </p:txBody>
      </p:sp>
      <p:sp>
        <p:nvSpPr>
          <p:cNvPr id="38" name="CustomShape 2"/>
          <p:cNvSpPr/>
          <p:nvPr/>
        </p:nvSpPr>
        <p:spPr>
          <a:xfrm>
            <a:off x="529920" y="1280160"/>
            <a:ext cx="9071280" cy="6035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200000"/>
              </a:lnSpc>
            </a:pPr>
            <a:endParaRPr/>
          </a:p>
          <a:p>
            <a:pPr algn="ctr">
              <a:lnSpc>
                <a:spcPct val="200000"/>
              </a:lnSpc>
            </a:pPr>
            <a:r>
              <a:rPr lang="en-US" sz="2800" strike="noStrike" u="sng">
                <a:latin typeface="Arial"/>
              </a:rPr>
              <a:t>What? </a:t>
            </a:r>
            <a:endParaRPr/>
          </a:p>
          <a:p>
            <a:pPr>
              <a:lnSpc>
                <a:spcPct val="200000"/>
              </a:lnSpc>
            </a:pPr>
            <a:r>
              <a:rPr lang="en-US" sz="2800" strike="noStrike">
                <a:latin typeface="Arial"/>
              </a:rPr>
              <a:t>	</a:t>
            </a:r>
            <a:r>
              <a:rPr lang="en-US" sz="2800" strike="noStrike">
                <a:latin typeface="Arial"/>
              </a:rPr>
              <a:t>	</a:t>
            </a:r>
            <a:r>
              <a:rPr lang="en-US" sz="2800" strike="noStrike">
                <a:latin typeface="Arial"/>
              </a:rPr>
              <a:t>=&gt; image viewer for omero-web</a:t>
            </a:r>
            <a:endParaRPr/>
          </a:p>
          <a:p>
            <a:pPr>
              <a:lnSpc>
                <a:spcPct val="200000"/>
              </a:lnSpc>
            </a:pPr>
            <a:r>
              <a:rPr lang="en-US" sz="2800" strike="noStrike">
                <a:latin typeface="Arial"/>
              </a:rPr>
              <a:t> </a:t>
            </a:r>
            <a:r>
              <a:rPr lang="en-US" sz="2800" strike="noStrike">
                <a:latin typeface="Arial"/>
              </a:rPr>
              <a:t>	</a:t>
            </a:r>
            <a:r>
              <a:rPr lang="en-US" sz="2800" strike="noStrike">
                <a:latin typeface="Arial"/>
              </a:rPr>
              <a:t>	</a:t>
            </a:r>
            <a:r>
              <a:rPr lang="en-US" sz="2800" strike="noStrike">
                <a:latin typeface="Arial"/>
              </a:rPr>
              <a:t>=&gt; js and plugin bits for omero-web deployment</a:t>
            </a:r>
            <a:endParaRPr/>
          </a:p>
          <a:p>
            <a:pPr>
              <a:lnSpc>
                <a:spcPct val="200000"/>
              </a:lnSpc>
            </a:pPr>
            <a:r>
              <a:rPr lang="en-US" sz="2800" strike="noStrike">
                <a:latin typeface="Arial"/>
              </a:rPr>
              <a:t>	</a:t>
            </a:r>
            <a:r>
              <a:rPr lang="en-US" sz="2800" strike="noStrike">
                <a:latin typeface="Arial"/>
              </a:rPr>
              <a:t>	</a:t>
            </a:r>
            <a:r>
              <a:rPr lang="en-US" sz="2800" strike="noStrike">
                <a:latin typeface="Arial"/>
              </a:rPr>
              <a:t>=&gt; aims at implementing the new design:</a:t>
            </a:r>
            <a:endParaRPr/>
          </a:p>
          <a:p>
            <a:pPr>
              <a:lnSpc>
                <a:spcPct val="200000"/>
              </a:lnSpc>
            </a:pPr>
            <a:r>
              <a:rPr lang="en-US" sz="2800" strike="noStrike">
                <a:latin typeface="Arial"/>
              </a:rPr>
              <a:t>	</a:t>
            </a:r>
            <a:r>
              <a:rPr lang="en-US" sz="2800" strike="noStrike">
                <a:latin typeface="Arial"/>
              </a:rPr>
              <a:t>	</a:t>
            </a:r>
            <a:r>
              <a:rPr lang="en-US" sz="2800" strike="noStrike">
                <a:latin typeface="Arial"/>
              </a:rPr>
              <a:t>	</a:t>
            </a:r>
            <a:r>
              <a:rPr lang="en-US" sz="2800" strike="noStrike" u="sng">
                <a:solidFill>
                  <a:srgbClr val="0000ff"/>
                </a:solidFill>
                <a:latin typeface="Arial"/>
                <a:hlinkClick r:id="rId1"/>
              </a:rPr>
              <a:t>https://github.com/openmicroscopy/design/</a:t>
            </a:r>
            <a:endParaRPr/>
          </a:p>
          <a:p>
            <a:pPr algn="ctr">
              <a:lnSpc>
                <a:spcPct val="200000"/>
              </a:lnSpc>
            </a:pPr>
            <a:r>
              <a:rPr lang="en-US" sz="2800" strike="noStrike" u="sng">
                <a:solidFill>
                  <a:srgbClr val="0000ff"/>
                </a:solidFill>
                <a:latin typeface="Arial"/>
              </a:rPr>
              <a:t>Where?</a:t>
            </a:r>
            <a:r>
              <a:rPr lang="en-US" sz="2800" strike="noStrike">
                <a:solidFill>
                  <a:srgbClr val="0000ff"/>
                </a:solidFill>
                <a:latin typeface="Arial"/>
              </a:rPr>
              <a:t> </a:t>
            </a:r>
            <a:endParaRPr/>
          </a:p>
          <a:p>
            <a:pPr>
              <a:lnSpc>
                <a:spcPct val="200000"/>
              </a:lnSpc>
            </a:pPr>
            <a:r>
              <a:rPr lang="en-US" sz="2800" strike="noStrike">
                <a:solidFill>
                  <a:srgbClr val="0000ff"/>
                </a:solidFill>
                <a:latin typeface="Arial"/>
              </a:rPr>
              <a:t>	</a:t>
            </a:r>
            <a:r>
              <a:rPr lang="en-US" sz="2800" strike="noStrike">
                <a:solidFill>
                  <a:srgbClr val="0000ff"/>
                </a:solidFill>
                <a:latin typeface="Arial"/>
              </a:rPr>
              <a:t>	</a:t>
            </a:r>
            <a:r>
              <a:rPr lang="en-US" sz="2800" strike="noStrike">
                <a:solidFill>
                  <a:srgbClr val="0000ff"/>
                </a:solidFill>
                <a:latin typeface="Arial"/>
              </a:rPr>
              <a:t>=&gt; </a:t>
            </a:r>
            <a:r>
              <a:rPr lang="en-US" sz="2800" strike="noStrike" u="sng">
                <a:solidFill>
                  <a:srgbClr val="0000ff"/>
                </a:solidFill>
                <a:latin typeface="Arial"/>
                <a:hlinkClick r:id="rId2"/>
              </a:rPr>
              <a:t>https://github.com/waxenegger/viewer-ng</a:t>
            </a:r>
            <a:endParaRPr/>
          </a:p>
          <a:p>
            <a:pPr>
              <a:lnSpc>
                <a:spcPct val="200000"/>
              </a:lnSpc>
            </a:pP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trike="noStrike">
                <a:latin typeface="Arial"/>
              </a:rPr>
              <a:t>Aurelia - continued</a:t>
            </a:r>
            <a:endParaRPr/>
          </a:p>
        </p:txBody>
      </p:sp>
      <p:sp>
        <p:nvSpPr>
          <p:cNvPr id="56" name="CustomShape 2"/>
          <p:cNvSpPr/>
          <p:nvPr/>
        </p:nvSpPr>
        <p:spPr>
          <a:xfrm>
            <a:off x="583560" y="1406520"/>
            <a:ext cx="9071280" cy="5727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800" strike="noStrike">
                <a:latin typeface="Arial"/>
              </a:rPr>
              <a:t>Relies on ECMA 2015 a lot, babel and pollyfills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800" strike="noStrike">
                <a:latin typeface="Arial"/>
              </a:rPr>
              <a:t>Uses decorators and dependecy injection as well as singleton containers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800" strike="noStrike">
                <a:latin typeface="Arial"/>
              </a:rPr>
              <a:t>Everything is asynchronous using promises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800" strike="noStrike">
                <a:latin typeface="Arial"/>
              </a:rPr>
              <a:t>Views have a lifecycle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800" strike="noStrike">
                <a:latin typeface="Arial"/>
              </a:rPr>
              <a:t>Custom elements (in the spirit of web components)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800" strike="noStrike">
                <a:latin typeface="Arial"/>
              </a:rPr>
              <a:t>Offers data binding, event aggregation and propery observation to propagate changes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trike="noStrike">
                <a:latin typeface="Arial"/>
              </a:rPr>
              <a:t>Aurelia – continued</a:t>
            </a:r>
            <a:endParaRPr/>
          </a:p>
        </p:txBody>
      </p:sp>
      <p:sp>
        <p:nvSpPr>
          <p:cNvPr id="58" name="CustomShape 2"/>
          <p:cNvSpPr/>
          <p:nvPr/>
        </p:nvSpPr>
        <p:spPr>
          <a:xfrm>
            <a:off x="583560" y="1398240"/>
            <a:ext cx="9071280" cy="574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600" strike="noStrike">
                <a:latin typeface="Arial"/>
              </a:rPr>
              <a:t>Lifecycle: bind =&gt; attached =&gt; detached =&gt; unbind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600" strike="noStrike">
                <a:latin typeface="Arial"/>
              </a:rPr>
              <a:t>Lifecycle is essential for third party components such as jquery ui widgets for instance since they need to be manipulated/controlled accordingly, e.g. slider creation/destruction in accordance with the dom and model being ready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600" strike="noStrike">
                <a:latin typeface="Arial"/>
              </a:rPr>
              <a:t>As a rule of thumb, pure html solutions produce cleaner and more concise code, e.g, html 5 range sliver vs. jquery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600" strike="noStrike">
                <a:latin typeface="Arial"/>
              </a:rPr>
              <a:t>Value converters for Input/Format conversi</a:t>
            </a:r>
            <a:r>
              <a:rPr lang="en-US" sz="2800" strike="noStrike">
                <a:latin typeface="Arial"/>
              </a:rPr>
              <a:t>ons</a:t>
            </a: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trike="noStrike">
                <a:latin typeface="Arial"/>
              </a:rPr>
              <a:t>Aurelia example – js code specifics</a:t>
            </a:r>
            <a:endParaRPr/>
          </a:p>
        </p:txBody>
      </p:sp>
      <p:sp>
        <p:nvSpPr>
          <p:cNvPr id="60" name="CustomShape 2"/>
          <p:cNvSpPr/>
          <p:nvPr/>
        </p:nvSpPr>
        <p:spPr>
          <a:xfrm>
            <a:off x="551520" y="1005840"/>
            <a:ext cx="9071280" cy="6113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lang="en-US" strike="noStrike" u="sng">
                <a:solidFill>
                  <a:srgbClr val="0000ff"/>
                </a:solidFill>
                <a:latin typeface="Arial"/>
                <a:hlinkClick r:id="rId1"/>
              </a:rPr>
              <a:t>https://github.com/waxenegger/viewer-ng/blob/master/src/controls/channel-settings.js</a:t>
            </a:r>
            <a:endParaRPr/>
          </a:p>
          <a:p>
            <a:pPr>
              <a:lnSpc>
                <a:spcPct val="150000"/>
              </a:lnSpc>
            </a:pPr>
            <a:r>
              <a:rPr lang="en-US" strike="noStrike" u="sng">
                <a:solidFill>
                  <a:srgbClr val="0000ff"/>
                </a:solidFill>
                <a:latin typeface="Arial"/>
                <a:hlinkClick r:id="rId2"/>
              </a:rPr>
              <a:t>https://github.com/waxenegger/viewer-ng/blob/master/src/controls/dimension-slider.js</a:t>
            </a:r>
            <a:endParaRPr/>
          </a:p>
          <a:p>
            <a:pPr>
              <a:lnSpc>
                <a:spcPct val="150000"/>
              </a:lnSpc>
            </a:pP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600" strike="noStrike">
                <a:solidFill>
                  <a:srgbClr val="006600"/>
                </a:solidFill>
                <a:latin typeface="Arial"/>
              </a:rPr>
              <a:t>import</a:t>
            </a:r>
            <a:r>
              <a:rPr lang="en-US" sz="2600" strike="noStrike">
                <a:solidFill>
                  <a:srgbClr val="ff3333"/>
                </a:solidFill>
                <a:latin typeface="Arial"/>
              </a:rPr>
              <a:t> Context </a:t>
            </a:r>
            <a:r>
              <a:rPr lang="en-US" sz="2600" strike="noStrike">
                <a:solidFill>
                  <a:srgbClr val="006600"/>
                </a:solidFill>
                <a:latin typeface="Arial"/>
              </a:rPr>
              <a:t>from '../app/context'; </a:t>
            </a:r>
            <a:r>
              <a:rPr lang="en-US" sz="2600" strike="noStrike">
                <a:solidFill>
                  <a:srgbClr val="999999"/>
                </a:solidFill>
                <a:latin typeface="Arial"/>
              </a:rPr>
              <a:t>// ES 2015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600" strike="noStrike">
                <a:solidFill>
                  <a:srgbClr val="800000"/>
                </a:solidFill>
                <a:latin typeface="Arial"/>
              </a:rPr>
              <a:t>export default class extends EventSubscriber </a:t>
            </a:r>
            <a:r>
              <a:rPr lang="en-US" sz="2600" strike="noStrike">
                <a:solidFill>
                  <a:srgbClr val="999999"/>
                </a:solidFill>
                <a:latin typeface="Arial"/>
              </a:rPr>
              <a:t>// ES 2015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600" strike="noStrike">
                <a:solidFill>
                  <a:srgbClr val="ff950e"/>
                </a:solidFill>
                <a:latin typeface="Arial"/>
              </a:rPr>
              <a:t>@customElement('channel-settings') </a:t>
            </a:r>
            <a:r>
              <a:rPr lang="en-US" sz="2600" strike="noStrike">
                <a:solidFill>
                  <a:srgbClr val="999999"/>
                </a:solidFill>
                <a:latin typeface="Arial"/>
              </a:rPr>
              <a:t>// ES 2015 + aurelia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600" strike="noStrike">
                <a:solidFill>
                  <a:srgbClr val="996600"/>
                </a:solidFill>
                <a:latin typeface="Arial"/>
              </a:rPr>
              <a:t>@inject(Context, BindingEngine) </a:t>
            </a:r>
            <a:r>
              <a:rPr lang="en-US" sz="2600" strike="noStrike">
                <a:solidFill>
                  <a:srgbClr val="999999"/>
                </a:solidFill>
                <a:latin typeface="Arial"/>
              </a:rPr>
              <a:t>// ES 2015 + aurelia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600" strike="noStrike">
                <a:solidFill>
                  <a:srgbClr val="6666ff"/>
                </a:solidFill>
                <a:latin typeface="Arial"/>
              </a:rPr>
              <a:t>@bindable config_id = null; </a:t>
            </a:r>
            <a:r>
              <a:rPr lang="en-US" sz="2600" strike="noStrike">
                <a:solidFill>
                  <a:srgbClr val="999999"/>
                </a:solidFill>
                <a:latin typeface="Arial"/>
              </a:rPr>
              <a:t>// ES 2015 + aurelia</a:t>
            </a:r>
            <a:endParaRPr/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trike="noStrike">
                <a:latin typeface="Arial"/>
              </a:rPr>
              <a:t>Aurelia example – html template</a:t>
            </a:r>
            <a:endParaRPr/>
          </a:p>
        </p:txBody>
      </p:sp>
      <p:sp>
        <p:nvSpPr>
          <p:cNvPr id="62" name="CustomShape 2"/>
          <p:cNvSpPr/>
          <p:nvPr/>
        </p:nvSpPr>
        <p:spPr>
          <a:xfrm>
            <a:off x="457200" y="1097280"/>
            <a:ext cx="9326520" cy="6057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50000"/>
              </a:lnSpc>
            </a:pPr>
            <a:r>
              <a:rPr lang="en-US" strike="noStrike" u="sng">
                <a:solidFill>
                  <a:srgbClr val="0000ff"/>
                </a:solidFill>
                <a:latin typeface="Arial"/>
                <a:hlinkClick r:id="rId1"/>
              </a:rPr>
              <a:t>https://github.com/waxenegger/viewer-ng/blob/master/src/controls/channel-settings.html</a:t>
            </a:r>
            <a:endParaRPr/>
          </a:p>
          <a:p>
            <a:pPr>
              <a:lnSpc>
                <a:spcPct val="100000"/>
              </a:lnSpc>
            </a:pPr>
            <a:r>
              <a:rPr lang="en-US" strike="noStrike" u="sng">
                <a:solidFill>
                  <a:srgbClr val="0000ff"/>
                </a:solidFill>
                <a:latin typeface="Arial"/>
                <a:hlinkClick r:id="rId2"/>
              </a:rPr>
              <a:t>https://github.com/waxenegger/viewer-ng/blob/master/src/app/index.html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600" strike="noStrike">
                <a:solidFill>
                  <a:srgbClr val="0000ff"/>
                </a:solidFill>
                <a:latin typeface="Arial"/>
              </a:rPr>
              <a:t> </a:t>
            </a:r>
            <a:r>
              <a:rPr lang="en-US" sz="2400" strike="noStrike">
                <a:solidFill>
                  <a:srgbClr val="999999"/>
                </a:solidFill>
                <a:latin typeface="Arial"/>
              </a:rPr>
              <a:t>// iterate over Map, Array or Object creating divs</a:t>
            </a:r>
            <a:endParaRPr/>
          </a:p>
          <a:p>
            <a:pPr>
              <a:lnSpc>
                <a:spcPct val="150000"/>
              </a:lnSpc>
            </a:pPr>
            <a:r>
              <a:rPr lang="en-US" sz="2400" strike="noStrike">
                <a:solidFill>
                  <a:srgbClr val="006600"/>
                </a:solidFill>
                <a:latin typeface="Arial"/>
              </a:rPr>
              <a:t>    </a:t>
            </a:r>
            <a:r>
              <a:rPr lang="en-US" sz="2400" strike="noStrike">
                <a:solidFill>
                  <a:srgbClr val="006600"/>
                </a:solidFill>
                <a:latin typeface="Arial"/>
              </a:rPr>
              <a:t>&lt;div repeat.for="channel of image_info.channels"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400" strike="noStrike">
                <a:solidFill>
                  <a:srgbClr val="999999"/>
                </a:solidFill>
                <a:latin typeface="Arial"/>
              </a:rPr>
              <a:t>  </a:t>
            </a:r>
            <a:r>
              <a:rPr lang="en-US" sz="2400" strike="noStrike">
                <a:solidFill>
                  <a:srgbClr val="999999"/>
                </a:solidFill>
                <a:latin typeface="Arial"/>
              </a:rPr>
              <a:t>// custom control/tag bound with channel data binding</a:t>
            </a:r>
            <a:endParaRPr/>
          </a:p>
          <a:p>
            <a:pPr>
              <a:lnSpc>
                <a:spcPct val="150000"/>
              </a:lnSpc>
            </a:pPr>
            <a:r>
              <a:rPr lang="en-US" sz="2400" strike="noStrike">
                <a:solidFill>
                  <a:srgbClr val="3465a4"/>
                </a:solidFill>
                <a:latin typeface="Arial"/>
              </a:rPr>
              <a:t>    </a:t>
            </a:r>
            <a:r>
              <a:rPr lang="en-US" sz="2400" strike="noStrike">
                <a:solidFill>
                  <a:srgbClr val="3465a4"/>
                </a:solidFill>
                <a:latin typeface="Arial"/>
              </a:rPr>
              <a:t>&lt;channel-range class="channel-range" channel.bind="channel"&gt;</a:t>
            </a:r>
            <a:endParaRPr/>
          </a:p>
          <a:p>
            <a:pPr>
              <a:lnSpc>
                <a:spcPct val="150000"/>
              </a:lnSpc>
            </a:pPr>
            <a:r>
              <a:rPr lang="en-US" sz="2400" strike="noStrike">
                <a:solidFill>
                  <a:srgbClr val="3465a4"/>
                </a:solidFill>
                <a:latin typeface="Arial"/>
              </a:rPr>
              <a:t>    </a:t>
            </a:r>
            <a:r>
              <a:rPr lang="en-US" sz="2400" strike="noStrike">
                <a:solidFill>
                  <a:srgbClr val="3465a4"/>
                </a:solidFill>
                <a:latin typeface="Arial"/>
              </a:rPr>
              <a:t>&lt;/channel-range&gt;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400" strike="noStrike">
                <a:solidFill>
                  <a:srgbClr val="999999"/>
                </a:solidFill>
                <a:latin typeface="Arial"/>
              </a:rPr>
              <a:t>  </a:t>
            </a:r>
            <a:r>
              <a:rPr lang="en-US" sz="2400" strike="noStrike">
                <a:solidFill>
                  <a:srgbClr val="999999"/>
                </a:solidFill>
                <a:latin typeface="Arial"/>
              </a:rPr>
              <a:t>// conditional logic for class 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400" strike="noStrike">
                <a:solidFill>
                  <a:srgbClr val="800000"/>
                </a:solidFill>
                <a:latin typeface="Arial"/>
              </a:rPr>
              <a:t> </a:t>
            </a:r>
            <a:r>
              <a:rPr lang="en-US" sz="2400" strike="noStrike">
                <a:solidFill>
                  <a:srgbClr val="800000"/>
                </a:solidFill>
                <a:latin typeface="Arial"/>
              </a:rPr>
              <a:t>&lt;button value="0" type="button" class="btn btn-default</a:t>
            </a:r>
            <a:endParaRPr/>
          </a:p>
          <a:p>
            <a:pPr>
              <a:lnSpc>
                <a:spcPct val="150000"/>
              </a:lnSpc>
            </a:pPr>
            <a:r>
              <a:rPr lang="en-US" sz="2400" strike="noStrike">
                <a:solidFill>
                  <a:srgbClr val="800000"/>
                </a:solidFill>
                <a:latin typeface="Arial"/>
              </a:rPr>
              <a:t>                </a:t>
            </a:r>
            <a:r>
              <a:rPr lang="en-US" sz="2400" strike="noStrike">
                <a:solidFill>
                  <a:srgbClr val="800000"/>
                </a:solidFill>
                <a:latin typeface="Arial"/>
              </a:rPr>
              <a:t>${mode === 0 ? ' active' : ''}"&gt;Min/Max&lt;/button&gt;</a:t>
            </a:r>
            <a:endParaRPr/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trike="noStrike">
                <a:latin typeface="Arial"/>
              </a:rPr>
              <a:t>Technologies</a:t>
            </a:r>
            <a:endParaRPr/>
          </a:p>
        </p:txBody>
      </p:sp>
      <p:sp>
        <p:nvSpPr>
          <p:cNvPr id="40" name="CustomShape 2"/>
          <p:cNvSpPr/>
          <p:nvPr/>
        </p:nvSpPr>
        <p:spPr>
          <a:xfrm>
            <a:off x="504000" y="1463040"/>
            <a:ext cx="9071280" cy="566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  <a:buSzPct val="45000"/>
              <a:buFont typeface="Wingdings" charset="2"/>
              <a:buChar char=""/>
            </a:pPr>
            <a:r>
              <a:rPr lang="en-US" sz="2800" strike="noStrike">
                <a:latin typeface="Arial"/>
              </a:rPr>
              <a:t>Java Script, in particular: Ecma 2015 aka js 6: </a:t>
            </a:r>
            <a:r>
              <a:rPr lang="en-US" sz="2800" strike="noStrike" u="sng">
                <a:solidFill>
                  <a:srgbClr val="0000ff"/>
                </a:solidFill>
                <a:latin typeface="Arial"/>
                <a:hlinkClick r:id="rId1"/>
              </a:rPr>
              <a:t>https://en.wikipedia.org/wiki/ECMAScript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200000"/>
              </a:lnSpc>
            </a:pPr>
            <a:endParaRPr/>
          </a:p>
          <a:p>
            <a:pPr>
              <a:lnSpc>
                <a:spcPct val="100000"/>
              </a:lnSpc>
              <a:buSzPct val="45000"/>
              <a:buFont typeface="Wingdings" charset="2"/>
              <a:buChar char="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Open Layers 3, a js GIS library for map visualization:</a:t>
            </a:r>
            <a:r>
              <a:rPr lang="en-US" sz="2800" strike="noStrike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strike="noStrike" u="sng">
                <a:solidFill>
                  <a:srgbClr val="0000ff"/>
                </a:solidFill>
                <a:latin typeface="Arial"/>
                <a:hlinkClick r:id="rId2"/>
              </a:rPr>
              <a:t>http://openlayers.org/</a:t>
            </a:r>
            <a:endParaRPr/>
          </a:p>
          <a:p>
            <a:pPr>
              <a:lnSpc>
                <a:spcPct val="200000"/>
              </a:lnSpc>
            </a:pPr>
            <a:endParaRPr/>
          </a:p>
          <a:p>
            <a:pPr>
              <a:lnSpc>
                <a:spcPct val="200000"/>
              </a:lnSpc>
            </a:pPr>
            <a:endParaRPr/>
          </a:p>
          <a:p>
            <a:pPr>
              <a:lnSpc>
                <a:spcPct val="100000"/>
              </a:lnSpc>
              <a:buFont typeface="Symbol"/>
              <a:buChar char="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Aurelia, roughly belonging to the family of js MVC:</a:t>
            </a:r>
            <a:r>
              <a:rPr lang="en-US" sz="2800" strike="noStrike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strike="noStrike" u="sng">
                <a:solidFill>
                  <a:srgbClr val="0000ff"/>
                </a:solidFill>
                <a:latin typeface="Arial"/>
                <a:hlinkClick r:id="rId3"/>
              </a:rPr>
              <a:t>http://aurelia.io/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trike="noStrike">
                <a:latin typeface="Arial"/>
              </a:rPr>
              <a:t>Java Script Practices / Ecma 2015</a:t>
            </a:r>
            <a:endParaRPr/>
          </a:p>
        </p:txBody>
      </p:sp>
      <p:sp>
        <p:nvSpPr>
          <p:cNvPr id="42" name="CustomShape 2"/>
          <p:cNvSpPr/>
          <p:nvPr/>
        </p:nvSpPr>
        <p:spPr>
          <a:xfrm>
            <a:off x="583560" y="1645920"/>
            <a:ext cx="9071280" cy="5486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50000"/>
              </a:lnSpc>
            </a:pPr>
            <a:r>
              <a:rPr lang="en-US" sz="2600" strike="noStrike">
                <a:latin typeface="Arial"/>
              </a:rPr>
              <a:t> </a:t>
            </a:r>
            <a:r>
              <a:rPr lang="en-US" sz="2600" strike="noStrike" u="sng">
                <a:solidFill>
                  <a:srgbClr val="0000ff"/>
                </a:solidFill>
                <a:latin typeface="Arial"/>
                <a:hlinkClick r:id="rId1"/>
              </a:rPr>
              <a:t>http://www.ecma-international.org/ecma-262/6.0/index.html</a:t>
            </a:r>
            <a:endParaRPr/>
          </a:p>
          <a:p>
            <a:pPr>
              <a:lnSpc>
                <a:spcPct val="150000"/>
              </a:lnSpc>
            </a:pPr>
            <a:r>
              <a:rPr lang="en-US" sz="2600" strike="noStrike">
                <a:solidFill>
                  <a:srgbClr val="000000"/>
                </a:solidFill>
                <a:latin typeface="Arial"/>
              </a:rPr>
              <a:t>JS has improved js quite a bit in my humble opinion:</a:t>
            </a:r>
            <a:endParaRPr/>
          </a:p>
          <a:p>
            <a:pPr>
              <a:lnSpc>
                <a:spcPct val="150000"/>
              </a:lnSpc>
            </a:pPr>
            <a:r>
              <a:rPr lang="en-US" sz="2600" strike="noStrike">
                <a:solidFill>
                  <a:srgbClr val="000000"/>
                </a:solidFill>
                <a:latin typeface="Arial"/>
              </a:rPr>
              <a:t>	</a:t>
            </a:r>
            <a:r>
              <a:rPr lang="en-US" sz="2600" strike="noStrike">
                <a:solidFill>
                  <a:srgbClr val="000000"/>
                </a:solidFill>
                <a:latin typeface="Arial"/>
              </a:rPr>
              <a:t>=&gt; better organized and decoupled code</a:t>
            </a:r>
            <a:endParaRPr/>
          </a:p>
          <a:p>
            <a:pPr>
              <a:lnSpc>
                <a:spcPct val="150000"/>
              </a:lnSpc>
            </a:pPr>
            <a:r>
              <a:rPr lang="en-US" sz="2600" strike="noStrike">
                <a:solidFill>
                  <a:srgbClr val="000000"/>
                </a:solidFill>
                <a:latin typeface="Arial"/>
              </a:rPr>
              <a:t>	</a:t>
            </a:r>
            <a:r>
              <a:rPr lang="en-US" sz="2600" strike="noStrike">
                <a:solidFill>
                  <a:srgbClr val="000000"/>
                </a:solidFill>
                <a:latin typeface="Arial"/>
              </a:rPr>
              <a:t>=&gt; separation adds stability and flexibility</a:t>
            </a:r>
            <a:endParaRPr/>
          </a:p>
          <a:p>
            <a:pPr>
              <a:lnSpc>
                <a:spcPct val="150000"/>
              </a:lnSpc>
            </a:pPr>
            <a:r>
              <a:rPr lang="en-US" sz="2600" strike="noStrike">
                <a:solidFill>
                  <a:srgbClr val="000000"/>
                </a:solidFill>
                <a:latin typeface="Arial"/>
              </a:rPr>
              <a:t>	</a:t>
            </a:r>
            <a:r>
              <a:rPr lang="en-US" sz="2600" strike="noStrike">
                <a:solidFill>
                  <a:srgbClr val="000000"/>
                </a:solidFill>
                <a:latin typeface="Arial"/>
              </a:rPr>
              <a:t>=&gt; wealth of modules/libraries out there</a:t>
            </a:r>
            <a:endParaRPr/>
          </a:p>
          <a:p>
            <a:pPr>
              <a:lnSpc>
                <a:spcPct val="150000"/>
              </a:lnSpc>
            </a:pPr>
            <a:r>
              <a:rPr lang="en-US" sz="2600" strike="noStrike">
                <a:solidFill>
                  <a:srgbClr val="000000"/>
                </a:solidFill>
                <a:latin typeface="Arial"/>
              </a:rPr>
              <a:t>	</a:t>
            </a:r>
            <a:r>
              <a:rPr lang="en-US" sz="2600" strike="noStrike">
                <a:solidFill>
                  <a:srgbClr val="000000"/>
                </a:solidFill>
                <a:latin typeface="Arial"/>
              </a:rPr>
              <a:t>=&gt; public repos with versioning</a:t>
            </a:r>
            <a:endParaRPr/>
          </a:p>
          <a:p>
            <a:pPr>
              <a:lnSpc>
                <a:spcPct val="150000"/>
              </a:lnSpc>
            </a:pPr>
            <a:r>
              <a:rPr lang="en-US" sz="2600" strike="noStrike">
                <a:solidFill>
                  <a:srgbClr val="000000"/>
                </a:solidFill>
                <a:latin typeface="Arial"/>
              </a:rPr>
              <a:t>	</a:t>
            </a:r>
            <a:r>
              <a:rPr lang="en-US" sz="2600" strike="noStrike">
                <a:solidFill>
                  <a:srgbClr val="000000"/>
                </a:solidFill>
                <a:latin typeface="Arial"/>
              </a:rPr>
              <a:t>=&gt; build tools for dependency pulling: npm, bower</a:t>
            </a:r>
            <a:endParaRPr/>
          </a:p>
          <a:p>
            <a:pPr>
              <a:lnSpc>
                <a:spcPct val="150000"/>
              </a:lnSpc>
            </a:pPr>
            <a:r>
              <a:rPr lang="en-US" sz="2600" strike="noStrike">
                <a:solidFill>
                  <a:srgbClr val="000000"/>
                </a:solidFill>
                <a:latin typeface="Arial"/>
              </a:rPr>
              <a:t>	</a:t>
            </a:r>
            <a:r>
              <a:rPr lang="en-US" sz="2600" strike="noStrike">
                <a:solidFill>
                  <a:srgbClr val="000000"/>
                </a:solidFill>
                <a:latin typeface="Arial"/>
              </a:rPr>
              <a:t>=&gt; module loaders with dynamic (on demand) loading</a:t>
            </a:r>
            <a:endParaRPr/>
          </a:p>
          <a:p>
            <a:pPr>
              <a:lnSpc>
                <a:spcPct val="150000"/>
              </a:lnSpc>
            </a:pPr>
            <a:r>
              <a:rPr lang="en-US" sz="2600" strike="noStrike">
                <a:solidFill>
                  <a:srgbClr val="000000"/>
                </a:solidFill>
                <a:latin typeface="Arial"/>
              </a:rPr>
              <a:t>	</a:t>
            </a:r>
            <a:r>
              <a:rPr lang="en-US" sz="2600" strike="noStrike">
                <a:solidFill>
                  <a:srgbClr val="000000"/>
                </a:solidFill>
                <a:latin typeface="Arial"/>
              </a:rPr>
              <a:t>=&gt; development servers with hot update</a:t>
            </a:r>
            <a:endParaRPr/>
          </a:p>
          <a:p>
            <a:pPr>
              <a:lnSpc>
                <a:spcPct val="150000"/>
              </a:lnSpc>
            </a:pPr>
            <a:r>
              <a:rPr lang="en-US" sz="2600" strike="noStrike">
                <a:solidFill>
                  <a:srgbClr val="000000"/>
                </a:solidFill>
                <a:latin typeface="Arial"/>
              </a:rPr>
              <a:t>	</a:t>
            </a:r>
            <a:r>
              <a:rPr lang="en-US" sz="2600" strike="noStrike">
                <a:solidFill>
                  <a:srgbClr val="000000"/>
                </a:solidFill>
                <a:latin typeface="Arial"/>
              </a:rPr>
              <a:t>=&gt; improved syntax for more concise code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trike="noStrike">
                <a:latin typeface="Arial"/>
              </a:rPr>
              <a:t>Ecma 2015</a:t>
            </a:r>
            <a:endParaRPr/>
          </a:p>
        </p:txBody>
      </p:sp>
      <p:sp>
        <p:nvSpPr>
          <p:cNvPr id="44" name="CustomShape 2"/>
          <p:cNvSpPr/>
          <p:nvPr/>
        </p:nvSpPr>
        <p:spPr>
          <a:xfrm>
            <a:off x="583560" y="1405080"/>
            <a:ext cx="9071280" cy="5727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800" strike="noStrike">
                <a:latin typeface="Arial"/>
              </a:rPr>
              <a:t>Most browsers (incl. IE) nowadays are quite good at implementing a good deal of the new functionality</a:t>
            </a:r>
            <a:endParaRPr/>
          </a:p>
          <a:p>
            <a:pPr>
              <a:lnSpc>
                <a:spcPct val="150000"/>
              </a:lnSpc>
            </a:pP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800" strike="noStrike">
                <a:latin typeface="Arial"/>
              </a:rPr>
              <a:t>Yet: the common/recommended approach is to use a transpiler such as bable to ensure compatibility:</a:t>
            </a:r>
            <a:endParaRPr/>
          </a:p>
          <a:p>
            <a:pPr>
              <a:lnSpc>
                <a:spcPct val="150000"/>
              </a:lnSpc>
            </a:pPr>
            <a:r>
              <a:rPr lang="en-US" sz="2800" strike="noStrike">
                <a:latin typeface="Arial"/>
              </a:rPr>
              <a:t> </a:t>
            </a:r>
            <a:endParaRPr/>
          </a:p>
          <a:p>
            <a:pPr>
              <a:lnSpc>
                <a:spcPct val="150000"/>
              </a:lnSpc>
            </a:pPr>
            <a:r>
              <a:rPr lang="en-US" sz="2800" strike="noStrike" u="sng">
                <a:solidFill>
                  <a:srgbClr val="0000ff"/>
                </a:solidFill>
                <a:latin typeface="Arial"/>
                <a:hlinkClick r:id="rId1"/>
              </a:rPr>
              <a:t>https://babeljs.io/docs/learn-es2015/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trike="noStrike">
                <a:latin typeface="Arial"/>
              </a:rPr>
              <a:t>'Building' JS</a:t>
            </a:r>
            <a:endParaRPr/>
          </a:p>
        </p:txBody>
      </p:sp>
      <p:sp>
        <p:nvSpPr>
          <p:cNvPr id="46" name="CustomShape 2"/>
          <p:cNvSpPr/>
          <p:nvPr/>
        </p:nvSpPr>
        <p:spPr>
          <a:xfrm>
            <a:off x="583560" y="1405080"/>
            <a:ext cx="9071280" cy="5727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600" strike="noStrike">
                <a:latin typeface="Arial"/>
              </a:rPr>
              <a:t>package.json &lt;= define dependencies and version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600" strike="noStrike">
                <a:latin typeface="Arial"/>
              </a:rPr>
              <a:t>Dependency fetching via npm, bower, etc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600" strike="noStrike">
                <a:latin typeface="Arial"/>
              </a:rPr>
              <a:t>Module packager/loader (e.g. webpack) will produce the final output (js, css, images,...)  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600" strike="noStrike">
                <a:latin typeface="Arial"/>
              </a:rPr>
              <a:t>If transpilation is needed it will be done at build or runtime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600" strike="noStrike">
                <a:latin typeface="Arial"/>
              </a:rPr>
              <a:t>If uglification/minification is desired it will also take place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600" strike="noStrike">
                <a:latin typeface="Arial"/>
              </a:rPr>
              <a:t>Optionally, run test suites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600" strike="noStrike">
                <a:latin typeface="Arial"/>
              </a:rPr>
              <a:t>Optionally, create jsdocs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trike="noStrike">
                <a:latin typeface="Arial"/>
              </a:rPr>
              <a:t>viewer-ng: 2 parts to the story</a:t>
            </a:r>
            <a:endParaRPr/>
          </a:p>
        </p:txBody>
      </p:sp>
      <p:sp>
        <p:nvSpPr>
          <p:cNvPr id="48" name="CustomShape 2"/>
          <p:cNvSpPr/>
          <p:nvPr/>
        </p:nvSpPr>
        <p:spPr>
          <a:xfrm>
            <a:off x="583560" y="1441440"/>
            <a:ext cx="9071280" cy="5727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600" strike="noStrike">
                <a:latin typeface="Arial"/>
              </a:rPr>
              <a:t>The github viewer-ng does not include the openlayers viewer code 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600" strike="noStrike">
                <a:latin typeface="Arial"/>
              </a:rPr>
              <a:t>Because of the huge difference in the nature of frameworks, their language and build features and for modularity's sake they are kept apart.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600" strike="noStrike">
                <a:latin typeface="Arial"/>
              </a:rPr>
              <a:t>The viewer-ng project keeps a version of the ol3 viewer internally, wrapping it and receiving event notifications from other widgets to then make an interface call on the actual viewer instance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trike="noStrike">
                <a:latin typeface="Arial"/>
              </a:rPr>
              <a:t>Building viewer-ng...</a:t>
            </a:r>
            <a:endParaRPr/>
          </a:p>
        </p:txBody>
      </p:sp>
      <p:sp>
        <p:nvSpPr>
          <p:cNvPr id="50" name="CustomShape 2"/>
          <p:cNvSpPr/>
          <p:nvPr/>
        </p:nvSpPr>
        <p:spPr>
          <a:xfrm>
            <a:off x="583560" y="1405080"/>
            <a:ext cx="9071280" cy="5727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800" strike="noStrike">
                <a:latin typeface="Arial"/>
              </a:rPr>
              <a:t>Makes use of npm for package management/dependencies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800" strike="noStrike">
                <a:latin typeface="Arial"/>
              </a:rPr>
              <a:t>Uses webpack for packaging and loading/deploying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800" strike="noStrike">
                <a:latin typeface="Arial"/>
              </a:rPr>
              <a:t>Babel is the transpiler for Ecma2015 code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800" strike="noStrike">
                <a:latin typeface="Arial"/>
              </a:rPr>
              <a:t>Uglify is webpack's default minifier 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800" strike="noStrike">
                <a:latin typeface="Arial"/>
              </a:rPr>
              <a:t>Deployment targets can be production, debug and development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800" strike="noStrike">
                <a:latin typeface="Arial"/>
              </a:rPr>
              <a:t>Webpack's dev server comes with hot deploy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trike="noStrike">
                <a:latin typeface="Arial"/>
              </a:rPr>
              <a:t>Building viewer-ng (ol part)</a:t>
            </a:r>
            <a:endParaRPr/>
          </a:p>
        </p:txBody>
      </p:sp>
      <p:sp>
        <p:nvSpPr>
          <p:cNvPr id="52" name="CustomShape 2"/>
          <p:cNvSpPr/>
          <p:nvPr/>
        </p:nvSpPr>
        <p:spPr>
          <a:xfrm>
            <a:off x="583560" y="1405080"/>
            <a:ext cx="9071280" cy="5727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800" strike="noStrike">
                <a:latin typeface="Arial"/>
              </a:rPr>
              <a:t>Github: </a:t>
            </a:r>
            <a:r>
              <a:rPr lang="en-US" sz="2800" strike="noStrike" u="sng">
                <a:solidFill>
                  <a:srgbClr val="0000ff"/>
                </a:solidFill>
                <a:latin typeface="Arial"/>
                <a:hlinkClick r:id="rId1"/>
              </a:rPr>
              <a:t>https://github.com/waxenegger/ome-ol3-viewer</a:t>
            </a:r>
            <a:endParaRPr/>
          </a:p>
          <a:p>
            <a:pPr>
              <a:lnSpc>
                <a:spcPct val="150000"/>
              </a:lnSpc>
            </a:pP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Uses google closure for compilation and compression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Does not use ECMA 2015 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Can build for debug but no wepback development server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800" strike="noStrike">
                <a:solidFill>
                  <a:srgbClr val="000000"/>
                </a:solidFill>
                <a:latin typeface="Arial"/>
              </a:rPr>
              <a:t>Is omero-web plugin compatible with exposed viewer instance so that with any browser development tools one can debug code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trike="noStrike">
                <a:latin typeface="Arial"/>
              </a:rPr>
              <a:t>Aurelia</a:t>
            </a:r>
            <a:endParaRPr/>
          </a:p>
        </p:txBody>
      </p:sp>
      <p:sp>
        <p:nvSpPr>
          <p:cNvPr id="54" name="CustomShape 2"/>
          <p:cNvSpPr/>
          <p:nvPr/>
        </p:nvSpPr>
        <p:spPr>
          <a:xfrm>
            <a:off x="583560" y="1406160"/>
            <a:ext cx="9071280" cy="5727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800" strike="noStrike">
                <a:latin typeface="Arial"/>
              </a:rPr>
              <a:t>Provides various tools/mechanism for each of the letters in MVC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800" strike="noStrike">
                <a:latin typeface="Arial"/>
              </a:rPr>
              <a:t>Emphasis tends to be more on the view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800" strike="noStrike">
                <a:latin typeface="Arial"/>
              </a:rPr>
              <a:t>Not quite as intrusive as other frameworks (e.g. angular) with perhaps the exception of template binding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800" strike="noStrike">
                <a:latin typeface="Arial"/>
              </a:rPr>
              <a:t>Relies on convention rather than special syntax/directives</a:t>
            </a:r>
            <a:endParaRPr/>
          </a:p>
          <a:p>
            <a:pPr>
              <a:lnSpc>
                <a:spcPct val="150000"/>
              </a:lnSpc>
              <a:buSzPct val="45000"/>
              <a:buFont typeface="Wingdings" charset="2"/>
              <a:buChar char=""/>
            </a:pPr>
            <a:r>
              <a:rPr lang="en-US" sz="2800" strike="noStrike">
                <a:latin typeface="Arial"/>
              </a:rPr>
              <a:t>Tends to have cleaner js code modules while templates can get more complicated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Application>LibreOffice/4.4.7.2$Linux_X86_64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2016-09-01T10:36:06Z</dcterms:created>
  <dc:creator>Harald Waxenegger</dc:creator>
  <dc:language>en-US</dc:language>
  <cp:lastModifiedBy>Harald Waxenegger</cp:lastModifiedBy>
  <dcterms:modified xsi:type="dcterms:W3CDTF">2016-09-01T20:13:34Z</dcterms:modified>
  <cp:revision>30</cp:revision>
</cp:coreProperties>
</file>