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5"/>
  </p:notesMasterIdLst>
  <p:handoutMasterIdLst>
    <p:handoutMasterId r:id="rId26"/>
  </p:handoutMasterIdLst>
  <p:sldIdLst>
    <p:sldId id="258" r:id="rId2"/>
    <p:sldId id="341" r:id="rId3"/>
    <p:sldId id="342" r:id="rId4"/>
    <p:sldId id="425" r:id="rId5"/>
    <p:sldId id="432" r:id="rId6"/>
    <p:sldId id="423" r:id="rId7"/>
    <p:sldId id="424" r:id="rId8"/>
    <p:sldId id="433" r:id="rId9"/>
    <p:sldId id="426" r:id="rId10"/>
    <p:sldId id="427" r:id="rId11"/>
    <p:sldId id="428" r:id="rId12"/>
    <p:sldId id="429" r:id="rId13"/>
    <p:sldId id="431" r:id="rId14"/>
    <p:sldId id="434" r:id="rId15"/>
    <p:sldId id="389" r:id="rId16"/>
    <p:sldId id="371" r:id="rId17"/>
    <p:sldId id="440" r:id="rId18"/>
    <p:sldId id="437" r:id="rId19"/>
    <p:sldId id="436" r:id="rId20"/>
    <p:sldId id="438" r:id="rId21"/>
    <p:sldId id="439" r:id="rId22"/>
    <p:sldId id="435" r:id="rId23"/>
    <p:sldId id="358" r:id="rId2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02463"/>
    <a:srgbClr val="133475"/>
    <a:srgbClr val="0E2264"/>
    <a:srgbClr val="95AFAC"/>
    <a:srgbClr val="F0F4F8"/>
    <a:srgbClr val="1377C5"/>
    <a:srgbClr val="0E7655"/>
    <a:srgbClr val="D8082C"/>
    <a:srgbClr val="133476"/>
    <a:srgbClr val="A40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931" autoAdjust="0"/>
  </p:normalViewPr>
  <p:slideViewPr>
    <p:cSldViewPr snapToGrid="0" snapToObjects="1">
      <p:cViewPr>
        <p:scale>
          <a:sx n="174" d="100"/>
          <a:sy n="174" d="100"/>
        </p:scale>
        <p:origin x="-80" y="-80"/>
      </p:cViewPr>
      <p:guideLst>
        <p:guide orient="horz" pos="2160"/>
        <p:guide pos="2880"/>
      </p:guideLst>
    </p:cSldViewPr>
  </p:slideViewPr>
  <p:outlineViewPr>
    <p:cViewPr>
      <p:scale>
        <a:sx n="33" d="100"/>
        <a:sy n="33" d="100"/>
      </p:scale>
      <p:origin x="0" y="2232"/>
    </p:cViewPr>
  </p:outlineViewPr>
  <p:notesTextViewPr>
    <p:cViewPr>
      <p:scale>
        <a:sx n="100" d="100"/>
        <a:sy n="100" d="100"/>
      </p:scale>
      <p:origin x="0" y="0"/>
    </p:cViewPr>
  </p:notesTextViewPr>
  <p:sorterViewPr>
    <p:cViewPr>
      <p:scale>
        <a:sx n="66" d="100"/>
        <a:sy n="66" d="100"/>
      </p:scale>
      <p:origin x="0" y="8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latin typeface="Open Sans"/>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2F1689D-71B3-494D-82CB-C18432FFF0EC}" type="datetimeFigureOut">
              <a:rPr lang="en-US" smtClean="0">
                <a:latin typeface="Open Sans"/>
              </a:rPr>
              <a:t>25/05/15</a:t>
            </a:fld>
            <a:endParaRPr lang="en-US" dirty="0">
              <a:latin typeface="Open Sans"/>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latin typeface="Open Sans"/>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62749E1-6AC0-784B-B2CB-C22218382830}" type="slidenum">
              <a:rPr lang="en-US" smtClean="0">
                <a:latin typeface="Open Sans"/>
              </a:rPr>
              <a:t>‹#›</a:t>
            </a:fld>
            <a:endParaRPr lang="en-US" dirty="0">
              <a:latin typeface="Open Sans"/>
            </a:endParaRPr>
          </a:p>
        </p:txBody>
      </p:sp>
    </p:spTree>
    <p:extLst>
      <p:ext uri="{BB962C8B-B14F-4D97-AF65-F5344CB8AC3E}">
        <p14:creationId xmlns:p14="http://schemas.microsoft.com/office/powerpoint/2010/main" val="2759342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Open Sans"/>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Open Sans"/>
              </a:defRPr>
            </a:lvl1pPr>
          </a:lstStyle>
          <a:p>
            <a:fld id="{9C3872EF-E1DF-974D-9F19-0224619B5E91}" type="datetimeFigureOut">
              <a:rPr lang="en-US" smtClean="0"/>
              <a:pPr/>
              <a:t>25/05/15</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Open Sans"/>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Open Sans"/>
              </a:defRPr>
            </a:lvl1pPr>
          </a:lstStyle>
          <a:p>
            <a:fld id="{E1608BA4-66E1-904F-A445-BC1AC8A59436}" type="slidenum">
              <a:rPr lang="en-US" smtClean="0"/>
              <a:pPr/>
              <a:t>‹#›</a:t>
            </a:fld>
            <a:endParaRPr lang="en-US" dirty="0"/>
          </a:p>
        </p:txBody>
      </p:sp>
    </p:spTree>
    <p:extLst>
      <p:ext uri="{BB962C8B-B14F-4D97-AF65-F5344CB8AC3E}">
        <p14:creationId xmlns:p14="http://schemas.microsoft.com/office/powerpoint/2010/main" val="3288865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Open Sans"/>
        <a:ea typeface="+mn-ea"/>
        <a:cs typeface="+mn-cs"/>
      </a:defRPr>
    </a:lvl1pPr>
    <a:lvl2pPr marL="457200" algn="l" defTabSz="457200" rtl="0" eaLnBrk="1" latinLnBrk="0" hangingPunct="1">
      <a:defRPr sz="1200" kern="1200">
        <a:solidFill>
          <a:schemeClr val="tx1"/>
        </a:solidFill>
        <a:latin typeface="Open Sans"/>
        <a:ea typeface="+mn-ea"/>
        <a:cs typeface="+mn-cs"/>
      </a:defRPr>
    </a:lvl2pPr>
    <a:lvl3pPr marL="914400" algn="l" defTabSz="457200" rtl="0" eaLnBrk="1" latinLnBrk="0" hangingPunct="1">
      <a:defRPr sz="1200" kern="1200">
        <a:solidFill>
          <a:schemeClr val="tx1"/>
        </a:solidFill>
        <a:latin typeface="Open Sans"/>
        <a:ea typeface="+mn-ea"/>
        <a:cs typeface="+mn-cs"/>
      </a:defRPr>
    </a:lvl3pPr>
    <a:lvl4pPr marL="1371600" algn="l" defTabSz="457200" rtl="0" eaLnBrk="1" latinLnBrk="0" hangingPunct="1">
      <a:defRPr sz="1200" kern="1200">
        <a:solidFill>
          <a:schemeClr val="tx1"/>
        </a:solidFill>
        <a:latin typeface="Open Sans"/>
        <a:ea typeface="+mn-ea"/>
        <a:cs typeface="+mn-cs"/>
      </a:defRPr>
    </a:lvl4pPr>
    <a:lvl5pPr marL="1828800" algn="l" defTabSz="457200" rtl="0" eaLnBrk="1" latinLnBrk="0" hangingPunct="1">
      <a:defRPr sz="1200" kern="1200">
        <a:solidFill>
          <a:schemeClr val="tx1"/>
        </a:solidFill>
        <a:latin typeface="Open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0</a:t>
            </a:fld>
            <a:endParaRPr lang="en-US" dirty="0"/>
          </a:p>
        </p:txBody>
      </p:sp>
    </p:spTree>
    <p:extLst>
      <p:ext uri="{BB962C8B-B14F-4D97-AF65-F5344CB8AC3E}">
        <p14:creationId xmlns:p14="http://schemas.microsoft.com/office/powerpoint/2010/main" val="4125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Screen captures are edited and the</a:t>
            </a:r>
            <a:r>
              <a:rPr lang="en-GB" baseline="0" dirty="0" smtClean="0"/>
              <a:t> arrows and annotations added in </a:t>
            </a:r>
            <a:r>
              <a:rPr lang="en-GB" baseline="0" dirty="0" err="1" smtClean="0"/>
              <a:t>Omnigraffle</a:t>
            </a:r>
            <a:r>
              <a:rPr lang="en-GB" baseline="0" dirty="0" smtClean="0"/>
              <a:t>. The final image is output as a JPEG.</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 text and image layout is done in Word and a PDF generated for printing as training material.</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 text</a:t>
            </a:r>
            <a:r>
              <a:rPr lang="en-GB" baseline="0" dirty="0" smtClean="0"/>
              <a:t> from the Word document is converted to text and marked up in HTML.</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 website</a:t>
            </a:r>
            <a:r>
              <a:rPr lang="en-GB" baseline="0" dirty="0" smtClean="0"/>
              <a:t> is built and maintained using Jekyll and </a:t>
            </a:r>
            <a:r>
              <a:rPr lang="en-GB" baseline="0" dirty="0" err="1" smtClean="0"/>
              <a:t>Github</a:t>
            </a:r>
            <a:r>
              <a:rPr lang="en-GB" baseline="0" dirty="0" smtClean="0"/>
              <a:t>. Edits are made locally and then pushed to </a:t>
            </a:r>
            <a:r>
              <a:rPr lang="en-GB" baseline="0" dirty="0" err="1" smtClean="0"/>
              <a:t>Github</a:t>
            </a:r>
            <a:r>
              <a:rPr lang="en-GB" baseline="0" dirty="0" smtClean="0"/>
              <a:t> where they are build, reviewed then merged and deployed as the active Help website.</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 resources in the shape of the Word and </a:t>
            </a:r>
            <a:r>
              <a:rPr lang="en-GB" dirty="0" err="1" smtClean="0"/>
              <a:t>Omnigraffle</a:t>
            </a:r>
            <a:r>
              <a:rPr lang="en-GB" baseline="0" dirty="0" smtClean="0"/>
              <a:t> and the PDFs and archives of PDFs for each version are uploaded to the downloads staging site. Once reviewed in conjunction with the website changes, they are made live on the OME Downloads site.</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Our approach ...</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14</a:t>
            </a:fld>
            <a:endParaRPr lang="en-US" dirty="0"/>
          </a:p>
        </p:txBody>
      </p:sp>
    </p:spTree>
    <p:extLst>
      <p:ext uri="{BB962C8B-B14F-4D97-AF65-F5344CB8AC3E}">
        <p14:creationId xmlns:p14="http://schemas.microsoft.com/office/powerpoint/2010/main" val="180778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As</a:t>
            </a:r>
            <a:r>
              <a:rPr lang="en-US" baseline="0" dirty="0" smtClean="0"/>
              <a:t> mentioned previously, t</a:t>
            </a:r>
            <a:r>
              <a:rPr lang="en-US" dirty="0" smtClean="0"/>
              <a:t>he simplest way to use the training materials is to download the zipped</a:t>
            </a:r>
            <a:r>
              <a:rPr lang="en-US" baseline="0" dirty="0" smtClean="0"/>
              <a:t> PDFs and print off the ones you want to use for the session.</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15</a:t>
            </a:fld>
            <a:endParaRPr lang="en-US" dirty="0"/>
          </a:p>
        </p:txBody>
      </p:sp>
    </p:spTree>
    <p:extLst>
      <p:ext uri="{BB962C8B-B14F-4D97-AF65-F5344CB8AC3E}">
        <p14:creationId xmlns:p14="http://schemas.microsoft.com/office/powerpoint/2010/main" val="245922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If</a:t>
            </a:r>
            <a:r>
              <a:rPr lang="en-US" baseline="0" dirty="0" smtClean="0"/>
              <a:t> you would like to </a:t>
            </a:r>
            <a:r>
              <a:rPr lang="en-US" baseline="0" dirty="0" err="1" smtClean="0"/>
              <a:t>customise</a:t>
            </a:r>
            <a:r>
              <a:rPr lang="en-US" baseline="0" dirty="0" smtClean="0"/>
              <a:t> or edit the training material, the original Word documents are available for download. T</a:t>
            </a:r>
            <a:r>
              <a:rPr lang="en-US" dirty="0" smtClean="0"/>
              <a:t>he Help directory in the OME Downloads</a:t>
            </a:r>
            <a:r>
              <a:rPr lang="en-US" baseline="0" dirty="0" smtClean="0"/>
              <a:t> site contains the archive, </a:t>
            </a:r>
            <a:r>
              <a:rPr lang="en-US" baseline="0" dirty="0" err="1" smtClean="0"/>
              <a:t>pdf</a:t>
            </a:r>
            <a:r>
              <a:rPr lang="en-US" baseline="0" dirty="0" smtClean="0"/>
              <a:t> and resources directories. The </a:t>
            </a:r>
            <a:r>
              <a:rPr lang="en-US" baseline="0" dirty="0" err="1" smtClean="0"/>
              <a:t>Omnigraffle</a:t>
            </a:r>
            <a:r>
              <a:rPr lang="en-US" baseline="0" dirty="0" smtClean="0"/>
              <a:t> files contain the images used to create the images and the </a:t>
            </a:r>
            <a:r>
              <a:rPr lang="en-US" baseline="0" dirty="0" err="1" smtClean="0"/>
              <a:t>svs</a:t>
            </a:r>
            <a:r>
              <a:rPr lang="en-US" baseline="0" dirty="0" smtClean="0"/>
              <a:t> files which allow them to be used in programs other than </a:t>
            </a:r>
            <a:r>
              <a:rPr lang="en-US" baseline="0" dirty="0" err="1" smtClean="0"/>
              <a:t>Omnigraffle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16</a:t>
            </a:fld>
            <a:endParaRPr lang="en-US" dirty="0"/>
          </a:p>
        </p:txBody>
      </p:sp>
    </p:spTree>
    <p:extLst>
      <p:ext uri="{BB962C8B-B14F-4D97-AF65-F5344CB8AC3E}">
        <p14:creationId xmlns:p14="http://schemas.microsoft.com/office/powerpoint/2010/main" val="2459224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If you use the Word documents,</a:t>
            </a:r>
            <a:r>
              <a:rPr lang="en-US" baseline="0" dirty="0" smtClean="0"/>
              <a:t> be aware that there is hidden text in them. This is used to make notes and record details such as the image names of the annotated screenshots to make the conversion to the HTML version easier. As you can see I also use it to give myself reminders for updates etc. Tip to the wise: turn off hidden text before you render the PDFs or you can get some layout weirdness.</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17</a:t>
            </a:fld>
            <a:endParaRPr lang="en-US" dirty="0"/>
          </a:p>
        </p:txBody>
      </p:sp>
    </p:spTree>
    <p:extLst>
      <p:ext uri="{BB962C8B-B14F-4D97-AF65-F5344CB8AC3E}">
        <p14:creationId xmlns:p14="http://schemas.microsoft.com/office/powerpoint/2010/main" val="2459224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A naming convention is used for the image names. The </a:t>
            </a:r>
            <a:r>
              <a:rPr lang="en-US" dirty="0" err="1" smtClean="0"/>
              <a:t>Omnigraffle</a:t>
            </a:r>
            <a:r>
              <a:rPr lang="en-US" dirty="0" smtClean="0"/>
              <a:t> file for the section is named for the section, using camel syntax and then each image is created on a separate canvas and that is named</a:t>
            </a:r>
            <a:r>
              <a:rPr lang="en-US" baseline="0" dirty="0" smtClean="0"/>
              <a:t> logically. When exported, the image name is a concatenation of the </a:t>
            </a:r>
            <a:r>
              <a:rPr lang="en-US" baseline="0" dirty="0" err="1" smtClean="0"/>
              <a:t>Omnigraffle</a:t>
            </a:r>
            <a:r>
              <a:rPr lang="en-US" baseline="0" dirty="0" smtClean="0"/>
              <a:t> file name and the canvas name. So this is the first image in the Viewing Data section and it will be named </a:t>
            </a:r>
            <a:r>
              <a:rPr lang="en-US" baseline="0" dirty="0" err="1" smtClean="0"/>
              <a:t>viewingDataPreview.jpg</a:t>
            </a:r>
            <a:r>
              <a:rPr lang="en-US" baseline="0" dirty="0" smtClean="0"/>
              <a:t>. In this example I have happen to have added a suffix of the version number to the canvas name just to remind me which it is, but version names do not appear in the image name. In this way it is easy to update the image with a new screen capture and then exported, no URLs are broken in the HTML version.</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18</a:t>
            </a:fld>
            <a:endParaRPr lang="en-US" dirty="0"/>
          </a:p>
        </p:txBody>
      </p:sp>
    </p:spTree>
    <p:extLst>
      <p:ext uri="{BB962C8B-B14F-4D97-AF65-F5344CB8AC3E}">
        <p14:creationId xmlns:p14="http://schemas.microsoft.com/office/powerpoint/2010/main" val="245922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1</a:t>
            </a:fld>
            <a:endParaRPr lang="en-US" dirty="0"/>
          </a:p>
        </p:txBody>
      </p:sp>
    </p:spTree>
    <p:extLst>
      <p:ext uri="{BB962C8B-B14F-4D97-AF65-F5344CB8AC3E}">
        <p14:creationId xmlns:p14="http://schemas.microsoft.com/office/powerpoint/2010/main" val="179879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baseline="0" dirty="0" smtClean="0"/>
              <a:t>These canvases are exported as high quality JPEGs at 75% scale which gives good size and quality trade-off for both print and </a:t>
            </a:r>
            <a:r>
              <a:rPr lang="en-US" baseline="0" smtClean="0"/>
              <a:t>HTML versions.</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19</a:t>
            </a:fld>
            <a:endParaRPr lang="en-US" dirty="0"/>
          </a:p>
        </p:txBody>
      </p:sp>
    </p:spTree>
    <p:extLst>
      <p:ext uri="{BB962C8B-B14F-4D97-AF65-F5344CB8AC3E}">
        <p14:creationId xmlns:p14="http://schemas.microsoft.com/office/powerpoint/2010/main" val="2459224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baseline="0" dirty="0" smtClean="0"/>
              <a:t>If you are feeling adventurous you can build your own version of the User Help website. It is built with Jekyll which is very easy to get your head around. Just fork the code from the </a:t>
            </a:r>
            <a:r>
              <a:rPr lang="en-US" baseline="0" dirty="0" err="1" smtClean="0"/>
              <a:t>Github</a:t>
            </a:r>
            <a:r>
              <a:rPr lang="en-US" baseline="0" dirty="0" smtClean="0"/>
              <a:t> repository and you </a:t>
            </a:r>
            <a:r>
              <a:rPr lang="en-US" baseline="0" smtClean="0"/>
              <a:t>are away.</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20</a:t>
            </a:fld>
            <a:endParaRPr lang="en-US" dirty="0"/>
          </a:p>
        </p:txBody>
      </p:sp>
    </p:spTree>
    <p:extLst>
      <p:ext uri="{BB962C8B-B14F-4D97-AF65-F5344CB8AC3E}">
        <p14:creationId xmlns:p14="http://schemas.microsoft.com/office/powerpoint/2010/main" val="245922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You are free to use and</a:t>
            </a:r>
            <a:r>
              <a:rPr lang="en-US" baseline="0" dirty="0" smtClean="0"/>
              <a:t> adapt the material as you wish as long as OME is credited.</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21</a:t>
            </a:fld>
            <a:endParaRPr lang="en-US" dirty="0"/>
          </a:p>
        </p:txBody>
      </p:sp>
    </p:spTree>
    <p:extLst>
      <p:ext uri="{BB962C8B-B14F-4D97-AF65-F5344CB8AC3E}">
        <p14:creationId xmlns:p14="http://schemas.microsoft.com/office/powerpoint/2010/main" val="3445338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Thanks as always to Jason, and to Helen and </a:t>
            </a:r>
            <a:r>
              <a:rPr lang="en-US" dirty="0" err="1" smtClean="0"/>
              <a:t>Petr</a:t>
            </a:r>
            <a:r>
              <a:rPr lang="en-US" dirty="0" smtClean="0"/>
              <a:t> who bear the brunt</a:t>
            </a:r>
            <a:r>
              <a:rPr lang="en-US" baseline="0" dirty="0" smtClean="0"/>
              <a:t> of the reviewing,</a:t>
            </a:r>
            <a:r>
              <a:rPr lang="en-US" dirty="0" smtClean="0"/>
              <a:t> the OME team who all input into the materials and </a:t>
            </a:r>
            <a:r>
              <a:rPr lang="en-US" baseline="0" dirty="0" smtClean="0"/>
              <a:t>also thanks to </a:t>
            </a:r>
            <a:r>
              <a:rPr lang="en-US" baseline="0" dirty="0" err="1" smtClean="0"/>
              <a:t>Wellcome</a:t>
            </a:r>
            <a:r>
              <a:rPr lang="en-US" baseline="0" dirty="0" smtClean="0"/>
              <a:t> Trust and BBSRC who fund the OME project.</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22</a:t>
            </a:fld>
            <a:endParaRPr lang="en-US" dirty="0"/>
          </a:p>
        </p:txBody>
      </p:sp>
    </p:spTree>
    <p:extLst>
      <p:ext uri="{BB962C8B-B14F-4D97-AF65-F5344CB8AC3E}">
        <p14:creationId xmlns:p14="http://schemas.microsoft.com/office/powerpoint/2010/main" val="276152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 OMERO</a:t>
            </a:r>
            <a:r>
              <a:rPr lang="en-GB" baseline="0" dirty="0" smtClean="0"/>
              <a:t> training materials and Help website focus on the two GUI </a:t>
            </a:r>
            <a:r>
              <a:rPr lang="en-GB" baseline="0" dirty="0" smtClean="0"/>
              <a:t>clients, </a:t>
            </a:r>
            <a:r>
              <a:rPr lang="en-GB" baseline="0" dirty="0" smtClean="0"/>
              <a:t>the desktop client, OMERO.insight and the browser-based client, OMERO.web, but they also cover additional apps including </a:t>
            </a:r>
            <a:r>
              <a:rPr lang="en-GB" baseline="0" dirty="0" err="1" smtClean="0"/>
              <a:t>OMERO.figure</a:t>
            </a:r>
            <a:r>
              <a:rPr lang="en-GB" baseline="0" dirty="0" smtClean="0"/>
              <a:t>, OMERO and </a:t>
            </a:r>
            <a:r>
              <a:rPr lang="en-GB" baseline="0" dirty="0" err="1" smtClean="0"/>
              <a:t>ImageJ</a:t>
            </a:r>
            <a:r>
              <a:rPr lang="en-GB" baseline="0" dirty="0" smtClean="0"/>
              <a:t>/Fiji and the Virtual Microscope.</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 Help website is the HTML form of</a:t>
            </a:r>
            <a:r>
              <a:rPr lang="en-GB" baseline="0" dirty="0" smtClean="0"/>
              <a:t> the material, with downloadable PDF versions for all the pages.</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4</a:t>
            </a:fld>
            <a:endParaRPr lang="en-US" dirty="0"/>
          </a:p>
        </p:txBody>
      </p:sp>
    </p:spTree>
    <p:extLst>
      <p:ext uri="{BB962C8B-B14F-4D97-AF65-F5344CB8AC3E}">
        <p14:creationId xmlns:p14="http://schemas.microsoft.com/office/powerpoint/2010/main" val="179879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There are getting started guides for for OMERO.insight, OMERO.web and using OMERO with </a:t>
            </a:r>
            <a:r>
              <a:rPr lang="en-GB" dirty="0" err="1" smtClean="0"/>
              <a:t>ImageJ</a:t>
            </a:r>
            <a:r>
              <a:rPr lang="en-GB" dirty="0" smtClean="0"/>
              <a:t>/Fiji</a:t>
            </a:r>
            <a:r>
              <a:rPr lang="en-GB" baseline="0" dirty="0" smtClean="0"/>
              <a:t> and then workflow guides for </a:t>
            </a:r>
            <a:r>
              <a:rPr lang="en-GB" baseline="0" dirty="0" err="1" smtClean="0"/>
              <a:t>OMERO.figure</a:t>
            </a:r>
            <a:r>
              <a:rPr lang="en-GB" baseline="0" dirty="0" smtClean="0"/>
              <a:t> and OMERO Virtual Microscope.</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The most convenient way to download the PDFs for all the chapters</a:t>
            </a:r>
            <a:r>
              <a:rPr lang="en-GB" baseline="0" dirty="0" smtClean="0"/>
              <a:t> is form the link on the </a:t>
            </a:r>
            <a:r>
              <a:rPr lang="en-GB" baseline="0" smtClean="0"/>
              <a:t>Training Materials </a:t>
            </a:r>
            <a:r>
              <a:rPr lang="en-GB" baseline="0" dirty="0" smtClean="0"/>
              <a:t>page. Individual chapter PDFs can be downloaded from the PDF link at the top right of each page.</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7</a:t>
            </a:fld>
            <a:endParaRPr lang="en-US" dirty="0"/>
          </a:p>
        </p:txBody>
      </p:sp>
    </p:spTree>
    <p:extLst>
      <p:ext uri="{BB962C8B-B14F-4D97-AF65-F5344CB8AC3E}">
        <p14:creationId xmlns:p14="http://schemas.microsoft.com/office/powerpoint/2010/main" val="179879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914403" y="3257550"/>
            <a:ext cx="7315199" cy="3086100"/>
          </a:xfrm>
          <a:prstGeom prst="rect">
            <a:avLst/>
          </a:prstGeom>
        </p:spPr>
        <p:txBody>
          <a:bodyPr lIns="91425" tIns="91425" rIns="91425" bIns="91425" anchor="t" anchorCtr="0">
            <a:noAutofit/>
          </a:bodyPr>
          <a:lstStyle/>
          <a:p>
            <a:pPr lvl="0" rtl="0">
              <a:buNone/>
            </a:pPr>
            <a:r>
              <a:rPr lang="en-GB" dirty="0" smtClean="0"/>
              <a:t>My workflow is fairly individual as I use apps that I like working with.</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alphaModFix amt="80000"/>
          </a:blip>
          <a:tile tx="0" ty="0" sx="100000" sy="100000" flip="none" algn="tl"/>
        </a:blipFill>
        <a:effectLst/>
      </p:bgPr>
    </p:bg>
    <p:spTree>
      <p:nvGrpSpPr>
        <p:cNvPr id="1" name=""/>
        <p:cNvGrpSpPr/>
        <p:nvPr/>
      </p:nvGrpSpPr>
      <p:grpSpPr>
        <a:xfrm>
          <a:off x="0" y="0"/>
          <a:ext cx="0" cy="0"/>
          <a:chOff x="0" y="0"/>
          <a:chExt cx="0" cy="0"/>
        </a:xfrm>
      </p:grpSpPr>
      <p:sp>
        <p:nvSpPr>
          <p:cNvPr id="15" name="Rectangle 14"/>
          <p:cNvSpPr/>
          <p:nvPr userDrawn="1"/>
        </p:nvSpPr>
        <p:spPr>
          <a:xfrm>
            <a:off x="0" y="5112226"/>
            <a:ext cx="9144000" cy="1745774"/>
          </a:xfrm>
          <a:prstGeom prst="rect">
            <a:avLst/>
          </a:prstGeom>
          <a:solidFill>
            <a:srgbClr val="F0F4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a:endParaRPr>
          </a:p>
        </p:txBody>
      </p:sp>
      <p:pic>
        <p:nvPicPr>
          <p:cNvPr id="16" name="Picture 15" descr="bg-int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745" y="4073503"/>
            <a:ext cx="7815959" cy="1041581"/>
          </a:xfrm>
          <a:prstGeom prst="rect">
            <a:avLst/>
          </a:prstGeom>
        </p:spPr>
      </p:pic>
      <p:sp>
        <p:nvSpPr>
          <p:cNvPr id="2" name="Title 1"/>
          <p:cNvSpPr>
            <a:spLocks noGrp="1"/>
          </p:cNvSpPr>
          <p:nvPr>
            <p:ph type="ctrTitle" hasCustomPrompt="1"/>
          </p:nvPr>
        </p:nvSpPr>
        <p:spPr>
          <a:xfrm>
            <a:off x="185848" y="1263210"/>
            <a:ext cx="8765851" cy="1470025"/>
          </a:xfrm>
        </p:spPr>
        <p:txBody>
          <a:bodyPr>
            <a:normAutofit/>
          </a:bodyPr>
          <a:lstStyle>
            <a:lvl1pPr>
              <a:defRPr sz="2800"/>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1371600" y="3349352"/>
            <a:ext cx="6400800" cy="1752600"/>
          </a:xfrm>
        </p:spPr>
        <p:txBody>
          <a:bodyPr/>
          <a:lstStyle>
            <a:lvl1pPr marL="0" indent="0" algn="ctr">
              <a:buNone/>
              <a:defRPr baseline="0">
                <a:solidFill>
                  <a:schemeClr val="tx1">
                    <a:lumMod val="65000"/>
                    <a:lumOff val="35000"/>
                  </a:schemeClr>
                </a:solidFill>
                <a:latin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endParaRPr lang="en-US" dirty="0"/>
          </a:p>
        </p:txBody>
      </p:sp>
      <p:sp>
        <p:nvSpPr>
          <p:cNvPr id="11" name="Rectangle 10"/>
          <p:cNvSpPr/>
          <p:nvPr userDrawn="1"/>
        </p:nvSpPr>
        <p:spPr>
          <a:xfrm>
            <a:off x="1176186" y="5769428"/>
            <a:ext cx="3019895" cy="733551"/>
          </a:xfrm>
          <a:prstGeom prst="rect">
            <a:avLst/>
          </a:prstGeom>
          <a:ln>
            <a:noFill/>
          </a:ln>
        </p:spPr>
        <p:txBody>
          <a:bodyPr vert="horz" lIns="91440" tIns="45720" rIns="91440" bIns="45720" rtlCol="0">
            <a:noAutofit/>
          </a:bodyPr>
          <a:lstStyle/>
          <a:p>
            <a:pPr marL="0" algn="l" defTabSz="457200" rtl="0" eaLnBrk="1" latinLnBrk="0" hangingPunct="1">
              <a:spcBef>
                <a:spcPct val="20000"/>
              </a:spcBef>
              <a:buFont typeface="Arial"/>
              <a:buNone/>
            </a:pPr>
            <a:r>
              <a:rPr lang="en-US" sz="1000" kern="1200" dirty="0" smtClean="0">
                <a:solidFill>
                  <a:schemeClr val="bg1">
                    <a:lumMod val="50000"/>
                  </a:schemeClr>
                </a:solidFill>
                <a:latin typeface="Open Sans Semibold"/>
                <a:ea typeface="+mn-ea"/>
                <a:cs typeface="Open Sans Semibold"/>
              </a:rPr>
              <a:t>Centre for Gene Regulation &amp; Expression</a:t>
            </a:r>
          </a:p>
          <a:p>
            <a:pPr marL="0" algn="l" defTabSz="457200" rtl="0" eaLnBrk="1" latinLnBrk="0" hangingPunct="1">
              <a:spcBef>
                <a:spcPct val="20000"/>
              </a:spcBef>
              <a:buFont typeface="Arial"/>
              <a:buNone/>
            </a:pPr>
            <a:r>
              <a:rPr lang="en-US" sz="1000" kern="1200" dirty="0" smtClean="0">
                <a:solidFill>
                  <a:schemeClr val="bg1">
                    <a:lumMod val="50000"/>
                  </a:schemeClr>
                </a:solidFill>
                <a:latin typeface="Open Sans Semibold"/>
                <a:ea typeface="+mn-ea"/>
                <a:cs typeface="Open Sans Semibold"/>
              </a:rPr>
              <a:t>College of Life Sciences,</a:t>
            </a:r>
            <a:r>
              <a:rPr lang="en-US" sz="1000" kern="1200" baseline="0" dirty="0" smtClean="0">
                <a:solidFill>
                  <a:schemeClr val="bg1">
                    <a:lumMod val="50000"/>
                  </a:schemeClr>
                </a:solidFill>
                <a:latin typeface="Open Sans Semibold"/>
                <a:ea typeface="+mn-ea"/>
                <a:cs typeface="Open Sans Semibold"/>
              </a:rPr>
              <a:t> </a:t>
            </a:r>
            <a:r>
              <a:rPr lang="en-US" sz="1000" kern="1200" dirty="0" smtClean="0">
                <a:solidFill>
                  <a:schemeClr val="bg1">
                    <a:lumMod val="50000"/>
                  </a:schemeClr>
                </a:solidFill>
                <a:latin typeface="Open Sans Semibold"/>
                <a:ea typeface="+mn-ea"/>
                <a:cs typeface="Open Sans Semibold"/>
              </a:rPr>
              <a:t>University of</a:t>
            </a:r>
            <a:r>
              <a:rPr lang="en-US" sz="1000" kern="1200" baseline="0" dirty="0" smtClean="0">
                <a:solidFill>
                  <a:schemeClr val="bg1">
                    <a:lumMod val="50000"/>
                  </a:schemeClr>
                </a:solidFill>
                <a:latin typeface="Open Sans Semibold"/>
                <a:ea typeface="+mn-ea"/>
                <a:cs typeface="Open Sans Semibold"/>
              </a:rPr>
              <a:t> </a:t>
            </a:r>
            <a:r>
              <a:rPr lang="en-US" sz="1000" kern="1200" dirty="0" smtClean="0">
                <a:solidFill>
                  <a:schemeClr val="bg1">
                    <a:lumMod val="50000"/>
                  </a:schemeClr>
                </a:solidFill>
                <a:latin typeface="Open Sans Semibold"/>
                <a:ea typeface="+mn-ea"/>
                <a:cs typeface="Open Sans Semibold"/>
              </a:rPr>
              <a:t>Dundee</a:t>
            </a:r>
          </a:p>
          <a:p>
            <a:pPr marL="0" algn="l" defTabSz="457200" rtl="0" eaLnBrk="1" latinLnBrk="0" hangingPunct="1">
              <a:spcBef>
                <a:spcPct val="20000"/>
              </a:spcBef>
              <a:buFont typeface="Arial"/>
              <a:buNone/>
            </a:pPr>
            <a:r>
              <a:rPr lang="en-US" sz="1000" kern="1200" dirty="0" smtClean="0">
                <a:solidFill>
                  <a:schemeClr val="bg1">
                    <a:lumMod val="50000"/>
                  </a:schemeClr>
                </a:solidFill>
                <a:latin typeface="Open Sans Semibold"/>
                <a:ea typeface="+mn-ea"/>
                <a:cs typeface="Open Sans Semibold"/>
              </a:rPr>
              <a:t>Dundee, Scotland, UK</a:t>
            </a:r>
            <a:endParaRPr lang="en-GB" sz="1000" kern="1200" dirty="0">
              <a:solidFill>
                <a:schemeClr val="bg1">
                  <a:lumMod val="50000"/>
                </a:schemeClr>
              </a:solidFill>
              <a:latin typeface="Open Sans Semibold"/>
              <a:ea typeface="+mn-ea"/>
              <a:cs typeface="Open Sans Semibold"/>
            </a:endParaRPr>
          </a:p>
        </p:txBody>
      </p:sp>
      <p:sp>
        <p:nvSpPr>
          <p:cNvPr id="13" name="Rectangle 12"/>
          <p:cNvSpPr/>
          <p:nvPr userDrawn="1"/>
        </p:nvSpPr>
        <p:spPr>
          <a:xfrm>
            <a:off x="7113864" y="6112395"/>
            <a:ext cx="1889461" cy="381082"/>
          </a:xfrm>
          <a:prstGeom prst="rect">
            <a:avLst/>
          </a:prstGeom>
          <a:ln>
            <a:noFill/>
          </a:ln>
        </p:spPr>
        <p:txBody>
          <a:bodyPr vert="horz" lIns="91440" tIns="45720" rIns="91440" bIns="45720" rtlCol="0">
            <a:normAutofit/>
          </a:bodyPr>
          <a:lstStyle/>
          <a:p>
            <a:pPr algn="ctr">
              <a:spcBef>
                <a:spcPct val="20000"/>
              </a:spcBef>
              <a:buFont typeface="Arial"/>
              <a:buNone/>
            </a:pPr>
            <a:r>
              <a:rPr lang="en-GB" sz="1000" b="0" dirty="0" smtClean="0">
                <a:solidFill>
                  <a:srgbClr val="7F7F7F"/>
                </a:solidFill>
                <a:latin typeface="Open Sans Semibold"/>
                <a:cs typeface="Open Sans Semibold"/>
              </a:rPr>
              <a:t>Seattle, WA, USA</a:t>
            </a:r>
            <a:endParaRPr lang="en-GB" sz="1000" b="0" dirty="0">
              <a:solidFill>
                <a:srgbClr val="7F7F7F"/>
              </a:solidFill>
              <a:latin typeface="Open Sans Semibold"/>
              <a:cs typeface="Open Sans Semibold"/>
            </a:endParaRPr>
          </a:p>
        </p:txBody>
      </p:sp>
      <p:pic>
        <p:nvPicPr>
          <p:cNvPr id="14" name="Picture 13" descr="Glencoe-Softwar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9246" y="5525151"/>
            <a:ext cx="2236471" cy="721138"/>
          </a:xfrm>
          <a:prstGeom prst="rect">
            <a:avLst/>
          </a:prstGeom>
        </p:spPr>
      </p:pic>
      <p:pic>
        <p:nvPicPr>
          <p:cNvPr id="18" name="Picture 17" descr="UoD.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9912" y="5583500"/>
            <a:ext cx="945525" cy="868680"/>
          </a:xfrm>
          <a:prstGeom prst="rect">
            <a:avLst/>
          </a:prstGeom>
        </p:spPr>
      </p:pic>
    </p:spTree>
    <p:extLst>
      <p:ext uri="{BB962C8B-B14F-4D97-AF65-F5344CB8AC3E}">
        <p14:creationId xmlns:p14="http://schemas.microsoft.com/office/powerpoint/2010/main" val="361851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edit Slide Title – black background</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1F94C27-CCD8-744C-9E80-37C6A9C00ED2}" type="slidenum">
              <a:rPr lang="en-US" smtClean="0"/>
              <a:pPr/>
              <a:t>‹#›</a:t>
            </a:fld>
            <a:endParaRPr lang="en-US"/>
          </a:p>
        </p:txBody>
      </p:sp>
      <p:pic>
        <p:nvPicPr>
          <p:cNvPr id="3" name="Picture 2" descr="Glencoe-Software-icon-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6042" y="6503035"/>
            <a:ext cx="249175" cy="228600"/>
          </a:xfrm>
          <a:prstGeom prst="rect">
            <a:avLst/>
          </a:prstGeom>
        </p:spPr>
      </p:pic>
      <p:sp>
        <p:nvSpPr>
          <p:cNvPr id="6" name="Content Placeholder 2"/>
          <p:cNvSpPr>
            <a:spLocks noGrp="1"/>
          </p:cNvSpPr>
          <p:nvPr>
            <p:ph idx="1"/>
          </p:nvPr>
        </p:nvSpPr>
        <p:spPr>
          <a:xfrm>
            <a:off x="457200" y="1168401"/>
            <a:ext cx="5410200" cy="2578100"/>
          </a:xfrm>
        </p:spPr>
        <p:txBody>
          <a:bodyPr/>
          <a:lstStyle>
            <a:lvl1pPr marL="0" indent="0">
              <a:buClr>
                <a:srgbClr val="133476"/>
              </a:buClr>
              <a:buSzPct val="110000"/>
              <a:buFont typeface="Courier New"/>
              <a:buNone/>
              <a:defRPr>
                <a:solidFill>
                  <a:schemeClr val="bg1"/>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Master text styles</a:t>
            </a:r>
          </a:p>
        </p:txBody>
      </p:sp>
    </p:spTree>
    <p:extLst>
      <p:ext uri="{BB962C8B-B14F-4D97-AF65-F5344CB8AC3E}">
        <p14:creationId xmlns:p14="http://schemas.microsoft.com/office/powerpoint/2010/main" val="338206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Screen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232900" cy="881062"/>
          </a:xfrm>
        </p:spPr>
        <p:txBody>
          <a:bodyPr>
            <a:normAutofit/>
          </a:bodyPr>
          <a:lstStyle>
            <a:lvl1pPr>
              <a:defRPr sz="2400" baseline="0"/>
            </a:lvl1pPr>
          </a:lstStyle>
          <a:p>
            <a:r>
              <a:rPr lang="en-US" dirty="0" smtClean="0"/>
              <a:t>Click to edit Slide Title – ideal for screenshots</a:t>
            </a:r>
            <a:endParaRPr lang="en-US" dirty="0"/>
          </a:p>
        </p:txBody>
      </p:sp>
      <p:sp>
        <p:nvSpPr>
          <p:cNvPr id="3" name="Content Placeholder 2"/>
          <p:cNvSpPr>
            <a:spLocks noGrp="1"/>
          </p:cNvSpPr>
          <p:nvPr>
            <p:ph idx="1" hasCustomPrompt="1"/>
          </p:nvPr>
        </p:nvSpPr>
        <p:spPr>
          <a:xfrm>
            <a:off x="0" y="6437313"/>
            <a:ext cx="8123717" cy="425450"/>
          </a:xfrm>
        </p:spPr>
        <p:txBody>
          <a:bodyPr>
            <a:normAutofit/>
          </a:bodyPr>
          <a:lstStyle>
            <a:lvl1pPr marL="0" indent="0">
              <a:buClr>
                <a:srgbClr val="133476"/>
              </a:buClr>
              <a:buSzPct val="110000"/>
              <a:buFont typeface="Courier New"/>
              <a:buNone/>
              <a:defRPr sz="1600" baseline="0">
                <a:solidFill>
                  <a:schemeClr val="tx1">
                    <a:lumMod val="65000"/>
                    <a:lumOff val="35000"/>
                  </a:schemeClr>
                </a:solidFill>
                <a:latin typeface="Open Sans Semibold"/>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Footer text for screenshot</a:t>
            </a:r>
          </a:p>
        </p:txBody>
      </p:sp>
      <p:sp>
        <p:nvSpPr>
          <p:cNvPr id="6" name="Slide Number Placeholder 5"/>
          <p:cNvSpPr>
            <a:spLocks noGrp="1"/>
          </p:cNvSpPr>
          <p:nvPr>
            <p:ph type="sldNum" sz="quarter" idx="12"/>
          </p:nvPr>
        </p:nvSpPr>
        <p:spPr>
          <a:xfrm>
            <a:off x="8123718" y="6437313"/>
            <a:ext cx="720436" cy="365125"/>
          </a:xfrm>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150827044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387342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800" b="0" i="0" cap="all" baseline="0"/>
            </a:lvl1pPr>
          </a:lstStyle>
          <a:p>
            <a:r>
              <a:rPr lang="en-US" dirty="0" smtClean="0"/>
              <a:t>Click </a:t>
            </a:r>
            <a:r>
              <a:rPr lang="en-US" dirty="0" err="1" smtClean="0"/>
              <a:t>tO</a:t>
            </a:r>
            <a:r>
              <a:rPr lang="en-US" dirty="0" smtClean="0"/>
              <a:t> Edit Section title</a:t>
            </a:r>
            <a:endParaRPr lang="en-US" dirty="0"/>
          </a:p>
        </p:txBody>
      </p:sp>
      <p:sp>
        <p:nvSpPr>
          <p:cNvPr id="6" name="Slide Number Placeholder 5"/>
          <p:cNvSpPr>
            <a:spLocks noGrp="1"/>
          </p:cNvSpPr>
          <p:nvPr>
            <p:ph type="sldNum" sz="quarter" idx="12"/>
          </p:nvPr>
        </p:nvSpPr>
        <p:spPr/>
        <p:txBody>
          <a:bodyPr/>
          <a:lstStyle/>
          <a:p>
            <a:fld id="{01F94C27-CCD8-744C-9E80-37C6A9C00ED2}" type="slidenum">
              <a:rPr lang="en-US" smtClean="0"/>
              <a:t>‹#›</a:t>
            </a:fld>
            <a:endParaRPr lang="en-US"/>
          </a:p>
        </p:txBody>
      </p:sp>
      <p:pic>
        <p:nvPicPr>
          <p:cNvPr id="5" name="Picture 4" descr="Glencoe-Software-icon.png"/>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4333691" y="-965200"/>
            <a:ext cx="6437052" cy="5897880"/>
          </a:xfrm>
          <a:prstGeom prst="rect">
            <a:avLst/>
          </a:prstGeom>
        </p:spPr>
      </p:pic>
    </p:spTree>
    <p:extLst>
      <p:ext uri="{BB962C8B-B14F-4D97-AF65-F5344CB8AC3E}">
        <p14:creationId xmlns:p14="http://schemas.microsoft.com/office/powerpoint/2010/main" val="342568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w/ OME background">
    <p:spTree>
      <p:nvGrpSpPr>
        <p:cNvPr id="1" name=""/>
        <p:cNvGrpSpPr/>
        <p:nvPr/>
      </p:nvGrpSpPr>
      <p:grpSpPr>
        <a:xfrm>
          <a:off x="0" y="0"/>
          <a:ext cx="0" cy="0"/>
          <a:chOff x="0" y="0"/>
          <a:chExt cx="0" cy="0"/>
        </a:xfrm>
      </p:grpSpPr>
      <p:pic>
        <p:nvPicPr>
          <p:cNvPr id="4" name="Picture 3" descr="ome-icon.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4042300" y="-685800"/>
            <a:ext cx="6740435" cy="5897880"/>
          </a:xfrm>
          <a:prstGeom prst="rect">
            <a:avLst/>
          </a:prstGeom>
        </p:spPr>
      </p:pic>
      <p:sp>
        <p:nvSpPr>
          <p:cNvPr id="6" name="Slide Number Placeholder 5"/>
          <p:cNvSpPr>
            <a:spLocks noGrp="1"/>
          </p:cNvSpPr>
          <p:nvPr>
            <p:ph type="sldNum" sz="quarter" idx="12"/>
          </p:nvPr>
        </p:nvSpPr>
        <p:spPr/>
        <p:txBody>
          <a:bodyPr/>
          <a:lstStyle/>
          <a:p>
            <a:fld id="{01F94C27-CCD8-744C-9E80-37C6A9C00ED2}" type="slidenum">
              <a:rPr lang="en-US" smtClean="0"/>
              <a:t>‹#›</a:t>
            </a:fld>
            <a:endParaRPr lang="en-US"/>
          </a:p>
        </p:txBody>
      </p:sp>
      <p:sp>
        <p:nvSpPr>
          <p:cNvPr id="7" name="Title 1"/>
          <p:cNvSpPr>
            <a:spLocks noGrp="1"/>
          </p:cNvSpPr>
          <p:nvPr>
            <p:ph type="title" hasCustomPrompt="1"/>
          </p:nvPr>
        </p:nvSpPr>
        <p:spPr>
          <a:xfrm>
            <a:off x="722313" y="4406900"/>
            <a:ext cx="7772400" cy="1362075"/>
          </a:xfrm>
        </p:spPr>
        <p:txBody>
          <a:bodyPr anchor="t">
            <a:normAutofit/>
          </a:bodyPr>
          <a:lstStyle>
            <a:lvl1pPr algn="l">
              <a:defRPr sz="3800" b="0" i="0" cap="all" baseline="0"/>
            </a:lvl1pPr>
          </a:lstStyle>
          <a:p>
            <a:r>
              <a:rPr lang="en-US" dirty="0" smtClean="0"/>
              <a:t>Click </a:t>
            </a:r>
            <a:r>
              <a:rPr lang="en-US" dirty="0" err="1" smtClean="0"/>
              <a:t>tO</a:t>
            </a:r>
            <a:r>
              <a:rPr lang="en-US" dirty="0" smtClean="0"/>
              <a:t> Edit Section title</a:t>
            </a:r>
            <a:endParaRPr lang="en-US" dirty="0"/>
          </a:p>
        </p:txBody>
      </p:sp>
    </p:spTree>
    <p:extLst>
      <p:ext uri="{BB962C8B-B14F-4D97-AF65-F5344CB8AC3E}">
        <p14:creationId xmlns:p14="http://schemas.microsoft.com/office/powerpoint/2010/main" val="2494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w/ background">
    <p:spTree>
      <p:nvGrpSpPr>
        <p:cNvPr id="1" name=""/>
        <p:cNvGrpSpPr/>
        <p:nvPr/>
      </p:nvGrpSpPr>
      <p:grpSpPr>
        <a:xfrm>
          <a:off x="0" y="0"/>
          <a:ext cx="0" cy="0"/>
          <a:chOff x="0" y="0"/>
          <a:chExt cx="0" cy="0"/>
        </a:xfrm>
      </p:grpSpPr>
      <p:pic>
        <p:nvPicPr>
          <p:cNvPr id="7" name="Picture 6" descr="Glencoe-Software-icon.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4333691" y="-965200"/>
            <a:ext cx="6437052" cy="5897880"/>
          </a:xfrm>
          <a:prstGeom prst="rect">
            <a:avLst/>
          </a:prstGeom>
        </p:spPr>
      </p:pic>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a:xfrm>
            <a:off x="457201" y="1028700"/>
            <a:ext cx="8699500" cy="5403850"/>
          </a:xfrm>
        </p:spPr>
        <p:txBody>
          <a:bodyPr/>
          <a:lstStyle>
            <a:lvl1pPr marL="342900" indent="-342900">
              <a:buClr>
                <a:srgbClr val="133476"/>
              </a:buClr>
              <a:buSzPct val="110000"/>
              <a:buFont typeface="Courier New"/>
              <a:buChar char="o"/>
              <a:defRPr baseline="0">
                <a:solidFill>
                  <a:schemeClr val="tx1">
                    <a:lumMod val="65000"/>
                    <a:lumOff val="35000"/>
                  </a:schemeClr>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this slide w/ Glencoe Software background</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56804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 w/ OME background">
    <p:spTree>
      <p:nvGrpSpPr>
        <p:cNvPr id="1" name=""/>
        <p:cNvGrpSpPr/>
        <p:nvPr/>
      </p:nvGrpSpPr>
      <p:grpSpPr>
        <a:xfrm>
          <a:off x="0" y="0"/>
          <a:ext cx="0" cy="0"/>
          <a:chOff x="0" y="0"/>
          <a:chExt cx="0" cy="0"/>
        </a:xfrm>
      </p:grpSpPr>
      <p:pic>
        <p:nvPicPr>
          <p:cNvPr id="4" name="Picture 3" descr="ome-icon.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4042300" y="-685800"/>
            <a:ext cx="6740435" cy="5897880"/>
          </a:xfrm>
          <a:prstGeom prst="rect">
            <a:avLst/>
          </a:prstGeom>
        </p:spPr>
      </p:pic>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a:xfrm>
            <a:off x="457201" y="1028700"/>
            <a:ext cx="8699500" cy="5403850"/>
          </a:xfrm>
        </p:spPr>
        <p:txBody>
          <a:bodyPr/>
          <a:lstStyle>
            <a:lvl1pPr marL="342900" indent="-342900">
              <a:buClr>
                <a:srgbClr val="133476"/>
              </a:buClr>
              <a:buSzPct val="110000"/>
              <a:buFont typeface="Courier New"/>
              <a:buChar char="o"/>
              <a:defRPr>
                <a:solidFill>
                  <a:schemeClr val="tx1">
                    <a:lumMod val="65000"/>
                    <a:lumOff val="35000"/>
                  </a:schemeClr>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this slide w/ OME background</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285424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p:txBody>
          <a:bodyPr/>
          <a:lstStyle>
            <a:lvl1pPr marL="342900" indent="-342900">
              <a:buClr>
                <a:srgbClr val="133476"/>
              </a:buClr>
              <a:buSzPct val="110000"/>
              <a:buFont typeface="Courier New"/>
              <a:buChar char="o"/>
              <a:defRPr>
                <a:solidFill>
                  <a:schemeClr val="tx1">
                    <a:lumMod val="65000"/>
                    <a:lumOff val="35000"/>
                  </a:schemeClr>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this slide w/ no background</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40742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sz="half" idx="1" hasCustomPrompt="1"/>
          </p:nvPr>
        </p:nvSpPr>
        <p:spPr>
          <a:xfrm>
            <a:off x="457200" y="1168401"/>
            <a:ext cx="4038600" cy="52641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168401"/>
            <a:ext cx="4038600" cy="52641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376632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433"/>
            <a:ext cx="8229600" cy="625928"/>
          </a:xfrm>
        </p:spPr>
        <p:txBody>
          <a:bodyPr/>
          <a:lstStyle>
            <a:lvl1pPr>
              <a:defRPr baseline="0"/>
            </a:lvl1pPr>
          </a:lstStyle>
          <a:p>
            <a:r>
              <a:rPr lang="en-US" dirty="0" smtClean="0"/>
              <a:t>Click to edit Slide Title – white background</a:t>
            </a:r>
            <a:endParaRPr lang="en-US" dirty="0"/>
          </a:p>
        </p:txBody>
      </p:sp>
      <p:sp>
        <p:nvSpPr>
          <p:cNvPr id="5" name="Slide Number Placeholder 4"/>
          <p:cNvSpPr>
            <a:spLocks noGrp="1"/>
          </p:cNvSpPr>
          <p:nvPr>
            <p:ph type="sldNum" sz="quarter" idx="12"/>
          </p:nvPr>
        </p:nvSpPr>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378075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w/ bg">
    <p:bg>
      <p:bgPr>
        <a:blipFill rotWithShape="1">
          <a:blip r:embed="rId2">
            <a:alphaModFix amt="4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433"/>
            <a:ext cx="8229600" cy="625928"/>
          </a:xfrm>
        </p:spPr>
        <p:txBody>
          <a:bodyPr/>
          <a:lstStyle>
            <a:lvl1pPr>
              <a:defRPr/>
            </a:lvl1pPr>
          </a:lstStyle>
          <a:p>
            <a:r>
              <a:rPr lang="en-US" dirty="0" smtClean="0"/>
              <a:t>Click to edit Slide Title – blue background</a:t>
            </a:r>
            <a:endParaRPr lang="en-US" dirty="0"/>
          </a:p>
        </p:txBody>
      </p:sp>
      <p:sp>
        <p:nvSpPr>
          <p:cNvPr id="5" name="Slide Number Placeholder 4"/>
          <p:cNvSpPr>
            <a:spLocks noGrp="1"/>
          </p:cNvSpPr>
          <p:nvPr>
            <p:ph type="sldNum" sz="quarter" idx="12"/>
          </p:nvPr>
        </p:nvSpPr>
        <p:spPr/>
        <p:txBody>
          <a:bodyPr/>
          <a:lstStyle/>
          <a:p>
            <a:fld id="{01F94C27-CCD8-744C-9E80-37C6A9C00ED2}" type="slidenum">
              <a:rPr lang="en-US" smtClean="0"/>
              <a:t>‹#›</a:t>
            </a:fld>
            <a:endParaRPr lang="en-US"/>
          </a:p>
        </p:txBody>
      </p:sp>
    </p:spTree>
    <p:extLst>
      <p:ext uri="{BB962C8B-B14F-4D97-AF65-F5344CB8AC3E}">
        <p14:creationId xmlns:p14="http://schemas.microsoft.com/office/powerpoint/2010/main" val="293723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38"/>
            <a:ext cx="8229600" cy="995362"/>
          </a:xfrm>
          <a:prstGeom prst="rect">
            <a:avLst/>
          </a:prstGeom>
        </p:spPr>
        <p:txBody>
          <a:bodyPr vert="horz" lIns="91440" tIns="45720" rIns="91440" bIns="45720" rtlCol="0" anchor="ctr">
            <a:normAutofit/>
          </a:bodyPr>
          <a:lstStyle/>
          <a:p>
            <a:r>
              <a:rPr lang="en-US" dirty="0" smtClean="0"/>
              <a:t>Click this and Liza cries</a:t>
            </a:r>
            <a:endParaRPr lang="en-US" dirty="0"/>
          </a:p>
        </p:txBody>
      </p:sp>
      <p:sp>
        <p:nvSpPr>
          <p:cNvPr id="3" name="Text Placeholder 2"/>
          <p:cNvSpPr>
            <a:spLocks noGrp="1"/>
          </p:cNvSpPr>
          <p:nvPr>
            <p:ph type="body" idx="1"/>
          </p:nvPr>
        </p:nvSpPr>
        <p:spPr>
          <a:xfrm>
            <a:off x="457200" y="1003300"/>
            <a:ext cx="8229600" cy="5429250"/>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123718" y="6432551"/>
            <a:ext cx="720436" cy="365125"/>
          </a:xfrm>
          <a:prstGeom prst="rect">
            <a:avLst/>
          </a:prstGeom>
        </p:spPr>
        <p:txBody>
          <a:bodyPr vert="horz" lIns="91440" tIns="45720" rIns="91440" bIns="45720" rtlCol="0" anchor="ctr"/>
          <a:lstStyle>
            <a:lvl1pPr algn="r">
              <a:defRPr sz="1200">
                <a:solidFill>
                  <a:srgbClr val="95AFAC"/>
                </a:solidFill>
                <a:latin typeface="Montserrat"/>
              </a:defRPr>
            </a:lvl1pPr>
          </a:lstStyle>
          <a:p>
            <a:fld id="{01F94C27-CCD8-744C-9E80-37C6A9C00ED2}" type="slidenum">
              <a:rPr lang="en-US" smtClean="0"/>
              <a:pPr/>
              <a:t>‹#›</a:t>
            </a:fld>
            <a:endParaRPr lang="en-US" dirty="0"/>
          </a:p>
        </p:txBody>
      </p:sp>
      <p:pic>
        <p:nvPicPr>
          <p:cNvPr id="10" name="Picture 9" descr="Glencoe-Software-icon.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98871" y="6501131"/>
            <a:ext cx="248483" cy="227965"/>
          </a:xfrm>
          <a:prstGeom prst="rect">
            <a:avLst/>
          </a:prstGeom>
        </p:spPr>
      </p:pic>
    </p:spTree>
    <p:extLst>
      <p:ext uri="{BB962C8B-B14F-4D97-AF65-F5344CB8AC3E}">
        <p14:creationId xmlns:p14="http://schemas.microsoft.com/office/powerpoint/2010/main" val="264649728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59" r:id="rId4"/>
    <p:sldLayoutId id="2147483664" r:id="rId5"/>
    <p:sldLayoutId id="2147483650" r:id="rId6"/>
    <p:sldLayoutId id="2147483652" r:id="rId7"/>
    <p:sldLayoutId id="2147483654" r:id="rId8"/>
    <p:sldLayoutId id="2147483663" r:id="rId9"/>
    <p:sldLayoutId id="2147483658" r:id="rId10"/>
    <p:sldLayoutId id="2147483662" r:id="rId11"/>
    <p:sldLayoutId id="2147483655" r:id="rId1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2800" b="0" i="0" kern="1200" cap="none" spc="0" baseline="0">
          <a:solidFill>
            <a:srgbClr val="133476"/>
          </a:solidFill>
          <a:effectLst>
            <a:outerShdw blurRad="127000" dist="38100" dir="5400000" algn="tl" rotWithShape="0">
              <a:schemeClr val="tx1">
                <a:lumMod val="65000"/>
                <a:lumOff val="35000"/>
                <a:alpha val="25000"/>
              </a:schemeClr>
            </a:outerShdw>
          </a:effectLst>
          <a:latin typeface="Montserrat"/>
          <a:ea typeface="+mj-ea"/>
          <a:cs typeface="+mj-cs"/>
        </a:defRPr>
      </a:lvl1pPr>
    </p:titleStyle>
    <p:bodyStyle>
      <a:lvl1pPr marL="342900" indent="-342900" algn="l" defTabSz="457200" rtl="0" eaLnBrk="1" latinLnBrk="0" hangingPunct="1">
        <a:lnSpc>
          <a:spcPct val="150000"/>
        </a:lnSpc>
        <a:spcBef>
          <a:spcPct val="20000"/>
        </a:spcBef>
        <a:buClr>
          <a:srgbClr val="0E2264"/>
        </a:buClr>
        <a:buSzPct val="110000"/>
        <a:buFont typeface="Courier New"/>
        <a:buChar char="o"/>
        <a:defRPr sz="2400" kern="1200" baseline="0">
          <a:solidFill>
            <a:schemeClr val="tx1">
              <a:lumMod val="65000"/>
              <a:lumOff val="35000"/>
            </a:schemeClr>
          </a:solidFill>
          <a:latin typeface="Open Sans"/>
          <a:ea typeface="+mn-ea"/>
          <a:cs typeface="+mn-cs"/>
        </a:defRPr>
      </a:lvl1pPr>
      <a:lvl2pPr marL="742950" indent="-285750" algn="l" defTabSz="457200" rtl="0" eaLnBrk="1" latinLnBrk="0" hangingPunct="1">
        <a:lnSpc>
          <a:spcPct val="150000"/>
        </a:lnSpc>
        <a:spcBef>
          <a:spcPct val="20000"/>
        </a:spcBef>
        <a:buClr>
          <a:srgbClr val="95AFAC"/>
        </a:buClr>
        <a:buFont typeface="Arial"/>
        <a:buChar char="•"/>
        <a:defRPr sz="2000" kern="1200">
          <a:solidFill>
            <a:schemeClr val="tx1">
              <a:lumMod val="65000"/>
              <a:lumOff val="35000"/>
            </a:schemeClr>
          </a:solidFill>
          <a:latin typeface="Open Sans"/>
          <a:ea typeface="+mn-ea"/>
          <a:cs typeface="+mn-cs"/>
        </a:defRPr>
      </a:lvl2pPr>
      <a:lvl3pPr marL="1143000" indent="-228600" algn="l" defTabSz="457200" rtl="0" eaLnBrk="1" latinLnBrk="0" hangingPunct="1">
        <a:lnSpc>
          <a:spcPct val="150000"/>
        </a:lnSpc>
        <a:spcBef>
          <a:spcPct val="20000"/>
        </a:spcBef>
        <a:buClr>
          <a:srgbClr val="0E2264"/>
        </a:buClr>
        <a:buFont typeface="Arial"/>
        <a:buChar char="•"/>
        <a:defRPr sz="2000" kern="1200">
          <a:solidFill>
            <a:schemeClr val="tx1">
              <a:lumMod val="65000"/>
              <a:lumOff val="35000"/>
            </a:schemeClr>
          </a:solidFill>
          <a:latin typeface="Open Sans"/>
          <a:ea typeface="+mn-ea"/>
          <a:cs typeface="+mn-cs"/>
        </a:defRPr>
      </a:lvl3pPr>
      <a:lvl4pPr marL="1600200" indent="-228600" algn="l" defTabSz="457200" rtl="0" eaLnBrk="1" latinLnBrk="0" hangingPunct="1">
        <a:lnSpc>
          <a:spcPct val="150000"/>
        </a:lnSpc>
        <a:spcBef>
          <a:spcPct val="20000"/>
        </a:spcBef>
        <a:buClr>
          <a:srgbClr val="95AFAC"/>
        </a:buClr>
        <a:buFont typeface="Courier New"/>
        <a:buChar char="o"/>
        <a:defRPr sz="2000" kern="1200">
          <a:solidFill>
            <a:schemeClr val="tx1">
              <a:lumMod val="65000"/>
              <a:lumOff val="35000"/>
            </a:schemeClr>
          </a:solidFill>
          <a:latin typeface="Open Sans"/>
          <a:ea typeface="+mn-ea"/>
          <a:cs typeface="+mn-cs"/>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Open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help.openmicroscopy.org/resources.html"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downloads.openmicroscopy.org/help/" TargetMode="External"/><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github.com/openmicroscopy/ome-hel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help.openmicroscopy.org/index.html" TargetMode="Externa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076" y="3411885"/>
            <a:ext cx="8765851" cy="896552"/>
          </a:xfrm>
        </p:spPr>
        <p:txBody>
          <a:bodyPr>
            <a:normAutofit/>
          </a:bodyPr>
          <a:lstStyle/>
          <a:p>
            <a:pPr>
              <a:lnSpc>
                <a:spcPct val="150000"/>
              </a:lnSpc>
            </a:pPr>
            <a:r>
              <a:rPr lang="en-US" sz="2000" cap="none" dirty="0" smtClean="0"/>
              <a:t>User Experience Team</a:t>
            </a:r>
            <a:endParaRPr lang="en-US" sz="2000" cap="none" dirty="0"/>
          </a:p>
        </p:txBody>
      </p:sp>
      <p:sp>
        <p:nvSpPr>
          <p:cNvPr id="3" name="Subtitle 2"/>
          <p:cNvSpPr>
            <a:spLocks noGrp="1"/>
          </p:cNvSpPr>
          <p:nvPr>
            <p:ph type="subTitle" idx="1"/>
          </p:nvPr>
        </p:nvSpPr>
        <p:spPr>
          <a:xfrm>
            <a:off x="1371600" y="3025600"/>
            <a:ext cx="6400800" cy="1752600"/>
          </a:xfrm>
        </p:spPr>
        <p:txBody>
          <a:bodyPr/>
          <a:lstStyle/>
          <a:p>
            <a:r>
              <a:rPr lang="en-US" dirty="0" smtClean="0"/>
              <a:t>Gus Ferguson</a:t>
            </a:r>
            <a:endParaRPr lang="en-US" dirty="0"/>
          </a:p>
        </p:txBody>
      </p:sp>
      <p:sp>
        <p:nvSpPr>
          <p:cNvPr id="4" name="Title 1"/>
          <p:cNvSpPr txBox="1">
            <a:spLocks/>
          </p:cNvSpPr>
          <p:nvPr/>
        </p:nvSpPr>
        <p:spPr>
          <a:xfrm>
            <a:off x="192064" y="485632"/>
            <a:ext cx="8765851" cy="226628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2800" b="0" i="0" kern="1200" cap="none" spc="0" baseline="0">
                <a:solidFill>
                  <a:srgbClr val="133476"/>
                </a:solidFill>
                <a:effectLst>
                  <a:outerShdw blurRad="127000" dist="38100" dir="5400000" algn="tl" rotWithShape="0">
                    <a:schemeClr val="tx1">
                      <a:lumMod val="65000"/>
                      <a:lumOff val="35000"/>
                      <a:alpha val="25000"/>
                    </a:schemeClr>
                  </a:outerShdw>
                </a:effectLst>
                <a:latin typeface="Montserrat"/>
                <a:ea typeface="+mj-ea"/>
                <a:cs typeface="+mj-cs"/>
              </a:defRPr>
            </a:lvl1pPr>
          </a:lstStyle>
          <a:p>
            <a:pPr>
              <a:lnSpc>
                <a:spcPct val="150000"/>
              </a:lnSpc>
            </a:pPr>
            <a:r>
              <a:rPr lang="en-US" dirty="0" smtClean="0"/>
              <a:t>The </a:t>
            </a:r>
            <a:r>
              <a:rPr lang="en-US" dirty="0" smtClean="0">
                <a:solidFill>
                  <a:srgbClr val="D8082C"/>
                </a:solidFill>
              </a:rPr>
              <a:t>O</a:t>
            </a:r>
            <a:r>
              <a:rPr lang="en-US" dirty="0" smtClean="0"/>
              <a:t>pen </a:t>
            </a:r>
            <a:r>
              <a:rPr lang="en-US" dirty="0" smtClean="0">
                <a:solidFill>
                  <a:srgbClr val="0E7655"/>
                </a:solidFill>
              </a:rPr>
              <a:t>M</a:t>
            </a:r>
            <a:r>
              <a:rPr lang="en-US" dirty="0" smtClean="0"/>
              <a:t>icroscopy </a:t>
            </a:r>
            <a:r>
              <a:rPr lang="en-US" dirty="0" smtClean="0">
                <a:solidFill>
                  <a:srgbClr val="1377C5"/>
                </a:solidFill>
              </a:rPr>
              <a:t>E</a:t>
            </a:r>
            <a:r>
              <a:rPr lang="en-US" dirty="0" smtClean="0"/>
              <a:t>nvironment</a:t>
            </a:r>
          </a:p>
          <a:p>
            <a:pPr>
              <a:lnSpc>
                <a:spcPct val="150000"/>
              </a:lnSpc>
            </a:pPr>
            <a:endParaRPr lang="en-US" sz="2000" dirty="0" smtClean="0"/>
          </a:p>
          <a:p>
            <a:pPr>
              <a:lnSpc>
                <a:spcPct val="150000"/>
              </a:lnSpc>
            </a:pPr>
            <a:r>
              <a:rPr lang="en-US" sz="2000" dirty="0" smtClean="0"/>
              <a:t>Using and Adapting the OMERO Training Materials</a:t>
            </a:r>
            <a:endParaRPr lang="en-US" sz="2000" dirty="0"/>
          </a:p>
        </p:txBody>
      </p:sp>
    </p:spTree>
    <p:extLst>
      <p:ext uri="{BB962C8B-B14F-4D97-AF65-F5344CB8AC3E}">
        <p14:creationId xmlns:p14="http://schemas.microsoft.com/office/powerpoint/2010/main" val="36972514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GB" dirty="0" smtClean="0"/>
              <a:t>Training Materials Workflow</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9</a:t>
            </a:fld>
            <a:endParaRPr lang="en-US" dirty="0"/>
          </a:p>
        </p:txBody>
      </p:sp>
      <p:pic>
        <p:nvPicPr>
          <p:cNvPr id="2" name="Picture 1" descr="Workflow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 y="2526549"/>
            <a:ext cx="8964000" cy="2010137"/>
          </a:xfrm>
          <a:prstGeom prst="rect">
            <a:avLst/>
          </a:prstGeom>
        </p:spPr>
      </p:pic>
    </p:spTree>
    <p:extLst>
      <p:ext uri="{BB962C8B-B14F-4D97-AF65-F5344CB8AC3E}">
        <p14:creationId xmlns:p14="http://schemas.microsoft.com/office/powerpoint/2010/main" val="11710713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GB" dirty="0" smtClean="0"/>
              <a:t>Training Materials Workflow</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10</a:t>
            </a:fld>
            <a:endParaRPr lang="en-US" dirty="0"/>
          </a:p>
        </p:txBody>
      </p:sp>
      <p:pic>
        <p:nvPicPr>
          <p:cNvPr id="5" name="Picture 4" descr="Workflow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885" y="2554187"/>
            <a:ext cx="6660000" cy="1952458"/>
          </a:xfrm>
          <a:prstGeom prst="rect">
            <a:avLst/>
          </a:prstGeom>
        </p:spPr>
      </p:pic>
    </p:spTree>
    <p:extLst>
      <p:ext uri="{BB962C8B-B14F-4D97-AF65-F5344CB8AC3E}">
        <p14:creationId xmlns:p14="http://schemas.microsoft.com/office/powerpoint/2010/main" val="33657164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3" name="Picture 2" descr="Workflow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00" y="2550867"/>
            <a:ext cx="7740000" cy="1945061"/>
          </a:xfrm>
          <a:prstGeom prst="rect">
            <a:avLst/>
          </a:prstGeom>
        </p:spPr>
      </p:pic>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GB" dirty="0" smtClean="0"/>
              <a:t>Training Materials Workflow</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11</a:t>
            </a:fld>
            <a:endParaRPr lang="en-US" dirty="0"/>
          </a:p>
        </p:txBody>
      </p:sp>
    </p:spTree>
    <p:extLst>
      <p:ext uri="{BB962C8B-B14F-4D97-AF65-F5344CB8AC3E}">
        <p14:creationId xmlns:p14="http://schemas.microsoft.com/office/powerpoint/2010/main" val="48885757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GB" dirty="0" smtClean="0"/>
              <a:t>Training Materials Workflow</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12</a:t>
            </a:fld>
            <a:endParaRPr lang="en-US" dirty="0"/>
          </a:p>
        </p:txBody>
      </p:sp>
      <p:pic>
        <p:nvPicPr>
          <p:cNvPr id="2" name="Picture 1" descr="Workflow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1" y="1394689"/>
            <a:ext cx="8279998" cy="4686538"/>
          </a:xfrm>
          <a:prstGeom prst="rect">
            <a:avLst/>
          </a:prstGeom>
        </p:spPr>
      </p:pic>
    </p:spTree>
    <p:extLst>
      <p:ext uri="{BB962C8B-B14F-4D97-AF65-F5344CB8AC3E}">
        <p14:creationId xmlns:p14="http://schemas.microsoft.com/office/powerpoint/2010/main" val="246297325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GB" dirty="0" smtClean="0"/>
              <a:t>Training Materials Workflow</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13</a:t>
            </a:fld>
            <a:endParaRPr lang="en-US" dirty="0"/>
          </a:p>
        </p:txBody>
      </p:sp>
      <p:pic>
        <p:nvPicPr>
          <p:cNvPr id="2" name="Picture 1" descr="Workflow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616" y="1425327"/>
            <a:ext cx="5416771" cy="4679994"/>
          </a:xfrm>
          <a:prstGeom prst="rect">
            <a:avLst/>
          </a:prstGeom>
        </p:spPr>
      </p:pic>
    </p:spTree>
    <p:extLst>
      <p:ext uri="{BB962C8B-B14F-4D97-AF65-F5344CB8AC3E}">
        <p14:creationId xmlns:p14="http://schemas.microsoft.com/office/powerpoint/2010/main" val="11387015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F94C27-CCD8-744C-9E80-37C6A9C00ED2}" type="slidenum">
              <a:rPr lang="en-US" smtClean="0"/>
              <a:t>14</a:t>
            </a:fld>
            <a:endParaRPr lang="en-US"/>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8224641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Archive</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15</a:t>
            </a:fld>
            <a:endParaRPr lang="en-US"/>
          </a:p>
        </p:txBody>
      </p:sp>
      <p:pic>
        <p:nvPicPr>
          <p:cNvPr id="3" name="Picture 2" descr="Resources 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43" y="1693300"/>
            <a:ext cx="7555915" cy="4864976"/>
          </a:xfrm>
          <a:prstGeom prst="rect">
            <a:avLst/>
          </a:prstGeom>
        </p:spPr>
      </p:pic>
      <p:sp>
        <p:nvSpPr>
          <p:cNvPr id="6" name="Rectangle 5"/>
          <p:cNvSpPr/>
          <p:nvPr/>
        </p:nvSpPr>
        <p:spPr>
          <a:xfrm>
            <a:off x="698583" y="1065750"/>
            <a:ext cx="5497759" cy="646331"/>
          </a:xfrm>
          <a:prstGeom prst="rect">
            <a:avLst/>
          </a:prstGeom>
        </p:spPr>
        <p:txBody>
          <a:bodyPr wrap="square">
            <a:spAutoFit/>
          </a:bodyPr>
          <a:lstStyle/>
          <a:p>
            <a:r>
              <a:rPr lang="en-US" dirty="0">
                <a:hlinkClick r:id="rId4"/>
              </a:rPr>
              <a:t>http://help.openmicroscopy.org/</a:t>
            </a:r>
            <a:r>
              <a:rPr lang="en-US" dirty="0" smtClean="0">
                <a:hlinkClick r:id="rId4"/>
              </a:rPr>
              <a:t>resources.html</a:t>
            </a:r>
            <a:endParaRPr lang="en-US" dirty="0" smtClean="0"/>
          </a:p>
          <a:p>
            <a:endParaRPr lang="en-US" dirty="0"/>
          </a:p>
        </p:txBody>
      </p:sp>
    </p:spTree>
    <p:extLst>
      <p:ext uri="{BB962C8B-B14F-4D97-AF65-F5344CB8AC3E}">
        <p14:creationId xmlns:p14="http://schemas.microsoft.com/office/powerpoint/2010/main" val="6085801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ourc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937489"/>
            <a:ext cx="8640000" cy="5743989"/>
          </a:xfrm>
          <a:prstGeom prst="rect">
            <a:avLst/>
          </a:prstGeom>
        </p:spPr>
      </p:pic>
      <p:sp>
        <p:nvSpPr>
          <p:cNvPr id="2" name="Title 1"/>
          <p:cNvSpPr>
            <a:spLocks noGrp="1"/>
          </p:cNvSpPr>
          <p:nvPr>
            <p:ph type="title"/>
          </p:nvPr>
        </p:nvSpPr>
        <p:spPr/>
        <p:txBody>
          <a:bodyPr/>
          <a:lstStyle/>
          <a:p>
            <a:r>
              <a:rPr lang="en-US" dirty="0" smtClean="0"/>
              <a:t>OME Downloads Site</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16</a:t>
            </a:fld>
            <a:endParaRPr lang="en-US"/>
          </a:p>
        </p:txBody>
      </p:sp>
      <p:sp>
        <p:nvSpPr>
          <p:cNvPr id="5" name="TextBox 4"/>
          <p:cNvSpPr txBox="1"/>
          <p:nvPr/>
        </p:nvSpPr>
        <p:spPr>
          <a:xfrm>
            <a:off x="5065578" y="1612388"/>
            <a:ext cx="3778574" cy="369332"/>
          </a:xfrm>
          <a:prstGeom prst="rect">
            <a:avLst/>
          </a:prstGeom>
          <a:noFill/>
        </p:spPr>
        <p:txBody>
          <a:bodyPr wrap="none" rtlCol="0">
            <a:spAutoFit/>
          </a:bodyPr>
          <a:lstStyle/>
          <a:p>
            <a:r>
              <a:rPr lang="en-US" dirty="0" err="1" smtClean="0">
                <a:hlinkClick r:id="rId4"/>
              </a:rPr>
              <a:t>downloads.openmicroscopy.org</a:t>
            </a:r>
            <a:r>
              <a:rPr lang="en-US" dirty="0">
                <a:hlinkClick r:id="rId4"/>
              </a:rPr>
              <a:t>/help/</a:t>
            </a:r>
            <a:endParaRPr lang="en-US" dirty="0"/>
          </a:p>
        </p:txBody>
      </p:sp>
    </p:spTree>
    <p:extLst>
      <p:ext uri="{BB962C8B-B14F-4D97-AF65-F5344CB8AC3E}">
        <p14:creationId xmlns:p14="http://schemas.microsoft.com/office/powerpoint/2010/main" val="784239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870701" y="812319"/>
            <a:ext cx="3861219" cy="5939989"/>
          </a:xfrm>
          <a:prstGeom prst="rect">
            <a:avLst/>
          </a:prstGeom>
        </p:spPr>
      </p:pic>
      <p:sp>
        <p:nvSpPr>
          <p:cNvPr id="2" name="Title 1"/>
          <p:cNvSpPr>
            <a:spLocks noGrp="1"/>
          </p:cNvSpPr>
          <p:nvPr>
            <p:ph type="title"/>
          </p:nvPr>
        </p:nvSpPr>
        <p:spPr/>
        <p:txBody>
          <a:bodyPr/>
          <a:lstStyle/>
          <a:p>
            <a:r>
              <a:rPr lang="en-US" dirty="0" smtClean="0"/>
              <a:t>Word - Hidden Text</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17</a:t>
            </a:fld>
            <a:endParaRPr lang="en-US"/>
          </a:p>
        </p:txBody>
      </p:sp>
      <p:pic>
        <p:nvPicPr>
          <p:cNvPr id="3" name="Picture 2"/>
          <p:cNvPicPr>
            <a:picLocks noChangeAspect="1"/>
          </p:cNvPicPr>
          <p:nvPr/>
        </p:nvPicPr>
        <p:blipFill>
          <a:blip r:embed="rId4"/>
          <a:stretch>
            <a:fillRect/>
          </a:stretch>
        </p:blipFill>
        <p:spPr>
          <a:xfrm>
            <a:off x="346224" y="812313"/>
            <a:ext cx="3861221" cy="5939998"/>
          </a:xfrm>
          <a:prstGeom prst="rect">
            <a:avLst/>
          </a:prstGeom>
        </p:spPr>
      </p:pic>
    </p:spTree>
    <p:extLst>
      <p:ext uri="{BB962C8B-B14F-4D97-AF65-F5344CB8AC3E}">
        <p14:creationId xmlns:p14="http://schemas.microsoft.com/office/powerpoint/2010/main" val="23136684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Naming Convention</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18</a:t>
            </a:fld>
            <a:endParaRPr lang="en-US"/>
          </a:p>
        </p:txBody>
      </p:sp>
      <p:pic>
        <p:nvPicPr>
          <p:cNvPr id="3" name="Picture 2"/>
          <p:cNvPicPr>
            <a:picLocks noChangeAspect="1"/>
          </p:cNvPicPr>
          <p:nvPr/>
        </p:nvPicPr>
        <p:blipFill>
          <a:blip r:embed="rId3"/>
          <a:stretch>
            <a:fillRect/>
          </a:stretch>
        </p:blipFill>
        <p:spPr>
          <a:xfrm>
            <a:off x="108000" y="1352193"/>
            <a:ext cx="8928000" cy="4895552"/>
          </a:xfrm>
          <a:prstGeom prst="rect">
            <a:avLst/>
          </a:prstGeom>
        </p:spPr>
      </p:pic>
    </p:spTree>
    <p:extLst>
      <p:ext uri="{BB962C8B-B14F-4D97-AF65-F5344CB8AC3E}">
        <p14:creationId xmlns:p14="http://schemas.microsoft.com/office/powerpoint/2010/main" val="381832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F94C27-CCD8-744C-9E80-37C6A9C00ED2}" type="slidenum">
              <a:rPr lang="en-US" smtClean="0"/>
              <a:t>1</a:t>
            </a:fld>
            <a:endParaRPr lang="en-US"/>
          </a:p>
        </p:txBody>
      </p:sp>
      <p:sp>
        <p:nvSpPr>
          <p:cNvPr id="3" name="Title 2"/>
          <p:cNvSpPr>
            <a:spLocks noGrp="1"/>
          </p:cNvSpPr>
          <p:nvPr>
            <p:ph type="title"/>
          </p:nvPr>
        </p:nvSpPr>
        <p:spPr/>
        <p:txBody>
          <a:bodyPr/>
          <a:lstStyle/>
          <a:p>
            <a:r>
              <a:rPr lang="en-US" dirty="0" smtClean="0"/>
              <a:t>SCOPE</a:t>
            </a:r>
            <a:endParaRPr lang="en-US" dirty="0"/>
          </a:p>
        </p:txBody>
      </p:sp>
    </p:spTree>
    <p:extLst>
      <p:ext uri="{BB962C8B-B14F-4D97-AF65-F5344CB8AC3E}">
        <p14:creationId xmlns:p14="http://schemas.microsoft.com/office/powerpoint/2010/main" val="15552400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Images</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19</a:t>
            </a:fld>
            <a:endParaRPr lang="en-US"/>
          </a:p>
        </p:txBody>
      </p:sp>
      <p:pic>
        <p:nvPicPr>
          <p:cNvPr id="8" name="Picture 7"/>
          <p:cNvPicPr>
            <a:picLocks noChangeAspect="1"/>
          </p:cNvPicPr>
          <p:nvPr/>
        </p:nvPicPr>
        <p:blipFill>
          <a:blip r:embed="rId3"/>
          <a:stretch>
            <a:fillRect/>
          </a:stretch>
        </p:blipFill>
        <p:spPr>
          <a:xfrm>
            <a:off x="657122" y="1003300"/>
            <a:ext cx="7829759" cy="5667420"/>
          </a:xfrm>
          <a:prstGeom prst="rect">
            <a:avLst/>
          </a:prstGeom>
        </p:spPr>
      </p:pic>
    </p:spTree>
    <p:extLst>
      <p:ext uri="{BB962C8B-B14F-4D97-AF65-F5344CB8AC3E}">
        <p14:creationId xmlns:p14="http://schemas.microsoft.com/office/powerpoint/2010/main" val="16620163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the Help Website</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20</a:t>
            </a:fld>
            <a:endParaRPr lang="en-US"/>
          </a:p>
        </p:txBody>
      </p:sp>
      <p:sp>
        <p:nvSpPr>
          <p:cNvPr id="3" name="Rectangle 2"/>
          <p:cNvSpPr/>
          <p:nvPr/>
        </p:nvSpPr>
        <p:spPr>
          <a:xfrm>
            <a:off x="2271600" y="3700910"/>
            <a:ext cx="4600801" cy="646331"/>
          </a:xfrm>
          <a:prstGeom prst="rect">
            <a:avLst/>
          </a:prstGeom>
        </p:spPr>
        <p:txBody>
          <a:bodyPr wrap="none">
            <a:spAutoFit/>
          </a:bodyPr>
          <a:lstStyle/>
          <a:p>
            <a:r>
              <a:rPr lang="en-US" dirty="0">
                <a:hlinkClick r:id="rId3"/>
              </a:rPr>
              <a:t>https://github.com/openmicroscopy/ome-</a:t>
            </a:r>
            <a:r>
              <a:rPr lang="en-US" dirty="0" smtClean="0">
                <a:hlinkClick r:id="rId3"/>
              </a:rPr>
              <a:t>help</a:t>
            </a:r>
            <a:endParaRPr lang="en-US" dirty="0" smtClean="0"/>
          </a:p>
          <a:p>
            <a:endParaRPr lang="en-US" dirty="0"/>
          </a:p>
        </p:txBody>
      </p:sp>
      <p:sp>
        <p:nvSpPr>
          <p:cNvPr id="6" name="Content Placeholder 4"/>
          <p:cNvSpPr txBox="1">
            <a:spLocks/>
          </p:cNvSpPr>
          <p:nvPr/>
        </p:nvSpPr>
        <p:spPr>
          <a:xfrm>
            <a:off x="2204776" y="1969503"/>
            <a:ext cx="5451293" cy="1533517"/>
          </a:xfrm>
          <a:prstGeom prst="rect">
            <a:avLst/>
          </a:prstGeom>
        </p:spPr>
        <p:txBody>
          <a:bodyPr vert="horz" lIns="91440" tIns="45720" rIns="91440" bIns="45720" rtlCol="0">
            <a:normAutofit/>
          </a:bodyPr>
          <a:lstStyle>
            <a:lvl1pPr marL="342900" indent="-342900" algn="l" defTabSz="457200" rtl="0" eaLnBrk="1" latinLnBrk="0" hangingPunct="1">
              <a:lnSpc>
                <a:spcPct val="150000"/>
              </a:lnSpc>
              <a:spcBef>
                <a:spcPct val="20000"/>
              </a:spcBef>
              <a:buClr>
                <a:srgbClr val="133476"/>
              </a:buClr>
              <a:buSzPct val="110000"/>
              <a:buFont typeface="Courier New"/>
              <a:buChar char="o"/>
              <a:defRPr sz="2400" kern="1200" baseline="0">
                <a:solidFill>
                  <a:schemeClr val="tx1">
                    <a:lumMod val="65000"/>
                    <a:lumOff val="35000"/>
                  </a:schemeClr>
                </a:solidFill>
                <a:latin typeface="Open Sans"/>
                <a:ea typeface="+mn-ea"/>
                <a:cs typeface="+mn-cs"/>
              </a:defRPr>
            </a:lvl1pPr>
            <a:lvl2pPr marL="742950" indent="-285750" algn="l" defTabSz="457200" rtl="0" eaLnBrk="1" latinLnBrk="0" hangingPunct="1">
              <a:lnSpc>
                <a:spcPct val="150000"/>
              </a:lnSpc>
              <a:spcBef>
                <a:spcPct val="20000"/>
              </a:spcBef>
              <a:buClr>
                <a:srgbClr val="95AFAC"/>
              </a:buClr>
              <a:buFont typeface="Arial"/>
              <a:buChar char="•"/>
              <a:defRPr sz="2000" kern="1200">
                <a:solidFill>
                  <a:schemeClr val="tx1">
                    <a:lumMod val="50000"/>
                    <a:lumOff val="50000"/>
                  </a:schemeClr>
                </a:solidFill>
                <a:latin typeface="Open Sans"/>
                <a:ea typeface="+mn-ea"/>
                <a:cs typeface="+mn-cs"/>
              </a:defRPr>
            </a:lvl2pPr>
            <a:lvl3pPr marL="1143000" indent="-228600" algn="l" defTabSz="457200" rtl="0" eaLnBrk="1" latinLnBrk="0" hangingPunct="1">
              <a:lnSpc>
                <a:spcPct val="150000"/>
              </a:lnSpc>
              <a:spcBef>
                <a:spcPct val="20000"/>
              </a:spcBef>
              <a:buClr>
                <a:srgbClr val="0E2264"/>
              </a:buClr>
              <a:buFont typeface="Arial"/>
              <a:buChar char="•"/>
              <a:defRPr sz="2000" kern="1200">
                <a:solidFill>
                  <a:schemeClr val="tx1">
                    <a:lumMod val="50000"/>
                    <a:lumOff val="50000"/>
                  </a:schemeClr>
                </a:solidFill>
                <a:latin typeface="Open Sans"/>
                <a:ea typeface="+mn-ea"/>
                <a:cs typeface="+mn-cs"/>
              </a:defRPr>
            </a:lvl3pPr>
            <a:lvl4pPr marL="1600200" indent="-228600" algn="l" defTabSz="457200" rtl="0" eaLnBrk="1" latinLnBrk="0" hangingPunct="1">
              <a:lnSpc>
                <a:spcPct val="150000"/>
              </a:lnSpc>
              <a:spcBef>
                <a:spcPct val="20000"/>
              </a:spcBef>
              <a:buClr>
                <a:srgbClr val="95AFAC"/>
              </a:buClr>
              <a:buFont typeface="Courier New"/>
              <a:buChar char="o"/>
              <a:defRPr sz="2000" kern="1200">
                <a:solidFill>
                  <a:schemeClr val="tx1">
                    <a:lumMod val="50000"/>
                    <a:lumOff val="50000"/>
                  </a:schemeClr>
                </a:solidFill>
                <a:latin typeface="Open Sans"/>
                <a:ea typeface="+mn-ea"/>
                <a:cs typeface="+mn-cs"/>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Open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Uses Jekyll – very easy to </a:t>
            </a:r>
            <a:r>
              <a:rPr lang="en-US" dirty="0" smtClean="0"/>
              <a:t>learn</a:t>
            </a:r>
          </a:p>
          <a:p>
            <a:r>
              <a:rPr lang="en-US" dirty="0" smtClean="0"/>
              <a:t>Clone the </a:t>
            </a:r>
            <a:r>
              <a:rPr lang="en-US" dirty="0" err="1" smtClean="0"/>
              <a:t>Github</a:t>
            </a:r>
            <a:r>
              <a:rPr lang="en-US" dirty="0" smtClean="0"/>
              <a:t> repository</a:t>
            </a:r>
          </a:p>
        </p:txBody>
      </p:sp>
    </p:spTree>
    <p:extLst>
      <p:ext uri="{BB962C8B-B14F-4D97-AF65-F5344CB8AC3E}">
        <p14:creationId xmlns:p14="http://schemas.microsoft.com/office/powerpoint/2010/main" val="12932484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and Re-use</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21</a:t>
            </a:fld>
            <a:endParaRPr lang="en-US"/>
          </a:p>
        </p:txBody>
      </p:sp>
      <p:sp>
        <p:nvSpPr>
          <p:cNvPr id="5" name="Rectangle 4"/>
          <p:cNvSpPr/>
          <p:nvPr/>
        </p:nvSpPr>
        <p:spPr>
          <a:xfrm>
            <a:off x="1023940" y="1671370"/>
            <a:ext cx="7096121" cy="4154983"/>
          </a:xfrm>
          <a:prstGeom prst="rect">
            <a:avLst/>
          </a:prstGeom>
        </p:spPr>
        <p:txBody>
          <a:bodyPr wrap="square">
            <a:spAutoFit/>
          </a:bodyPr>
          <a:lstStyle/>
          <a:p>
            <a:pPr algn="ctr"/>
            <a:r>
              <a:rPr lang="en-US" sz="2400" dirty="0">
                <a:solidFill>
                  <a:srgbClr val="102463"/>
                </a:solidFill>
              </a:rPr>
              <a:t>All material is covered by </a:t>
            </a:r>
            <a:r>
              <a:rPr lang="en-US" sz="2400" dirty="0" smtClean="0">
                <a:solidFill>
                  <a:srgbClr val="102463"/>
                </a:solidFill>
              </a:rPr>
              <a:t>the</a:t>
            </a:r>
          </a:p>
          <a:p>
            <a:pPr algn="ctr"/>
            <a:endParaRPr lang="en-US" sz="2400" u="sng" dirty="0">
              <a:solidFill>
                <a:srgbClr val="102463"/>
              </a:solidFill>
            </a:endParaRPr>
          </a:p>
          <a:p>
            <a:pPr algn="ctr"/>
            <a:r>
              <a:rPr lang="en-US" sz="2400" dirty="0" smtClean="0">
                <a:solidFill>
                  <a:srgbClr val="102463"/>
                </a:solidFill>
              </a:rPr>
              <a:t>Creative </a:t>
            </a:r>
            <a:r>
              <a:rPr lang="en-US" sz="2400" dirty="0">
                <a:solidFill>
                  <a:srgbClr val="102463"/>
                </a:solidFill>
              </a:rPr>
              <a:t>Commons Attribution 3.0 </a:t>
            </a:r>
            <a:r>
              <a:rPr lang="en-US" sz="2400" dirty="0" err="1">
                <a:solidFill>
                  <a:srgbClr val="102463"/>
                </a:solidFill>
              </a:rPr>
              <a:t>Unported</a:t>
            </a:r>
            <a:r>
              <a:rPr lang="en-US" sz="2400" dirty="0">
                <a:solidFill>
                  <a:srgbClr val="102463"/>
                </a:solidFill>
              </a:rPr>
              <a:t> </a:t>
            </a:r>
            <a:r>
              <a:rPr lang="en-US" sz="2400" dirty="0" smtClean="0">
                <a:solidFill>
                  <a:srgbClr val="102463"/>
                </a:solidFill>
              </a:rPr>
              <a:t>License</a:t>
            </a:r>
            <a:endParaRPr lang="en-US" sz="2400" dirty="0">
              <a:solidFill>
                <a:srgbClr val="102463"/>
              </a:solidFill>
            </a:endParaRPr>
          </a:p>
          <a:p>
            <a:pPr algn="ctr"/>
            <a:endParaRPr lang="en-US" sz="2400" dirty="0" smtClean="0">
              <a:solidFill>
                <a:srgbClr val="102463"/>
              </a:solidFill>
            </a:endParaRPr>
          </a:p>
          <a:p>
            <a:pPr algn="ctr"/>
            <a:endParaRPr lang="en-US" sz="2400" dirty="0" smtClean="0">
              <a:solidFill>
                <a:srgbClr val="102463"/>
              </a:solidFill>
            </a:endParaRPr>
          </a:p>
          <a:p>
            <a:pPr marL="285750" indent="-285750" algn="ctr">
              <a:buFontTx/>
              <a:buChar char="-"/>
            </a:pPr>
            <a:r>
              <a:rPr lang="en-US" sz="2400" dirty="0" smtClean="0">
                <a:solidFill>
                  <a:srgbClr val="102463"/>
                </a:solidFill>
              </a:rPr>
              <a:t>you </a:t>
            </a:r>
            <a:r>
              <a:rPr lang="en-US" sz="2400" dirty="0">
                <a:solidFill>
                  <a:srgbClr val="102463"/>
                </a:solidFill>
              </a:rPr>
              <a:t>are free to share or adapt content as long as you credit the Open Microscopy </a:t>
            </a:r>
            <a:r>
              <a:rPr lang="en-US" sz="2400" dirty="0" smtClean="0">
                <a:solidFill>
                  <a:srgbClr val="102463"/>
                </a:solidFill>
              </a:rPr>
              <a:t>Environment</a:t>
            </a:r>
          </a:p>
          <a:p>
            <a:pPr algn="ctr"/>
            <a:endParaRPr lang="en-US" sz="2400" dirty="0" smtClean="0">
              <a:solidFill>
                <a:srgbClr val="102463"/>
              </a:solidFill>
            </a:endParaRPr>
          </a:p>
          <a:p>
            <a:pPr marL="285750" indent="-285750" algn="ctr">
              <a:buFontTx/>
              <a:buChar char="-"/>
            </a:pPr>
            <a:r>
              <a:rPr lang="en-US" sz="2400" dirty="0">
                <a:solidFill>
                  <a:srgbClr val="102463"/>
                </a:solidFill>
              </a:rPr>
              <a:t>t</a:t>
            </a:r>
            <a:r>
              <a:rPr lang="en-US" sz="2400" dirty="0" smtClean="0">
                <a:solidFill>
                  <a:srgbClr val="102463"/>
                </a:solidFill>
              </a:rPr>
              <a:t>he </a:t>
            </a:r>
            <a:r>
              <a:rPr lang="en-US" sz="2400" dirty="0">
                <a:solidFill>
                  <a:srgbClr val="102463"/>
                </a:solidFill>
              </a:rPr>
              <a:t>exception to this is the screenshots and videos which can only be used for non-commercial purposes.</a:t>
            </a:r>
          </a:p>
        </p:txBody>
      </p:sp>
    </p:spTree>
    <p:extLst>
      <p:ext uri="{BB962C8B-B14F-4D97-AF65-F5344CB8AC3E}">
        <p14:creationId xmlns:p14="http://schemas.microsoft.com/office/powerpoint/2010/main" val="9991136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t>22</a:t>
            </a:fld>
            <a:endParaRPr lang="en-US"/>
          </a:p>
        </p:txBody>
      </p:sp>
      <p:pic>
        <p:nvPicPr>
          <p:cNvPr id="5" name="Picture 4"/>
          <p:cNvPicPr>
            <a:picLocks noChangeAspect="1"/>
          </p:cNvPicPr>
          <p:nvPr/>
        </p:nvPicPr>
        <p:blipFill>
          <a:blip r:embed="rId3"/>
          <a:stretch>
            <a:fillRect/>
          </a:stretch>
        </p:blipFill>
        <p:spPr>
          <a:xfrm>
            <a:off x="6006762" y="4188557"/>
            <a:ext cx="2521439" cy="17310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26" y="4820067"/>
            <a:ext cx="3588957" cy="468000"/>
          </a:xfrm>
          <a:prstGeom prst="rect">
            <a:avLst/>
          </a:prstGeom>
        </p:spPr>
      </p:pic>
      <p:sp>
        <p:nvSpPr>
          <p:cNvPr id="7" name="Content Placeholder 4"/>
          <p:cNvSpPr txBox="1">
            <a:spLocks/>
          </p:cNvSpPr>
          <p:nvPr/>
        </p:nvSpPr>
        <p:spPr>
          <a:xfrm>
            <a:off x="3164746" y="1481721"/>
            <a:ext cx="4152471" cy="269858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50000"/>
              </a:lnSpc>
              <a:spcBef>
                <a:spcPct val="20000"/>
              </a:spcBef>
              <a:buClr>
                <a:srgbClr val="133476"/>
              </a:buClr>
              <a:buSzPct val="110000"/>
              <a:buFont typeface="Courier New"/>
              <a:buChar char="o"/>
              <a:defRPr sz="2400" kern="1200" baseline="0">
                <a:solidFill>
                  <a:schemeClr val="tx1">
                    <a:lumMod val="65000"/>
                    <a:lumOff val="35000"/>
                  </a:schemeClr>
                </a:solidFill>
                <a:latin typeface="Open Sans"/>
                <a:ea typeface="+mn-ea"/>
                <a:cs typeface="+mn-cs"/>
              </a:defRPr>
            </a:lvl1pPr>
            <a:lvl2pPr marL="742950" indent="-285750" algn="l" defTabSz="457200" rtl="0" eaLnBrk="1" latinLnBrk="0" hangingPunct="1">
              <a:lnSpc>
                <a:spcPct val="150000"/>
              </a:lnSpc>
              <a:spcBef>
                <a:spcPct val="20000"/>
              </a:spcBef>
              <a:buClr>
                <a:srgbClr val="95AFAC"/>
              </a:buClr>
              <a:buFont typeface="Arial"/>
              <a:buChar char="•"/>
              <a:defRPr sz="2000" kern="1200">
                <a:solidFill>
                  <a:schemeClr val="tx1">
                    <a:lumMod val="50000"/>
                    <a:lumOff val="50000"/>
                  </a:schemeClr>
                </a:solidFill>
                <a:latin typeface="Open Sans"/>
                <a:ea typeface="+mn-ea"/>
                <a:cs typeface="+mn-cs"/>
              </a:defRPr>
            </a:lvl2pPr>
            <a:lvl3pPr marL="1143000" indent="-228600" algn="l" defTabSz="457200" rtl="0" eaLnBrk="1" latinLnBrk="0" hangingPunct="1">
              <a:lnSpc>
                <a:spcPct val="150000"/>
              </a:lnSpc>
              <a:spcBef>
                <a:spcPct val="20000"/>
              </a:spcBef>
              <a:buClr>
                <a:srgbClr val="0E2264"/>
              </a:buClr>
              <a:buFont typeface="Arial"/>
              <a:buChar char="•"/>
              <a:defRPr sz="2000" kern="1200">
                <a:solidFill>
                  <a:schemeClr val="tx1">
                    <a:lumMod val="50000"/>
                    <a:lumOff val="50000"/>
                  </a:schemeClr>
                </a:solidFill>
                <a:latin typeface="Open Sans"/>
                <a:ea typeface="+mn-ea"/>
                <a:cs typeface="+mn-cs"/>
              </a:defRPr>
            </a:lvl3pPr>
            <a:lvl4pPr marL="1600200" indent="-228600" algn="l" defTabSz="457200" rtl="0" eaLnBrk="1" latinLnBrk="0" hangingPunct="1">
              <a:lnSpc>
                <a:spcPct val="150000"/>
              </a:lnSpc>
              <a:spcBef>
                <a:spcPct val="20000"/>
              </a:spcBef>
              <a:buClr>
                <a:srgbClr val="95AFAC"/>
              </a:buClr>
              <a:buFont typeface="Courier New"/>
              <a:buChar char="o"/>
              <a:defRPr sz="2000" kern="1200">
                <a:solidFill>
                  <a:schemeClr val="tx1">
                    <a:lumMod val="50000"/>
                    <a:lumOff val="50000"/>
                  </a:schemeClr>
                </a:solidFill>
                <a:latin typeface="Open Sans"/>
                <a:ea typeface="+mn-ea"/>
                <a:cs typeface="+mn-cs"/>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Open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Jason </a:t>
            </a:r>
            <a:r>
              <a:rPr lang="en-US" dirty="0" err="1" smtClean="0"/>
              <a:t>Swedlow</a:t>
            </a:r>
            <a:endParaRPr lang="en-US" dirty="0" smtClean="0"/>
          </a:p>
          <a:p>
            <a:r>
              <a:rPr lang="en-US" dirty="0" smtClean="0"/>
              <a:t>Helen Flynn, </a:t>
            </a:r>
            <a:r>
              <a:rPr lang="en-US" dirty="0" err="1" smtClean="0"/>
              <a:t>Petr</a:t>
            </a:r>
            <a:r>
              <a:rPr lang="en-US" dirty="0" smtClean="0"/>
              <a:t> </a:t>
            </a:r>
            <a:r>
              <a:rPr lang="en-US" dirty="0" err="1"/>
              <a:t>Walczysko</a:t>
            </a:r>
            <a:endParaRPr lang="en-US" dirty="0"/>
          </a:p>
          <a:p>
            <a:r>
              <a:rPr lang="en-US" dirty="0"/>
              <a:t>OME </a:t>
            </a:r>
            <a:r>
              <a:rPr lang="en-US" dirty="0" smtClean="0"/>
              <a:t>Team</a:t>
            </a:r>
          </a:p>
          <a:p>
            <a:endParaRPr lang="en-US" dirty="0"/>
          </a:p>
          <a:p>
            <a:r>
              <a:rPr lang="en-US" dirty="0" smtClean="0"/>
              <a:t>Our funders:</a:t>
            </a:r>
          </a:p>
        </p:txBody>
      </p:sp>
    </p:spTree>
    <p:extLst>
      <p:ext uri="{BB962C8B-B14F-4D97-AF65-F5344CB8AC3E}">
        <p14:creationId xmlns:p14="http://schemas.microsoft.com/office/powerpoint/2010/main" val="11735851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US" dirty="0" smtClean="0"/>
              <a:t>OMERO: </a:t>
            </a:r>
            <a:r>
              <a:rPr lang="en-GB" dirty="0" smtClean="0">
                <a:latin typeface="Open Sans"/>
                <a:ea typeface="Open Sans"/>
                <a:cs typeface="Open Sans"/>
                <a:sym typeface="Open Sans"/>
              </a:rPr>
              <a:t>Desktop and Web clients</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2</a:t>
            </a:fld>
            <a:endParaRPr lang="en-US" dirty="0"/>
          </a:p>
        </p:txBody>
      </p:sp>
      <p:pic>
        <p:nvPicPr>
          <p:cNvPr id="5" name="Picture 4" descr="Cli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 y="950536"/>
            <a:ext cx="8924544" cy="5803392"/>
          </a:xfrm>
          <a:prstGeom prst="rect">
            <a:avLst/>
          </a:prstGeom>
        </p:spPr>
      </p:pic>
    </p:spTree>
    <p:extLst>
      <p:ext uri="{BB962C8B-B14F-4D97-AF65-F5344CB8AC3E}">
        <p14:creationId xmlns:p14="http://schemas.microsoft.com/office/powerpoint/2010/main" val="207163278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65301" y="1094170"/>
            <a:ext cx="3240000" cy="457896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5337446" y="1602156"/>
            <a:ext cx="3239983" cy="4592668"/>
          </a:xfrm>
          <a:prstGeom prst="rect">
            <a:avLst/>
          </a:prstGeom>
          <a:effectLst>
            <a:outerShdw blurRad="50800" dist="38100" dir="2700000" algn="tl" rotWithShape="0">
              <a:prstClr val="black">
                <a:alpha val="40000"/>
              </a:prstClr>
            </a:outerShdw>
          </a:effectLst>
        </p:spPr>
      </p:pic>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US" dirty="0" smtClean="0"/>
              <a:t>OMERO</a:t>
            </a:r>
            <a:r>
              <a:rPr lang="en-GB" dirty="0" smtClean="0"/>
              <a:t> User Help and Training Materials</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3</a:t>
            </a:fld>
            <a:endParaRPr lang="en-US" dirty="0"/>
          </a:p>
        </p:txBody>
      </p:sp>
      <p:pic>
        <p:nvPicPr>
          <p:cNvPr id="2" name="Picture 1" descr="Help S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25" y="1191860"/>
            <a:ext cx="4556707" cy="5424855"/>
          </a:xfrm>
          <a:prstGeom prst="rect">
            <a:avLst/>
          </a:prstGeom>
          <a:ln w="3175" cmpd="sng">
            <a:solidFill>
              <a:schemeClr val="bg1">
                <a:lumMod val="50000"/>
              </a:schemeClr>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stretch>
            <a:fillRect/>
          </a:stretch>
        </p:blipFill>
        <p:spPr>
          <a:xfrm>
            <a:off x="5696280" y="2119305"/>
            <a:ext cx="3243467" cy="45991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70881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F94C27-CCD8-744C-9E80-37C6A9C00ED2}" type="slidenum">
              <a:rPr lang="en-US" smtClean="0"/>
              <a:t>4</a:t>
            </a:fld>
            <a:endParaRPr lang="en-US"/>
          </a:p>
        </p:txBody>
      </p:sp>
      <p:sp>
        <p:nvSpPr>
          <p:cNvPr id="3" name="Title 2"/>
          <p:cNvSpPr>
            <a:spLocks noGrp="1"/>
          </p:cNvSpPr>
          <p:nvPr>
            <p:ph type="title"/>
          </p:nvPr>
        </p:nvSpPr>
        <p:spPr/>
        <p:txBody>
          <a:bodyPr/>
          <a:lstStyle/>
          <a:p>
            <a:r>
              <a:rPr lang="en-US" dirty="0" smtClean="0"/>
              <a:t>Website</a:t>
            </a:r>
            <a:endParaRPr lang="en-US" dirty="0"/>
          </a:p>
        </p:txBody>
      </p:sp>
    </p:spTree>
    <p:extLst>
      <p:ext uri="{BB962C8B-B14F-4D97-AF65-F5344CB8AC3E}">
        <p14:creationId xmlns:p14="http://schemas.microsoft.com/office/powerpoint/2010/main" val="2378806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US" dirty="0" smtClean="0"/>
              <a:t>OMERO</a:t>
            </a:r>
            <a:r>
              <a:rPr lang="en-GB" dirty="0" smtClean="0"/>
              <a:t> User Help</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5</a:t>
            </a:fld>
            <a:endParaRPr lang="en-US" dirty="0"/>
          </a:p>
        </p:txBody>
      </p:sp>
      <p:pic>
        <p:nvPicPr>
          <p:cNvPr id="8" name="Picture 7" descr="Men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000" y="947595"/>
            <a:ext cx="6120000" cy="5793077"/>
          </a:xfrm>
          <a:prstGeom prst="rect">
            <a:avLst/>
          </a:prstGeom>
        </p:spPr>
      </p:pic>
      <p:sp>
        <p:nvSpPr>
          <p:cNvPr id="2" name="TextBox 1"/>
          <p:cNvSpPr txBox="1"/>
          <p:nvPr/>
        </p:nvSpPr>
        <p:spPr>
          <a:xfrm>
            <a:off x="6270011" y="1206193"/>
            <a:ext cx="2574142" cy="369332"/>
          </a:xfrm>
          <a:prstGeom prst="rect">
            <a:avLst/>
          </a:prstGeom>
          <a:noFill/>
        </p:spPr>
        <p:txBody>
          <a:bodyPr wrap="none" rtlCol="0">
            <a:spAutoFit/>
          </a:bodyPr>
          <a:lstStyle/>
          <a:p>
            <a:r>
              <a:rPr lang="en-US" dirty="0" err="1">
                <a:hlinkClick r:id="rId4"/>
              </a:rPr>
              <a:t>h</a:t>
            </a:r>
            <a:r>
              <a:rPr lang="en-US" dirty="0" err="1" smtClean="0">
                <a:hlinkClick r:id="rId4"/>
              </a:rPr>
              <a:t>elp.openmicroscopy.org</a:t>
            </a:r>
            <a:endParaRPr lang="en-US" dirty="0"/>
          </a:p>
        </p:txBody>
      </p:sp>
    </p:spTree>
    <p:extLst>
      <p:ext uri="{BB962C8B-B14F-4D97-AF65-F5344CB8AC3E}">
        <p14:creationId xmlns:p14="http://schemas.microsoft.com/office/powerpoint/2010/main" val="31081068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US" dirty="0" smtClean="0"/>
              <a:t>OMERO</a:t>
            </a:r>
            <a:r>
              <a:rPr lang="en-GB" dirty="0" smtClean="0"/>
              <a:t> Training Materials</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6</a:t>
            </a:fld>
            <a:endParaRPr lang="en-US" dirty="0"/>
          </a:p>
        </p:txBody>
      </p:sp>
      <p:pic>
        <p:nvPicPr>
          <p:cNvPr id="2" name="Picture 1" descr="Resourc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83" y="1068867"/>
            <a:ext cx="8820000" cy="5617015"/>
          </a:xfrm>
          <a:prstGeom prst="rect">
            <a:avLst/>
          </a:prstGeom>
        </p:spPr>
      </p:pic>
    </p:spTree>
    <p:extLst>
      <p:ext uri="{BB962C8B-B14F-4D97-AF65-F5344CB8AC3E}">
        <p14:creationId xmlns:p14="http://schemas.microsoft.com/office/powerpoint/2010/main" val="54976114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F94C27-CCD8-744C-9E80-37C6A9C00ED2}" type="slidenum">
              <a:rPr lang="en-US" smtClean="0"/>
              <a:t>7</a:t>
            </a:fld>
            <a:endParaRPr lang="en-US"/>
          </a:p>
        </p:txBody>
      </p:sp>
      <p:sp>
        <p:nvSpPr>
          <p:cNvPr id="3" name="Title 2"/>
          <p:cNvSpPr>
            <a:spLocks noGrp="1"/>
          </p:cNvSpPr>
          <p:nvPr>
            <p:ph type="title"/>
          </p:nvPr>
        </p:nvSpPr>
        <p:spPr/>
        <p:txBody>
          <a:bodyPr/>
          <a:lstStyle/>
          <a:p>
            <a:r>
              <a:rPr lang="en-US" dirty="0" smtClean="0"/>
              <a:t>WORKFLOW</a:t>
            </a:r>
            <a:endParaRPr lang="en-US" dirty="0"/>
          </a:p>
        </p:txBody>
      </p:sp>
    </p:spTree>
    <p:extLst>
      <p:ext uri="{BB962C8B-B14F-4D97-AF65-F5344CB8AC3E}">
        <p14:creationId xmlns:p14="http://schemas.microsoft.com/office/powerpoint/2010/main" val="28609863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52140"/>
            <a:ext cx="8229600" cy="611081"/>
          </a:xfrm>
          <a:prstGeom prst="rect">
            <a:avLst/>
          </a:prstGeom>
        </p:spPr>
        <p:txBody>
          <a:bodyPr lIns="91425" tIns="91425" rIns="91425" bIns="91425" anchor="b" anchorCtr="0">
            <a:noAutofit/>
          </a:bodyPr>
          <a:lstStyle/>
          <a:p>
            <a:r>
              <a:rPr lang="en-GB" dirty="0" smtClean="0"/>
              <a:t>Training Materials Workflow</a:t>
            </a:r>
            <a:endParaRPr lang="en-GB" dirty="0">
              <a:latin typeface="Open Sans"/>
              <a:ea typeface="Open Sans"/>
              <a:cs typeface="Open Sans"/>
              <a:sym typeface="Open Sans"/>
            </a:endParaRPr>
          </a:p>
        </p:txBody>
      </p:sp>
      <p:sp>
        <p:nvSpPr>
          <p:cNvPr id="82" name="Shape 82"/>
          <p:cNvSpPr txBox="1"/>
          <p:nvPr/>
        </p:nvSpPr>
        <p:spPr>
          <a:xfrm>
            <a:off x="179025" y="6431100"/>
            <a:ext cx="7987200" cy="357900"/>
          </a:xfrm>
          <a:prstGeom prst="rect">
            <a:avLst/>
          </a:prstGeom>
        </p:spPr>
        <p:txBody>
          <a:bodyPr lIns="91425" tIns="91425" rIns="91425" bIns="91425" anchor="t" anchorCtr="0">
            <a:noAutofit/>
          </a:bodyPr>
          <a:lstStyle/>
          <a:p>
            <a:pPr>
              <a:buNone/>
            </a:pPr>
            <a:endParaRPr lang="en-GB" sz="1800" dirty="0">
              <a:solidFill>
                <a:srgbClr val="595959"/>
              </a:solidFill>
              <a:latin typeface="Open Sans"/>
              <a:ea typeface="Open Sans"/>
              <a:cs typeface="Open Sans"/>
              <a:sym typeface="Open Sans"/>
            </a:endParaRPr>
          </a:p>
        </p:txBody>
      </p:sp>
      <p:sp>
        <p:nvSpPr>
          <p:cNvPr id="7" name="Slide Number Placeholder 3"/>
          <p:cNvSpPr>
            <a:spLocks noGrp="1"/>
          </p:cNvSpPr>
          <p:nvPr>
            <p:ph type="sldNum" sz="quarter" idx="12"/>
          </p:nvPr>
        </p:nvSpPr>
        <p:spPr>
          <a:xfrm>
            <a:off x="8123718" y="6437313"/>
            <a:ext cx="720436" cy="365125"/>
          </a:xfrm>
        </p:spPr>
        <p:txBody>
          <a:bodyPr/>
          <a:lstStyle/>
          <a:p>
            <a:fld id="{01F94C27-CCD8-744C-9E80-37C6A9C00ED2}" type="slidenum">
              <a:rPr lang="en-US" smtClean="0"/>
              <a:pPr/>
              <a:t>8</a:t>
            </a:fld>
            <a:endParaRPr lang="en-US" dirty="0"/>
          </a:p>
        </p:txBody>
      </p:sp>
      <p:sp>
        <p:nvSpPr>
          <p:cNvPr id="6" name="Content Placeholder 4"/>
          <p:cNvSpPr txBox="1">
            <a:spLocks/>
          </p:cNvSpPr>
          <p:nvPr/>
        </p:nvSpPr>
        <p:spPr>
          <a:xfrm>
            <a:off x="2090616" y="2126490"/>
            <a:ext cx="5451293" cy="2698584"/>
          </a:xfrm>
          <a:prstGeom prst="rect">
            <a:avLst/>
          </a:prstGeom>
        </p:spPr>
        <p:txBody>
          <a:bodyPr vert="horz" lIns="91440" tIns="45720" rIns="91440" bIns="45720" rtlCol="0">
            <a:normAutofit/>
          </a:bodyPr>
          <a:lstStyle>
            <a:lvl1pPr marL="342900" indent="-342900" algn="l" defTabSz="457200" rtl="0" eaLnBrk="1" latinLnBrk="0" hangingPunct="1">
              <a:lnSpc>
                <a:spcPct val="150000"/>
              </a:lnSpc>
              <a:spcBef>
                <a:spcPct val="20000"/>
              </a:spcBef>
              <a:buClr>
                <a:srgbClr val="133476"/>
              </a:buClr>
              <a:buSzPct val="110000"/>
              <a:buFont typeface="Courier New"/>
              <a:buChar char="o"/>
              <a:defRPr sz="2400" kern="1200" baseline="0">
                <a:solidFill>
                  <a:schemeClr val="tx1">
                    <a:lumMod val="65000"/>
                    <a:lumOff val="35000"/>
                  </a:schemeClr>
                </a:solidFill>
                <a:latin typeface="Open Sans"/>
                <a:ea typeface="+mn-ea"/>
                <a:cs typeface="+mn-cs"/>
              </a:defRPr>
            </a:lvl1pPr>
            <a:lvl2pPr marL="742950" indent="-285750" algn="l" defTabSz="457200" rtl="0" eaLnBrk="1" latinLnBrk="0" hangingPunct="1">
              <a:lnSpc>
                <a:spcPct val="150000"/>
              </a:lnSpc>
              <a:spcBef>
                <a:spcPct val="20000"/>
              </a:spcBef>
              <a:buClr>
                <a:srgbClr val="95AFAC"/>
              </a:buClr>
              <a:buFont typeface="Arial"/>
              <a:buChar char="•"/>
              <a:defRPr sz="2000" kern="1200">
                <a:solidFill>
                  <a:schemeClr val="tx1">
                    <a:lumMod val="50000"/>
                    <a:lumOff val="50000"/>
                  </a:schemeClr>
                </a:solidFill>
                <a:latin typeface="Open Sans"/>
                <a:ea typeface="+mn-ea"/>
                <a:cs typeface="+mn-cs"/>
              </a:defRPr>
            </a:lvl2pPr>
            <a:lvl3pPr marL="1143000" indent="-228600" algn="l" defTabSz="457200" rtl="0" eaLnBrk="1" latinLnBrk="0" hangingPunct="1">
              <a:lnSpc>
                <a:spcPct val="150000"/>
              </a:lnSpc>
              <a:spcBef>
                <a:spcPct val="20000"/>
              </a:spcBef>
              <a:buClr>
                <a:srgbClr val="0E2264"/>
              </a:buClr>
              <a:buFont typeface="Arial"/>
              <a:buChar char="•"/>
              <a:defRPr sz="2000" kern="1200">
                <a:solidFill>
                  <a:schemeClr val="tx1">
                    <a:lumMod val="50000"/>
                    <a:lumOff val="50000"/>
                  </a:schemeClr>
                </a:solidFill>
                <a:latin typeface="Open Sans"/>
                <a:ea typeface="+mn-ea"/>
                <a:cs typeface="+mn-cs"/>
              </a:defRPr>
            </a:lvl3pPr>
            <a:lvl4pPr marL="1600200" indent="-228600" algn="l" defTabSz="457200" rtl="0" eaLnBrk="1" latinLnBrk="0" hangingPunct="1">
              <a:lnSpc>
                <a:spcPct val="150000"/>
              </a:lnSpc>
              <a:spcBef>
                <a:spcPct val="20000"/>
              </a:spcBef>
              <a:buClr>
                <a:srgbClr val="95AFAC"/>
              </a:buClr>
              <a:buFont typeface="Courier New"/>
              <a:buChar char="o"/>
              <a:defRPr sz="2000" kern="1200">
                <a:solidFill>
                  <a:schemeClr val="tx1">
                    <a:lumMod val="50000"/>
                    <a:lumOff val="50000"/>
                  </a:schemeClr>
                </a:solidFill>
                <a:latin typeface="Open Sans"/>
                <a:ea typeface="+mn-ea"/>
                <a:cs typeface="+mn-cs"/>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Open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Workflow based</a:t>
            </a:r>
          </a:p>
          <a:p>
            <a:r>
              <a:rPr lang="en-US" dirty="0" smtClean="0"/>
              <a:t>“Minimal Manual” style (sort of)</a:t>
            </a:r>
          </a:p>
          <a:p>
            <a:r>
              <a:rPr lang="en-US" dirty="0" smtClean="0"/>
              <a:t>Version controlled</a:t>
            </a:r>
          </a:p>
          <a:p>
            <a:r>
              <a:rPr lang="en-US" dirty="0" smtClean="0"/>
              <a:t>Part of OME software CI workflow</a:t>
            </a:r>
            <a:endParaRPr lang="en-US" dirty="0"/>
          </a:p>
        </p:txBody>
      </p:sp>
    </p:spTree>
    <p:extLst>
      <p:ext uri="{BB962C8B-B14F-4D97-AF65-F5344CB8AC3E}">
        <p14:creationId xmlns:p14="http://schemas.microsoft.com/office/powerpoint/2010/main" val="423760488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Glencoe Softw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27631</TotalTime>
  <Words>981</Words>
  <Application>Microsoft Macintosh PowerPoint</Application>
  <PresentationFormat>On-screen Show (4:3)</PresentationFormat>
  <Paragraphs>104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Glencoe Software</vt:lpstr>
      <vt:lpstr>User Experience Team</vt:lpstr>
      <vt:lpstr>SCOPE</vt:lpstr>
      <vt:lpstr>OMERO: Desktop and Web clients</vt:lpstr>
      <vt:lpstr>OMERO User Help and Training Materials</vt:lpstr>
      <vt:lpstr>Website</vt:lpstr>
      <vt:lpstr>OMERO User Help</vt:lpstr>
      <vt:lpstr>OMERO Training Materials</vt:lpstr>
      <vt:lpstr>WORKFLOW</vt:lpstr>
      <vt:lpstr>Training Materials Workflow</vt:lpstr>
      <vt:lpstr>Training Materials Workflow</vt:lpstr>
      <vt:lpstr>Training Materials Workflow</vt:lpstr>
      <vt:lpstr>Training Materials Workflow</vt:lpstr>
      <vt:lpstr>Training Materials Workflow</vt:lpstr>
      <vt:lpstr>Training Materials Workflow</vt:lpstr>
      <vt:lpstr>RESOURCES</vt:lpstr>
      <vt:lpstr>PDF Archive</vt:lpstr>
      <vt:lpstr>OME Downloads Site</vt:lpstr>
      <vt:lpstr>Word - Hidden Text</vt:lpstr>
      <vt:lpstr>Image Naming Convention</vt:lpstr>
      <vt:lpstr>Exporting Images</vt:lpstr>
      <vt:lpstr>Adapting the Help Website</vt:lpstr>
      <vt:lpstr>License and Re-use</vt:lpstr>
      <vt:lpstr>Thanks</vt:lpstr>
    </vt:vector>
  </TitlesOfParts>
  <Company>Glencoe Software,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Unson</dc:creator>
  <cp:lastModifiedBy>Gus Ferguson</cp:lastModifiedBy>
  <cp:revision>454</cp:revision>
  <cp:lastPrinted>2015-01-19T11:20:25Z</cp:lastPrinted>
  <dcterms:created xsi:type="dcterms:W3CDTF">2012-09-27T13:00:21Z</dcterms:created>
  <dcterms:modified xsi:type="dcterms:W3CDTF">2015-05-25T13:22:07Z</dcterms:modified>
</cp:coreProperties>
</file>