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9" r:id="rId2"/>
    <p:sldId id="259" r:id="rId3"/>
    <p:sldId id="441" r:id="rId4"/>
    <p:sldId id="444" r:id="rId5"/>
    <p:sldId id="448" r:id="rId6"/>
    <p:sldId id="449" r:id="rId7"/>
    <p:sldId id="450" r:id="rId8"/>
    <p:sldId id="447" r:id="rId9"/>
    <p:sldId id="445" r:id="rId10"/>
    <p:sldId id="446" r:id="rId11"/>
    <p:sldId id="41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475"/>
    <a:srgbClr val="0E2264"/>
    <a:srgbClr val="95AFAC"/>
    <a:srgbClr val="F0F4F8"/>
    <a:srgbClr val="1377C5"/>
    <a:srgbClr val="0E7655"/>
    <a:srgbClr val="D8082C"/>
    <a:srgbClr val="133476"/>
    <a:srgbClr val="A40101"/>
    <a:srgbClr val="F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89263" autoAdjust="0"/>
  </p:normalViewPr>
  <p:slideViewPr>
    <p:cSldViewPr snapToGrid="0" snapToObjects="1">
      <p:cViewPr varScale="1">
        <p:scale>
          <a:sx n="136" d="100"/>
          <a:sy n="136" d="100"/>
        </p:scale>
        <p:origin x="-2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689D-71B3-494D-82CB-C18432FFF0EC}" type="datetimeFigureOut">
              <a:rPr lang="en-US" smtClean="0">
                <a:latin typeface="Open Sans"/>
              </a:rPr>
              <a:pPr/>
              <a:t>01/09/15</a:t>
            </a:fld>
            <a:endParaRPr lang="en-US" dirty="0"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49E1-6AC0-784B-B2CB-C22218382830}" type="slidenum">
              <a:rPr lang="en-US" smtClean="0">
                <a:latin typeface="Open Sans"/>
              </a:rPr>
              <a:pPr/>
              <a:t>‹#›</a:t>
            </a:fld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9342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9C3872EF-E1DF-974D-9F19-0224619B5E91}" type="datetimeFigureOut">
              <a:rPr lang="en-US" smtClean="0"/>
              <a:pPr/>
              <a:t>01/09/15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E1608BA4-66E1-904F-A445-BC1AC8A59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8BA4-66E1-904F-A445-BC1AC8A5943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3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112226"/>
            <a:ext cx="9144000" cy="1745774"/>
          </a:xfrm>
          <a:prstGeom prst="rect">
            <a:avLst/>
          </a:prstGeom>
          <a:solidFill>
            <a:srgbClr val="F0F4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pic>
        <p:nvPicPr>
          <p:cNvPr id="16" name="Picture 15" descr="bg-int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4" y="4073502"/>
            <a:ext cx="7815958" cy="1041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847" y="1263209"/>
            <a:ext cx="8765851" cy="14700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4935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76184" y="5603390"/>
            <a:ext cx="3019895" cy="8995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Open Microscopy Environment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Centre for 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Gene Regulation &amp; Expression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School of Life Sciences,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University of</a:t>
            </a:r>
            <a:r>
              <a:rPr lang="en-US" sz="1000" kern="1200" baseline="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 </a:t>
            </a: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</a:t>
            </a:r>
          </a:p>
          <a:p>
            <a:pPr marL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z="1000" kern="1200" dirty="0" smtClean="0">
                <a:solidFill>
                  <a:schemeClr val="bg1">
                    <a:lumMod val="50000"/>
                  </a:schemeClr>
                </a:solidFill>
                <a:latin typeface="Open Sans Semibold"/>
                <a:ea typeface="+mn-ea"/>
                <a:cs typeface="Open Sans Semibold"/>
              </a:rPr>
              <a:t>Dundee, Scotland, UK</a:t>
            </a:r>
            <a:endParaRPr lang="en-GB" sz="1000" kern="1200" dirty="0">
              <a:solidFill>
                <a:schemeClr val="bg1">
                  <a:lumMod val="50000"/>
                </a:schemeClr>
              </a:solidFill>
              <a:latin typeface="Open Sans Semibold"/>
              <a:ea typeface="+mn-ea"/>
              <a:cs typeface="Open Sans Semibol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113864" y="6112394"/>
            <a:ext cx="1889461" cy="3810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/>
              <a:buNone/>
            </a:pPr>
            <a:endParaRPr lang="en-GB" sz="1000" b="0" dirty="0">
              <a:solidFill>
                <a:srgbClr val="7F7F7F"/>
              </a:solidFill>
              <a:latin typeface="Open Sans Semibold"/>
              <a:cs typeface="Open Sans Semibold"/>
            </a:endParaRPr>
          </a:p>
        </p:txBody>
      </p:sp>
      <p:pic>
        <p:nvPicPr>
          <p:cNvPr id="18" name="Picture 17" descr="Uo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1" y="5583500"/>
            <a:ext cx="945525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1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– black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Glencoe-Software-icon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42" y="6503035"/>
            <a:ext cx="249174" cy="228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5410200" cy="2578100"/>
          </a:xfrm>
        </p:spPr>
        <p:txBody>
          <a:bodyPr/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06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232900" cy="88106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edit Slide Title – ideal for 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6437312"/>
            <a:ext cx="8123717" cy="425450"/>
          </a:xfrm>
        </p:spPr>
        <p:txBody>
          <a:bodyPr>
            <a:normAutofit/>
          </a:bodyPr>
          <a:lstStyle>
            <a:lvl1pPr marL="0" indent="0">
              <a:buClr>
                <a:srgbClr val="133476"/>
              </a:buClr>
              <a:buSzPct val="110000"/>
              <a:buFont typeface="Courier New"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Footer text for screenshot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3717" y="6437312"/>
            <a:ext cx="720436" cy="365125"/>
          </a:xfrm>
        </p:spPr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i="0" cap="all" baseline="0"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Glencoe-Software-icon.png"/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0" i="0" cap="all" baseline="0"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Edit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me-icon.png"/>
          <p:cNvPicPr>
            <a:picLocks noChangeAspect="1"/>
          </p:cNvPicPr>
          <p:nvPr userDrawn="1"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0" y="-685800"/>
            <a:ext cx="674043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3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encoe-Softwar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1" y="-965200"/>
            <a:ext cx="6437052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Glencoe Software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/ O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e-icon.png"/>
          <p:cNvPicPr>
            <a:picLocks noChangeAspect="1"/>
          </p:cNvPicPr>
          <p:nvPr userDrawn="1"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0" y="-685800"/>
            <a:ext cx="6740434" cy="589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28700"/>
            <a:ext cx="8699500" cy="5403850"/>
          </a:xfrm>
        </p:spPr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OME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133476"/>
              </a:buClr>
              <a:buSzPct val="110000"/>
              <a:buFont typeface="Courier New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95AFAC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0E2264"/>
              </a:buClr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this slide w/ no background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68400"/>
            <a:ext cx="4038600" cy="5264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 – white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bg">
    <p:bg>
      <p:bgPr>
        <a:blipFill rotWithShape="1"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432"/>
            <a:ext cx="8229600" cy="625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 – blue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this and Liza cries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300"/>
            <a:ext cx="8229600" cy="542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3717" y="6432550"/>
            <a:ext cx="720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5AFAC"/>
                </a:solidFill>
                <a:latin typeface="Montserrat"/>
              </a:defRPr>
            </a:lvl1pPr>
          </a:lstStyle>
          <a:p>
            <a:fld id="{01F94C27-CCD8-744C-9E80-37C6A9C00E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9" r:id="rId4"/>
    <p:sldLayoutId id="2147483664" r:id="rId5"/>
    <p:sldLayoutId id="2147483650" r:id="rId6"/>
    <p:sldLayoutId id="2147483652" r:id="rId7"/>
    <p:sldLayoutId id="2147483654" r:id="rId8"/>
    <p:sldLayoutId id="2147483663" r:id="rId9"/>
    <p:sldLayoutId id="2147483658" r:id="rId10"/>
    <p:sldLayoutId id="2147483662" r:id="rId11"/>
    <p:sldLayoutId id="21474836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0" i="0" kern="1200" cap="none" spc="0" baseline="0">
          <a:solidFill>
            <a:srgbClr val="133476"/>
          </a:solidFill>
          <a:effectLst>
            <a:outerShdw blurRad="127000" dist="38100" dir="54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latin typeface="Montserra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SzPct val="110000"/>
        <a:buFont typeface="Courier New"/>
        <a:buChar char="o"/>
        <a:defRPr sz="2400" kern="1200" baseline="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0E2264"/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ct val="20000"/>
        </a:spcBef>
        <a:buClr>
          <a:srgbClr val="95AFAC"/>
        </a:buClr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imagej/imagej-ome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OME and OMERO</a:t>
            </a:r>
            <a:br>
              <a:rPr lang="en-US" sz="3200" dirty="0" smtClean="0"/>
            </a:br>
            <a:r>
              <a:rPr lang="en-US" sz="2700" cap="none" dirty="0" err="1" smtClean="0"/>
              <a:t>ImageJ</a:t>
            </a:r>
            <a:r>
              <a:rPr lang="en-US" sz="2700" cap="none" dirty="0" smtClean="0"/>
              <a:t> conference, Madison 2015</a:t>
            </a:r>
            <a:endParaRPr lang="en-US" sz="27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Walczysko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900" dirty="0" smtClean="0"/>
              <a:t>University of Dundee</a:t>
            </a:r>
          </a:p>
          <a:p>
            <a:pPr>
              <a:lnSpc>
                <a:spcPct val="100000"/>
              </a:lnSpc>
            </a:pPr>
            <a:r>
              <a:rPr lang="en-US" sz="1900" dirty="0" smtClean="0"/>
              <a:t>The OME Consortium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37312"/>
            <a:ext cx="8123717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SzPct val="110000"/>
              <a:buFont typeface="Courier New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E2264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95AFAC"/>
              </a:buClr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6" name="Picture 5" descr="wellcome-trust-log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6" y="1254460"/>
            <a:ext cx="7739749" cy="4736300"/>
          </a:xfrm>
          <a:prstGeom prst="rect">
            <a:avLst/>
          </a:prstGeom>
        </p:spPr>
      </p:pic>
      <p:pic>
        <p:nvPicPr>
          <p:cNvPr id="7" name="Picture 6" descr="bbsr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04" y="3534442"/>
            <a:ext cx="4201219" cy="2768600"/>
          </a:xfrm>
          <a:prstGeom prst="rect">
            <a:avLst/>
          </a:prstGeom>
        </p:spPr>
      </p:pic>
      <p:pic>
        <p:nvPicPr>
          <p:cNvPr id="8" name="Picture 7" descr="Horizon20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5" y="844536"/>
            <a:ext cx="2184400" cy="1511300"/>
          </a:xfrm>
          <a:prstGeom prst="rect">
            <a:avLst/>
          </a:prstGeom>
        </p:spPr>
      </p:pic>
      <p:pic>
        <p:nvPicPr>
          <p:cNvPr id="9" name="Picture 8" descr="Screen Shot 2015-09-01 at 16.45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45" y="1417528"/>
            <a:ext cx="2705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OME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1" y="685650"/>
            <a:ext cx="9089355" cy="54038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Dundee – Jason Swedlow, Colin </a:t>
            </a:r>
            <a:r>
              <a:rPr lang="en-US" dirty="0"/>
              <a:t>Blackburn, Jean-Marie Burel, </a:t>
            </a:r>
            <a:r>
              <a:rPr lang="en-US" dirty="0" smtClean="0"/>
              <a:t>Mark Carroll, Gus Ferguson, Helen Flynn, Kenny Gillen, Roger Leigh, Simon Li, Dominik Lindner, Josh </a:t>
            </a:r>
            <a:r>
              <a:rPr lang="en-US" dirty="0"/>
              <a:t>Moore</a:t>
            </a:r>
            <a:r>
              <a:rPr lang="en-US" dirty="0" smtClean="0"/>
              <a:t>, Will </a:t>
            </a:r>
            <a:r>
              <a:rPr lang="en-US" dirty="0"/>
              <a:t>Moore, </a:t>
            </a:r>
            <a:r>
              <a:rPr lang="en-US" dirty="0" err="1" smtClean="0"/>
              <a:t>Balaji</a:t>
            </a:r>
            <a:r>
              <a:rPr lang="en-US" dirty="0" smtClean="0"/>
              <a:t> Ramalingam, Aleksandra </a:t>
            </a:r>
            <a:r>
              <a:rPr lang="en-US" dirty="0"/>
              <a:t>Tarkowska, </a:t>
            </a:r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Walczysko</a:t>
            </a:r>
            <a:endParaRPr lang="en-US" b="1" i="1" dirty="0" smtClean="0">
              <a:solidFill>
                <a:srgbClr val="D8082C"/>
              </a:solidFill>
            </a:endParaRPr>
          </a:p>
          <a:p>
            <a:r>
              <a:rPr lang="en-US" dirty="0" smtClean="0"/>
              <a:t> University of Wisconsin, Madison (LOCI) - Kevin </a:t>
            </a:r>
            <a:r>
              <a:rPr lang="en-US" dirty="0" err="1" smtClean="0"/>
              <a:t>Eliceiri</a:t>
            </a:r>
            <a:r>
              <a:rPr lang="en-US" dirty="0" smtClean="0"/>
              <a:t>, Curtis </a:t>
            </a:r>
            <a:r>
              <a:rPr lang="en-US" dirty="0" err="1" smtClean="0"/>
              <a:t>Rueden</a:t>
            </a:r>
            <a:r>
              <a:rPr lang="en-US" dirty="0" smtClean="0"/>
              <a:t>, Mark </a:t>
            </a:r>
            <a:r>
              <a:rPr lang="en-US" dirty="0" err="1" smtClean="0"/>
              <a:t>Hiner</a:t>
            </a:r>
            <a:endParaRPr lang="en-US" dirty="0" smtClean="0"/>
          </a:p>
          <a:p>
            <a:r>
              <a:rPr lang="en-US" dirty="0" smtClean="0"/>
              <a:t> UT Southwestern </a:t>
            </a:r>
            <a:r>
              <a:rPr lang="en-US" dirty="0"/>
              <a:t>– </a:t>
            </a:r>
            <a:r>
              <a:rPr lang="en-US" dirty="0" err="1"/>
              <a:t>Gaudenz</a:t>
            </a:r>
            <a:r>
              <a:rPr lang="en-US" dirty="0"/>
              <a:t> </a:t>
            </a:r>
            <a:r>
              <a:rPr lang="en-US" dirty="0" err="1"/>
              <a:t>Danuser</a:t>
            </a:r>
            <a:r>
              <a:rPr lang="en-US" dirty="0"/>
              <a:t>, Sebastian Besson</a:t>
            </a:r>
          </a:p>
          <a:p>
            <a:r>
              <a:rPr lang="en-US" dirty="0"/>
              <a:t> Oxford – Ilan Davis, Douglas </a:t>
            </a:r>
            <a:r>
              <a:rPr lang="en-US" dirty="0" smtClean="0"/>
              <a:t>Russell</a:t>
            </a:r>
            <a:endParaRPr lang="en-US" dirty="0"/>
          </a:p>
          <a:p>
            <a:r>
              <a:rPr lang="en-US" dirty="0"/>
              <a:t> CRS4 -  </a:t>
            </a:r>
            <a:r>
              <a:rPr lang="en-US" dirty="0" err="1"/>
              <a:t>Gianuigi</a:t>
            </a:r>
            <a:r>
              <a:rPr lang="en-US" dirty="0"/>
              <a:t> Zanetti, </a:t>
            </a:r>
            <a:r>
              <a:rPr lang="en-US" dirty="0" err="1"/>
              <a:t>Gianmauro</a:t>
            </a:r>
            <a:r>
              <a:rPr lang="en-US" dirty="0"/>
              <a:t> </a:t>
            </a:r>
            <a:r>
              <a:rPr lang="en-US" dirty="0" err="1" smtClean="0"/>
              <a:t>Cucurru</a:t>
            </a:r>
            <a:r>
              <a:rPr lang="en-US" dirty="0" smtClean="0"/>
              <a:t>, Simone Leo, Luca Lianas</a:t>
            </a:r>
          </a:p>
          <a:p>
            <a:r>
              <a:rPr lang="en-US" dirty="0"/>
              <a:t> </a:t>
            </a:r>
            <a:r>
              <a:rPr lang="en-US" dirty="0" smtClean="0"/>
              <a:t>Edinburgh – Richard </a:t>
            </a:r>
            <a:r>
              <a:rPr lang="en-US" dirty="0" err="1" smtClean="0"/>
              <a:t>Baldock</a:t>
            </a:r>
            <a:r>
              <a:rPr lang="en-US" dirty="0" smtClean="0"/>
              <a:t>, Bill Hill, </a:t>
            </a:r>
            <a:r>
              <a:rPr lang="en-US" dirty="0" err="1" smtClean="0"/>
              <a:t>Jianguo</a:t>
            </a:r>
            <a:r>
              <a:rPr lang="en-US" dirty="0" smtClean="0"/>
              <a:t> Rao</a:t>
            </a:r>
            <a:endParaRPr lang="en-US" dirty="0"/>
          </a:p>
          <a:p>
            <a:r>
              <a:rPr lang="en-US" dirty="0"/>
              <a:t> Carnegie-Mellon – Robert Murphy, BK </a:t>
            </a:r>
            <a:r>
              <a:rPr lang="en-US" dirty="0" smtClean="0"/>
              <a:t>Cho, Ivan Cao-Berg </a:t>
            </a:r>
            <a:endParaRPr lang="en-US" dirty="0"/>
          </a:p>
          <a:p>
            <a:r>
              <a:rPr lang="en-US" dirty="0"/>
              <a:t> Imperial – Paul French, </a:t>
            </a:r>
            <a:r>
              <a:rPr lang="en-US" dirty="0" smtClean="0"/>
              <a:t>Chris Dunsby, Ian Munro, </a:t>
            </a:r>
            <a:r>
              <a:rPr lang="en-US" dirty="0" err="1" smtClean="0"/>
              <a:t>Yuriy</a:t>
            </a:r>
            <a:r>
              <a:rPr lang="en-US" dirty="0" smtClean="0"/>
              <a:t> </a:t>
            </a:r>
            <a:r>
              <a:rPr lang="en-US" dirty="0" err="1" smtClean="0"/>
              <a:t>Alexandrov</a:t>
            </a:r>
            <a:endParaRPr lang="en-US" dirty="0"/>
          </a:p>
          <a:p>
            <a:r>
              <a:rPr lang="en-US" dirty="0"/>
              <a:t> NIA, NIH – Ilya </a:t>
            </a:r>
            <a:r>
              <a:rPr lang="en-US" dirty="0" smtClean="0"/>
              <a:t>Goldberg, Chris </a:t>
            </a:r>
            <a:r>
              <a:rPr lang="en-US" dirty="0" err="1" smtClean="0"/>
              <a:t>Coletta</a:t>
            </a:r>
            <a:endParaRPr lang="en-US" dirty="0"/>
          </a:p>
          <a:p>
            <a:r>
              <a:rPr lang="en-US" dirty="0"/>
              <a:t> Pasteur – Spencer Shorte</a:t>
            </a:r>
            <a:r>
              <a:rPr lang="en-US" dirty="0" smtClean="0"/>
              <a:t>, Sebastien </a:t>
            </a:r>
            <a:r>
              <a:rPr lang="en-US" dirty="0" err="1" smtClean="0"/>
              <a:t>Simard</a:t>
            </a:r>
            <a:r>
              <a:rPr lang="en-US" dirty="0" smtClean="0"/>
              <a:t>, Anne </a:t>
            </a:r>
            <a:r>
              <a:rPr lang="en-US" dirty="0" err="1" smtClean="0"/>
              <a:t>Danckaert</a:t>
            </a:r>
            <a:endParaRPr lang="en-US" dirty="0"/>
          </a:p>
          <a:p>
            <a:r>
              <a:rPr lang="en-US" dirty="0"/>
              <a:t> EBI – Gerard Kleywegt, </a:t>
            </a:r>
            <a:r>
              <a:rPr lang="en-US" dirty="0" err="1"/>
              <a:t>Ardan</a:t>
            </a:r>
            <a:r>
              <a:rPr lang="en-US" dirty="0"/>
              <a:t> </a:t>
            </a:r>
            <a:r>
              <a:rPr lang="en-US" dirty="0" err="1"/>
              <a:t>Patwardhan</a:t>
            </a:r>
            <a:r>
              <a:rPr lang="en-US" dirty="0"/>
              <a:t>, Ingvar </a:t>
            </a:r>
            <a:r>
              <a:rPr lang="en-US" dirty="0" err="1" smtClean="0"/>
              <a:t>Lagerstedt</a:t>
            </a:r>
            <a:endParaRPr lang="en-US" dirty="0"/>
          </a:p>
          <a:p>
            <a:r>
              <a:rPr lang="en-US" dirty="0"/>
              <a:t> Glencoe Software –  Chris </a:t>
            </a:r>
            <a:r>
              <a:rPr lang="en-US" dirty="0" smtClean="0"/>
              <a:t>Allan, Joshua </a:t>
            </a:r>
            <a:r>
              <a:rPr lang="en-US" dirty="0" err="1" smtClean="0"/>
              <a:t>Ballanco</a:t>
            </a:r>
            <a:r>
              <a:rPr lang="en-US" dirty="0" smtClean="0"/>
              <a:t>, Andreas </a:t>
            </a:r>
            <a:r>
              <a:rPr lang="en-US" dirty="0" err="1" smtClean="0"/>
              <a:t>Knab</a:t>
            </a:r>
            <a:r>
              <a:rPr lang="en-US" dirty="0" smtClean="0"/>
              <a:t>, Melissa </a:t>
            </a:r>
            <a:r>
              <a:rPr lang="en-US" dirty="0"/>
              <a:t>Linkert,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Chris MacLeod,</a:t>
            </a:r>
            <a:r>
              <a:rPr lang="en-US" dirty="0"/>
              <a:t> </a:t>
            </a:r>
            <a:r>
              <a:rPr lang="en-US" dirty="0" smtClean="0"/>
              <a:t>Josh Moore, Emil </a:t>
            </a:r>
            <a:r>
              <a:rPr lang="en-US" dirty="0" err="1" smtClean="0"/>
              <a:t>Rozbicki</a:t>
            </a:r>
            <a:r>
              <a:rPr lang="en-US" dirty="0" smtClean="0"/>
              <a:t>, </a:t>
            </a:r>
            <a:r>
              <a:rPr lang="en-US" dirty="0"/>
              <a:t>Liza Unson, </a:t>
            </a:r>
            <a:r>
              <a:rPr lang="en-US" dirty="0" smtClean="0"/>
              <a:t>Rebecca Walker, Wilma Woudenberg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6" name="Picture 8" descr="bbs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4241" y="5736308"/>
            <a:ext cx="1537720" cy="11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06" y="6174226"/>
            <a:ext cx="3599688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Brief Overview</a:t>
            </a:r>
            <a:endParaRPr lang="en-US" dirty="0"/>
          </a:p>
          <a:p>
            <a:r>
              <a:rPr lang="en-US" dirty="0" smtClean="0"/>
              <a:t>Scientific Data paradigm</a:t>
            </a:r>
          </a:p>
          <a:p>
            <a:r>
              <a:rPr lang="en-US" dirty="0" smtClean="0"/>
              <a:t>What is OME</a:t>
            </a:r>
          </a:p>
          <a:p>
            <a:r>
              <a:rPr lang="en-US" dirty="0" smtClean="0"/>
              <a:t>What is OMERO</a:t>
            </a:r>
          </a:p>
          <a:p>
            <a:r>
              <a:rPr lang="en-US" dirty="0" err="1" smtClean="0"/>
              <a:t>ImageJ</a:t>
            </a:r>
            <a:r>
              <a:rPr lang="en-US" dirty="0" smtClean="0"/>
              <a:t> and OMERO</a:t>
            </a:r>
          </a:p>
          <a:p>
            <a:r>
              <a:rPr lang="en-US" dirty="0" smtClean="0"/>
              <a:t>Questions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2545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Founded in 2000</a:t>
            </a:r>
          </a:p>
          <a:p>
            <a:r>
              <a:rPr lang="en-US" dirty="0" smtClean="0"/>
              <a:t>Funded by </a:t>
            </a:r>
            <a:r>
              <a:rPr lang="en-US" dirty="0" err="1" smtClean="0"/>
              <a:t>Wellcome</a:t>
            </a:r>
            <a:r>
              <a:rPr lang="en-US" dirty="0" smtClean="0"/>
              <a:t> Trust, BBSRC</a:t>
            </a:r>
            <a:r>
              <a:rPr lang="en-US" smtClean="0"/>
              <a:t>, </a:t>
            </a:r>
            <a:r>
              <a:rPr lang="en-US" smtClean="0"/>
              <a:t>EPSRC</a:t>
            </a:r>
            <a:endParaRPr lang="en-US" dirty="0"/>
          </a:p>
          <a:p>
            <a:r>
              <a:rPr lang="en-US" dirty="0" smtClean="0"/>
              <a:t>International consortium of software development sites </a:t>
            </a:r>
          </a:p>
          <a:p>
            <a:r>
              <a:rPr lang="en-US" dirty="0" smtClean="0"/>
              <a:t>Open Source (mainly GPL)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05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13" name="Content Placeholder 10" descr="paradigm_standar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074" b="-102074"/>
          <a:stretch>
            <a:fillRect/>
          </a:stretch>
        </p:blipFill>
        <p:spPr>
          <a:xfrm>
            <a:off x="457200" y="1028700"/>
            <a:ext cx="8369568" cy="5198907"/>
          </a:xfrm>
        </p:spPr>
      </p:pic>
    </p:spTree>
    <p:extLst>
      <p:ext uri="{BB962C8B-B14F-4D97-AF65-F5344CB8AC3E}">
        <p14:creationId xmlns:p14="http://schemas.microsoft.com/office/powerpoint/2010/main" val="225852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“Scientific Data”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7" name="Content Placeholder 5" descr="paradigm_scientif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6" r="-37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054" y="6432550"/>
            <a:ext cx="869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Gray et al, 2005, Scientific Data Management in the Coming Decade, Microsoft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0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 : What We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what-we-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895"/>
            <a:ext cx="9144000" cy="44209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430847"/>
            <a:ext cx="344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Open Sans"/>
                <a:cs typeface="Open Sans"/>
              </a:rPr>
              <a:t>Open, exchangeable file formats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6211" y="4438316"/>
            <a:ext cx="282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latin typeface="Open Sans"/>
                <a:cs typeface="Open Sans"/>
              </a:rPr>
              <a:t>Open Image </a:t>
            </a:r>
          </a:p>
          <a:p>
            <a:pPr algn="ctr"/>
            <a:r>
              <a:rPr lang="en-US" dirty="0">
                <a:solidFill>
                  <a:srgbClr val="595959"/>
                </a:solidFill>
                <a:latin typeface="Open Sans"/>
                <a:cs typeface="Open Sans"/>
              </a:rPr>
              <a:t>Management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5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smtClean="0"/>
              <a:t>Extensible </a:t>
            </a:r>
            <a:r>
              <a:rPr lang="en-US" dirty="0" smtClean="0"/>
              <a:t>OMERO platform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6" name="Content Placeholder 5" descr="OMERO-platform-extensib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0" r="-3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31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ImageJ</a:t>
            </a:r>
            <a:r>
              <a:rPr lang="en-US" dirty="0"/>
              <a:t> </a:t>
            </a:r>
            <a:r>
              <a:rPr lang="en-US" dirty="0" smtClean="0"/>
              <a:t>and OMERO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  <p:pic>
        <p:nvPicPr>
          <p:cNvPr id="6" name="Picture 5" descr="ImageJWorkf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168"/>
            <a:ext cx="9144000" cy="64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9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OMERO and </a:t>
            </a:r>
            <a:r>
              <a:rPr lang="en-US" dirty="0" err="1" smtClean="0"/>
              <a:t>ImageJ</a:t>
            </a:r>
            <a:r>
              <a:rPr lang="en-US" dirty="0" smtClean="0"/>
              <a:t>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362"/>
            <a:ext cx="8699500" cy="540385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Java gateway (available in v5.2)</a:t>
            </a:r>
          </a:p>
          <a:p>
            <a:r>
              <a:rPr lang="en-US" dirty="0" smtClean="0"/>
              <a:t>Re-usable UI components</a:t>
            </a:r>
          </a:p>
          <a:p>
            <a:r>
              <a:rPr lang="en-US" dirty="0" smtClean="0"/>
              <a:t>ImageJ2: </a:t>
            </a:r>
            <a:r>
              <a:rPr lang="en-US" dirty="0" smtClean="0">
                <a:hlinkClick r:id="rId2"/>
              </a:rPr>
              <a:t>Server side integration </a:t>
            </a:r>
            <a:r>
              <a:rPr lang="en-US" dirty="0" smtClean="0"/>
              <a:t>(started by C. </a:t>
            </a:r>
            <a:r>
              <a:rPr lang="en-US" dirty="0" err="1" smtClean="0"/>
              <a:t>Rueden</a:t>
            </a:r>
            <a:r>
              <a:rPr lang="en-US" dirty="0" smtClean="0"/>
              <a:t>)</a:t>
            </a:r>
            <a:endParaRPr lang="en-US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4C27-CCD8-744C-9E80-37C6A9C00E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4300" y="6591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916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encoe Softwa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330</Words>
  <Application>Microsoft Macintosh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Glencoe Software</vt:lpstr>
      <vt:lpstr>OME and OMERO ImageJ conference, Madison 2015</vt:lpstr>
      <vt:lpstr>Outline</vt:lpstr>
      <vt:lpstr>Brief Overview</vt:lpstr>
      <vt:lpstr>The Standard Paradigm</vt:lpstr>
      <vt:lpstr>The “Scientific Data” Paradigm</vt:lpstr>
      <vt:lpstr>OME : What We Do</vt:lpstr>
      <vt:lpstr>The Extensible OMERO platform</vt:lpstr>
      <vt:lpstr>ImageJ and OMERO</vt:lpstr>
      <vt:lpstr>OMERO and ImageJ: next steps</vt:lpstr>
      <vt:lpstr>Thank you</vt:lpstr>
      <vt:lpstr>OME Consortium</vt:lpstr>
    </vt:vector>
  </TitlesOfParts>
  <Company>Glencoe Software,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Unson</dc:creator>
  <cp:lastModifiedBy>Petr Walczysko</cp:lastModifiedBy>
  <cp:revision>412</cp:revision>
  <cp:lastPrinted>2015-02-22T21:44:24Z</cp:lastPrinted>
  <dcterms:created xsi:type="dcterms:W3CDTF">2012-10-24T07:08:34Z</dcterms:created>
  <dcterms:modified xsi:type="dcterms:W3CDTF">2015-09-01T15:52:35Z</dcterms:modified>
</cp:coreProperties>
</file>