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8" r:id="rId2"/>
    <p:sldId id="383" r:id="rId3"/>
    <p:sldId id="364" r:id="rId4"/>
    <p:sldId id="370" r:id="rId5"/>
    <p:sldId id="371" r:id="rId6"/>
    <p:sldId id="372" r:id="rId7"/>
    <p:sldId id="378" r:id="rId8"/>
    <p:sldId id="368" r:id="rId9"/>
    <p:sldId id="375" r:id="rId10"/>
    <p:sldId id="369" r:id="rId11"/>
    <p:sldId id="363" r:id="rId12"/>
    <p:sldId id="376" r:id="rId13"/>
    <p:sldId id="356" r:id="rId14"/>
    <p:sldId id="377" r:id="rId15"/>
    <p:sldId id="354" r:id="rId16"/>
    <p:sldId id="362" r:id="rId17"/>
    <p:sldId id="352" r:id="rId18"/>
    <p:sldId id="351" r:id="rId19"/>
    <p:sldId id="365" r:id="rId20"/>
    <p:sldId id="360" r:id="rId21"/>
    <p:sldId id="350" r:id="rId22"/>
    <p:sldId id="361" r:id="rId23"/>
    <p:sldId id="346" r:id="rId24"/>
    <p:sldId id="379" r:id="rId25"/>
    <p:sldId id="380" r:id="rId26"/>
    <p:sldId id="382" r:id="rId27"/>
    <p:sldId id="373" r:id="rId28"/>
    <p:sldId id="35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475"/>
    <a:srgbClr val="0E2264"/>
    <a:srgbClr val="95AFAC"/>
    <a:srgbClr val="F0F4F8"/>
    <a:srgbClr val="1377C5"/>
    <a:srgbClr val="0E7655"/>
    <a:srgbClr val="D8082C"/>
    <a:srgbClr val="133476"/>
    <a:srgbClr val="A40101"/>
    <a:srgbClr val="F3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8" autoAdjust="0"/>
  </p:normalViewPr>
  <p:slideViewPr>
    <p:cSldViewPr snapToGrid="0" snapToObjects="1">
      <p:cViewPr>
        <p:scale>
          <a:sx n="100" d="100"/>
          <a:sy n="100" d="100"/>
        </p:scale>
        <p:origin x="-164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1689D-71B3-494D-82CB-C18432FFF0EC}" type="datetimeFigureOut">
              <a:rPr lang="en-US" smtClean="0">
                <a:latin typeface="Open Sans"/>
              </a:rPr>
              <a:t>28/01/2014</a:t>
            </a:fld>
            <a:endParaRPr lang="en-US" dirty="0">
              <a:latin typeface="Open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749E1-6AC0-784B-B2CB-C22218382830}" type="slidenum">
              <a:rPr lang="en-US" smtClean="0">
                <a:latin typeface="Open Sans"/>
              </a:rPr>
              <a:t>‹#›</a:t>
            </a:fld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59342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/>
              </a:defRPr>
            </a:lvl1pPr>
          </a:lstStyle>
          <a:p>
            <a:fld id="{9C3872EF-E1DF-974D-9F19-0224619B5E91}" type="datetimeFigureOut">
              <a:rPr lang="en-US" smtClean="0"/>
              <a:pPr/>
              <a:t>28/01/2014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/>
              </a:defRPr>
            </a:lvl1pPr>
          </a:lstStyle>
          <a:p>
            <a:fld id="{E1608BA4-66E1-904F-A445-BC1AC8A59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65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alphaModFix amt="8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5112226"/>
            <a:ext cx="9144000" cy="1745774"/>
          </a:xfrm>
          <a:prstGeom prst="rect">
            <a:avLst/>
          </a:prstGeom>
          <a:solidFill>
            <a:srgbClr val="F0F4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/>
            </a:endParaRPr>
          </a:p>
        </p:txBody>
      </p:sp>
      <p:pic>
        <p:nvPicPr>
          <p:cNvPr id="16" name="Picture 15" descr="bg-int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4" y="4073502"/>
            <a:ext cx="7815958" cy="1041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847" y="1263209"/>
            <a:ext cx="8765851" cy="14700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49352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76184" y="5603390"/>
            <a:ext cx="3019895" cy="8995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1000" kern="1200" dirty="0" err="1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Wellcome</a:t>
            </a: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 Trust Centre for </a:t>
            </a:r>
          </a:p>
          <a:p>
            <a:pPr marL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Gene Regulation &amp; Expression</a:t>
            </a:r>
          </a:p>
          <a:p>
            <a:pPr marL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College of Life Sciences,</a:t>
            </a:r>
            <a:r>
              <a:rPr lang="en-US" sz="1000" kern="1200" baseline="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 </a:t>
            </a: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University of</a:t>
            </a:r>
            <a:r>
              <a:rPr lang="en-US" sz="1000" kern="1200" baseline="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 </a:t>
            </a: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Dundee</a:t>
            </a:r>
          </a:p>
          <a:p>
            <a:pPr marL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Dundee, Scotland, UK</a:t>
            </a:r>
            <a:endParaRPr lang="en-GB" sz="1000" kern="1200" dirty="0">
              <a:solidFill>
                <a:schemeClr val="bg1">
                  <a:lumMod val="50000"/>
                </a:schemeClr>
              </a:solidFill>
              <a:latin typeface="Open Sans Semibold"/>
              <a:ea typeface="+mn-ea"/>
              <a:cs typeface="Open Sans Semibold"/>
            </a:endParaRPr>
          </a:p>
        </p:txBody>
      </p:sp>
      <p:pic>
        <p:nvPicPr>
          <p:cNvPr id="18" name="Picture 17" descr="Uo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1" y="5583500"/>
            <a:ext cx="945525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1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232900" cy="881062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Click to edit Slide Title – ideal for screenshots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6437312"/>
            <a:ext cx="8123717" cy="425450"/>
          </a:xfrm>
        </p:spPr>
        <p:txBody>
          <a:bodyPr>
            <a:normAutofit/>
          </a:bodyPr>
          <a:lstStyle>
            <a:lvl1pPr marL="0" indent="0">
              <a:buClr>
                <a:srgbClr val="133476"/>
              </a:buClr>
              <a:buSzPct val="110000"/>
              <a:buFont typeface="Courier New"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Footer text for screenshot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3717" y="6437312"/>
            <a:ext cx="720436" cy="365125"/>
          </a:xfrm>
        </p:spPr>
        <p:txBody>
          <a:bodyPr/>
          <a:lstStyle/>
          <a:p>
            <a:fld id="{01F94C27-CCD8-744C-9E80-37C6A9C0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7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800" b="0" i="0" cap="all" baseline="0"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Edit 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lencoe-Software-icon.png"/>
          <p:cNvPicPr>
            <a:picLocks noChangeAspect="1"/>
          </p:cNvPicPr>
          <p:nvPr userDrawn="1"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91" y="-965200"/>
            <a:ext cx="6437052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8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/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encoe-Software-icon.png"/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91" y="-965200"/>
            <a:ext cx="6437052" cy="5897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28700"/>
            <a:ext cx="8699500" cy="5403850"/>
          </a:xfrm>
        </p:spPr>
        <p:txBody>
          <a:bodyPr/>
          <a:lstStyle>
            <a:lvl1pPr marL="342900" indent="-342900">
              <a:buClr>
                <a:srgbClr val="133476"/>
              </a:buClr>
              <a:buSzPct val="110000"/>
              <a:buFont typeface="Courier New"/>
              <a:buChar char="o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this slide w/ Glencoe Software background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/ OM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me-icon.png"/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00" y="-685800"/>
            <a:ext cx="6740434" cy="5897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28700"/>
            <a:ext cx="8699500" cy="5403850"/>
          </a:xfrm>
        </p:spPr>
        <p:txBody>
          <a:bodyPr/>
          <a:lstStyle>
            <a:lvl1pPr marL="342900" indent="-342900">
              <a:buClr>
                <a:srgbClr val="133476"/>
              </a:buClr>
              <a:buSzPct val="110000"/>
              <a:buFont typeface="Courier New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this slide w/ OME background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4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133476"/>
              </a:buClr>
              <a:buSzPct val="110000"/>
              <a:buFont typeface="Courier New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this slide w/ no background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 ideal for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68400"/>
            <a:ext cx="4038600" cy="5264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168400"/>
            <a:ext cx="4038600" cy="5264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2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432"/>
            <a:ext cx="8229600" cy="62592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 – white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5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/ bg">
    <p:bg>
      <p:bgPr>
        <a:blipFill rotWithShape="1"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432"/>
            <a:ext cx="8229600" cy="625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– blue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Title – black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Glencoe-Software-icon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42" y="6503035"/>
            <a:ext cx="249174" cy="2286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5410200" cy="2578100"/>
          </a:xfrm>
        </p:spPr>
        <p:txBody>
          <a:bodyPr/>
          <a:lstStyle>
            <a:lvl1pPr marL="0" indent="0">
              <a:buClr>
                <a:srgbClr val="133476"/>
              </a:buClr>
              <a:buSzPct val="110000"/>
              <a:buFont typeface="Courier New"/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06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99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this and Liza cries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3300"/>
            <a:ext cx="8229600" cy="542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3717" y="6432550"/>
            <a:ext cx="720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5AFAC"/>
                </a:solidFill>
                <a:latin typeface="Montserrat"/>
              </a:defRPr>
            </a:lvl1pPr>
          </a:lstStyle>
          <a:p>
            <a:fld id="{01F94C27-CCD8-744C-9E80-37C6A9C00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9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64" r:id="rId4"/>
    <p:sldLayoutId id="2147483650" r:id="rId5"/>
    <p:sldLayoutId id="2147483652" r:id="rId6"/>
    <p:sldLayoutId id="2147483654" r:id="rId7"/>
    <p:sldLayoutId id="2147483663" r:id="rId8"/>
    <p:sldLayoutId id="2147483658" r:id="rId9"/>
    <p:sldLayoutId id="2147483662" r:id="rId10"/>
    <p:sldLayoutId id="214748365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0" i="0" kern="1200" cap="none" spc="0" baseline="0">
          <a:solidFill>
            <a:srgbClr val="133476"/>
          </a:solidFill>
          <a:effectLst>
            <a:outerShdw blurRad="127000" dist="38100" dir="54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latin typeface="Montserra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Clr>
          <a:srgbClr val="0E2264"/>
        </a:buClr>
        <a:buSzPct val="110000"/>
        <a:buFont typeface="Courier New"/>
        <a:buChar char="o"/>
        <a:defRPr sz="2400" kern="1200" baseline="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Clr>
          <a:srgbClr val="95AFAC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0E2264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95AFAC"/>
        </a:buClr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75000"/>
              <a:lumOff val="25000"/>
            </a:schemeClr>
          </a:solidFill>
          <a:latin typeface="Open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about.travis-ci.org" TargetMode="External"/><Relationship Id="rId5" Type="http://schemas.openxmlformats.org/officeDocument/2006/relationships/hyperlink" Target="http://jenkins-ci.org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9.png"/><Relationship Id="rId10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udson.openmicroscopy.org" TargetMode="Externa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://ci.openmicroscopy.org/job/JOBNAM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ci.openmicroscopy.org/pview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openmicroscopy.org/site/support/contributing/continuous-integration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noopycrimecop/openmicroscopy" TargetMode="External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openmicroscopy/snoopycrimeco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openmicroscopy.org/site/support/contributing/continuous-integration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7447" y="1764045"/>
            <a:ext cx="8765851" cy="1585307"/>
          </a:xfrm>
        </p:spPr>
        <p:txBody>
          <a:bodyPr>
            <a:normAutofit/>
          </a:bodyPr>
          <a:lstStyle/>
          <a:p>
            <a:r>
              <a:rPr lang="en-US" b="1" dirty="0" smtClean="0"/>
              <a:t>Continuous Integration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23275" y="6432550"/>
            <a:ext cx="720725" cy="365125"/>
          </a:xfrm>
        </p:spPr>
        <p:txBody>
          <a:bodyPr/>
          <a:lstStyle/>
          <a:p>
            <a:fld id="{01F94C27-CCD8-744C-9E80-37C6A9C00ED2}" type="slidenum">
              <a:rPr lang="en-US" smtClean="0"/>
              <a:t>0</a:t>
            </a:fld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66" y="1764045"/>
            <a:ext cx="1763032" cy="2439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8" y="2146519"/>
            <a:ext cx="1739681" cy="1739681"/>
          </a:xfrm>
          <a:prstGeom prst="rect">
            <a:avLst/>
          </a:prstGeom>
        </p:spPr>
      </p:pic>
      <p:pic>
        <p:nvPicPr>
          <p:cNvPr id="7" name="Picture 6" descr="Octoc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58" y="3349352"/>
            <a:ext cx="2397167" cy="1992645"/>
          </a:xfrm>
          <a:prstGeom prst="rect">
            <a:avLst/>
          </a:prstGeom>
        </p:spPr>
      </p:pic>
      <p:pic>
        <p:nvPicPr>
          <p:cNvPr id="11" name="Picture 10" descr="ome-tigh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99" y="457679"/>
            <a:ext cx="4191001" cy="10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8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integration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/>
          </a:bodyPr>
          <a:lstStyle/>
          <a:p>
            <a:r>
              <a:rPr lang="en-US" dirty="0" smtClean="0"/>
              <a:t>Continuous integration: </a:t>
            </a:r>
            <a:r>
              <a:rPr lang="en-US" dirty="0"/>
              <a:t>p</a:t>
            </a:r>
            <a:r>
              <a:rPr lang="en-US" dirty="0" smtClean="0"/>
              <a:t>erform software integration frequently</a:t>
            </a:r>
          </a:p>
          <a:p>
            <a:r>
              <a:rPr lang="en-US" dirty="0"/>
              <a:t>Automate the </a:t>
            </a:r>
            <a:r>
              <a:rPr lang="en-US" dirty="0" smtClean="0"/>
              <a:t>build</a:t>
            </a:r>
          </a:p>
          <a:p>
            <a:pPr marL="914400" lvl="1" indent="-457200"/>
            <a:r>
              <a:rPr lang="en-US" dirty="0" smtClean="0"/>
              <a:t>OMERO suite (server, clients…), Bio-Formats suite</a:t>
            </a:r>
          </a:p>
          <a:p>
            <a:pPr marL="914400" lvl="1" indent="-457200"/>
            <a:r>
              <a:rPr lang="en-US" dirty="0" smtClean="0"/>
              <a:t>OME Consortium products</a:t>
            </a:r>
          </a:p>
          <a:p>
            <a:r>
              <a:rPr lang="en-US" dirty="0" smtClean="0"/>
              <a:t>Automate the tests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Run </a:t>
            </a:r>
            <a:r>
              <a:rPr lang="en-US" dirty="0"/>
              <a:t>Bio-</a:t>
            </a:r>
            <a:r>
              <a:rPr lang="en-US" dirty="0" smtClean="0"/>
              <a:t>Formats automated tests against the data repository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Run the OMERO.server integration tests of the OMERO.server</a:t>
            </a:r>
          </a:p>
          <a:p>
            <a:pPr marL="514350" indent="-457200"/>
            <a:r>
              <a:rPr lang="en-US" dirty="0" smtClean="0"/>
              <a:t>Automate the deployment</a:t>
            </a:r>
          </a:p>
          <a:p>
            <a:pPr marL="914400" lvl="1" indent="-457200"/>
            <a:r>
              <a:rPr lang="en-US" dirty="0" smtClean="0"/>
              <a:t>Deploy </a:t>
            </a:r>
            <a:r>
              <a:rPr lang="en-US" dirty="0"/>
              <a:t>all deliverables </a:t>
            </a:r>
            <a:r>
              <a:rPr lang="en-US" dirty="0" smtClean="0"/>
              <a:t>for PR review/ QA </a:t>
            </a:r>
            <a:r>
              <a:rPr lang="en-US" dirty="0"/>
              <a:t>release</a:t>
            </a:r>
          </a:p>
          <a:p>
            <a:pPr marL="914400" lvl="1" indent="-457200"/>
            <a:r>
              <a:rPr lang="en-US" dirty="0" smtClean="0"/>
              <a:t>Deploy the latest version of the documentation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9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integration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9506" b="-19506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2683097" y="5924034"/>
            <a:ext cx="430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http</a:t>
            </a:r>
            <a:r>
              <a:rPr lang="en-US" dirty="0"/>
              <a:t>://www.appfoundation.com/ci</a:t>
            </a:r>
            <a:r>
              <a:rPr lang="en-US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2347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integration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		BENEFITS</a:t>
            </a:r>
          </a:p>
          <a:p>
            <a:r>
              <a:rPr lang="en-US" dirty="0" smtClean="0"/>
              <a:t>Automation (build, test, deployment)</a:t>
            </a:r>
          </a:p>
          <a:p>
            <a:r>
              <a:rPr lang="en-US" dirty="0" smtClean="0"/>
              <a:t>Integration with SCM</a:t>
            </a:r>
          </a:p>
          <a:p>
            <a:r>
              <a:rPr lang="en-US" dirty="0" smtClean="0"/>
              <a:t>Easy access to daily deliverables</a:t>
            </a:r>
          </a:p>
          <a:p>
            <a:r>
              <a:rPr lang="en-US" dirty="0" smtClean="0"/>
              <a:t>Time trigger/change polling</a:t>
            </a:r>
          </a:p>
          <a:p>
            <a:r>
              <a:rPr lang="en-US" dirty="0" smtClean="0"/>
              <a:t>Build history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COSTS</a:t>
            </a:r>
            <a:endParaRPr lang="en-US" dirty="0"/>
          </a:p>
          <a:p>
            <a:r>
              <a:rPr lang="en-US" dirty="0" smtClean="0"/>
              <a:t>Writing/maintenance of CI automated scripts</a:t>
            </a:r>
          </a:p>
          <a:p>
            <a:r>
              <a:rPr lang="en-US" dirty="0" smtClean="0"/>
              <a:t>Team resources</a:t>
            </a:r>
          </a:p>
          <a:p>
            <a:pPr lvl="1"/>
            <a:r>
              <a:rPr lang="en-US" dirty="0" smtClean="0"/>
              <a:t>Server setup </a:t>
            </a:r>
          </a:p>
          <a:p>
            <a:pPr lvl="1"/>
            <a:r>
              <a:rPr lang="en-US" dirty="0" smtClean="0"/>
              <a:t>Server maintenance</a:t>
            </a:r>
          </a:p>
          <a:p>
            <a:pPr lvl="1"/>
            <a:r>
              <a:rPr lang="en-US" dirty="0" smtClean="0"/>
              <a:t>Individual job setup</a:t>
            </a:r>
          </a:p>
          <a:p>
            <a:r>
              <a:rPr lang="en-US" dirty="0" smtClean="0"/>
              <a:t>Team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5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 CI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93" y="295732"/>
            <a:ext cx="1144047" cy="1583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584" y="563906"/>
            <a:ext cx="1073639" cy="1073639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342900" y="1727199"/>
            <a:ext cx="4038600" cy="48863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E2264"/>
              </a:buClr>
              <a:buSzPct val="110000"/>
              <a:buFont typeface="Courier New"/>
              <a:buChar char="o"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95AFAC"/>
              </a:buClr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E2264"/>
              </a:buClr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95AFAC"/>
              </a:buClr>
              <a:buFont typeface="Courier New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http://about.travis-ci.org</a:t>
            </a:r>
            <a:endParaRPr lang="en-US" dirty="0"/>
          </a:p>
          <a:p>
            <a:r>
              <a:rPr lang="en-US" dirty="0" smtClean="0"/>
              <a:t>Externally hosted</a:t>
            </a:r>
            <a:endParaRPr lang="en-US" dirty="0"/>
          </a:p>
          <a:p>
            <a:r>
              <a:rPr lang="en-US" dirty="0"/>
              <a:t>Integration with GitHub</a:t>
            </a:r>
          </a:p>
          <a:p>
            <a:r>
              <a:rPr lang="en-US" dirty="0" smtClean="0"/>
              <a:t>Support </a:t>
            </a:r>
            <a:r>
              <a:rPr lang="en-US" dirty="0"/>
              <a:t>Java, Python, C</a:t>
            </a:r>
            <a:r>
              <a:rPr lang="en-US" dirty="0" smtClean="0"/>
              <a:t>+</a:t>
            </a:r>
          </a:p>
          <a:p>
            <a:r>
              <a:rPr lang="en-US" dirty="0" smtClean="0"/>
              <a:t>Matrix jobs</a:t>
            </a:r>
            <a:endParaRPr lang="en-US" dirty="0"/>
          </a:p>
          <a:p>
            <a:r>
              <a:rPr lang="en-US" dirty="0" smtClean="0"/>
              <a:t>Setup in .</a:t>
            </a:r>
            <a:r>
              <a:rPr lang="en-US" dirty="0" err="1" smtClean="0"/>
              <a:t>travis.yml</a:t>
            </a:r>
            <a:endParaRPr lang="en-US" dirty="0" smtClean="0"/>
          </a:p>
          <a:p>
            <a:r>
              <a:rPr lang="en-US" dirty="0" smtClean="0"/>
              <a:t>Build queues/</a:t>
            </a:r>
            <a:r>
              <a:rPr lang="en-US" dirty="0"/>
              <a:t> </a:t>
            </a:r>
            <a:r>
              <a:rPr lang="en-US" dirty="0" smtClean="0"/>
              <a:t>50 min timeout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4826000" y="1878846"/>
            <a:ext cx="4123740" cy="4734680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5"/>
              </a:rPr>
              <a:t>http://jenkins-</a:t>
            </a:r>
            <a:r>
              <a:rPr lang="en-US" dirty="0" smtClean="0">
                <a:hlinkClick r:id="rId5"/>
              </a:rPr>
              <a:t>ci.org</a:t>
            </a:r>
            <a:endParaRPr lang="en-US" dirty="0" smtClean="0"/>
          </a:p>
          <a:p>
            <a:r>
              <a:rPr lang="en-US" dirty="0" smtClean="0"/>
              <a:t>Hosted by OME team</a:t>
            </a:r>
            <a:endParaRPr lang="en-US" dirty="0"/>
          </a:p>
          <a:p>
            <a:r>
              <a:rPr lang="en-US" dirty="0" smtClean="0"/>
              <a:t>Integration via scc tools</a:t>
            </a:r>
          </a:p>
          <a:p>
            <a:r>
              <a:rPr lang="en-US" dirty="0" smtClean="0"/>
              <a:t>Node-specific languages</a:t>
            </a:r>
          </a:p>
          <a:p>
            <a:r>
              <a:rPr lang="en-US" dirty="0" smtClean="0"/>
              <a:t>Chained jobs</a:t>
            </a:r>
          </a:p>
          <a:p>
            <a:r>
              <a:rPr lang="en-US" dirty="0" smtClean="0"/>
              <a:t>Build system (ant, </a:t>
            </a:r>
            <a:r>
              <a:rPr lang="en-US" dirty="0" err="1" smtClean="0"/>
              <a:t>build.py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Control over node number/throttling/time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81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CI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0039" y="6897424"/>
            <a:ext cx="720436" cy="365125"/>
          </a:xfrm>
        </p:spPr>
        <p:txBody>
          <a:bodyPr/>
          <a:lstStyle/>
          <a:p>
            <a:fld id="{01F94C27-CCD8-744C-9E80-37C6A9C00ED2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97" y="1575004"/>
            <a:ext cx="853626" cy="1181234"/>
          </a:xfrm>
          <a:prstGeom prst="rect">
            <a:avLst/>
          </a:prstGeom>
        </p:spPr>
      </p:pic>
      <p:pic>
        <p:nvPicPr>
          <p:cNvPr id="7" name="Picture 6" descr="Screen Shot 2014-01-22 at 10.25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98" y="1820354"/>
            <a:ext cx="1917484" cy="1362075"/>
          </a:xfrm>
          <a:prstGeom prst="rect">
            <a:avLst/>
          </a:prstGeom>
        </p:spPr>
      </p:pic>
      <p:pic>
        <p:nvPicPr>
          <p:cNvPr id="12" name="Picture 11" descr="Screen Shot 2014-01-22 at 10.25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98" y="5372179"/>
            <a:ext cx="1917484" cy="1362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782" y="3347355"/>
            <a:ext cx="816850" cy="8168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441782" y="4334954"/>
            <a:ext cx="816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75382" y="2601558"/>
            <a:ext cx="947547" cy="91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61082" y="5134299"/>
            <a:ext cx="1087247" cy="838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creen Shot 2014-01-22 at 12.05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06" y="3627386"/>
            <a:ext cx="1925776" cy="143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9771" y="2417254"/>
            <a:ext cx="977900" cy="24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9771" y="4220654"/>
            <a:ext cx="825500" cy="228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782" y="1575004"/>
            <a:ext cx="816850" cy="81685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441782" y="2562603"/>
            <a:ext cx="8282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9771" y="5969865"/>
            <a:ext cx="977900" cy="241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782" y="5127615"/>
            <a:ext cx="816850" cy="81685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441782" y="6115214"/>
            <a:ext cx="816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976" y="2005697"/>
            <a:ext cx="985329" cy="9853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976" y="3874683"/>
            <a:ext cx="985329" cy="9853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976" y="5519365"/>
            <a:ext cx="985329" cy="985329"/>
          </a:xfrm>
          <a:prstGeom prst="rect">
            <a:avLst/>
          </a:prstGeom>
        </p:spPr>
      </p:pic>
      <p:pic>
        <p:nvPicPr>
          <p:cNvPr id="30" name="Picture 29" descr="Octoca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34" y="765840"/>
            <a:ext cx="973430" cy="8091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3613" y="3458938"/>
            <a:ext cx="1644826" cy="16448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1200" y="2996445"/>
            <a:ext cx="609600" cy="609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3775" y="4138884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1750" y="3588530"/>
            <a:ext cx="609600" cy="60960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7716123" y="3281166"/>
            <a:ext cx="640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716123" y="3900381"/>
            <a:ext cx="640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716123" y="4473276"/>
            <a:ext cx="640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1200" y="4748484"/>
            <a:ext cx="609600" cy="6096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7716123" y="5033205"/>
            <a:ext cx="640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83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Travis CI :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Picture 10" descr="Screen Shot 2013-12-07 at 14.3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7" y="1318778"/>
            <a:ext cx="8168266" cy="5336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4" y="130840"/>
            <a:ext cx="1073639" cy="10736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8135" y="6285468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Activated for </a:t>
            </a:r>
            <a:r>
              <a:rPr lang="en-US" dirty="0" smtClean="0"/>
              <a:t>core OME </a:t>
            </a:r>
            <a:r>
              <a:rPr lang="en-US" dirty="0"/>
              <a:t>source code repositories</a:t>
            </a:r>
          </a:p>
        </p:txBody>
      </p:sp>
    </p:spTree>
    <p:extLst>
      <p:ext uri="{BB962C8B-B14F-4D97-AF65-F5344CB8AC3E}">
        <p14:creationId xmlns:p14="http://schemas.microsoft.com/office/powerpoint/2010/main" val="277522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Travis CI: GitHub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Picture 10" descr="Screen Shot 2013-12-07 at 14.3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01" y="2690184"/>
            <a:ext cx="6593852" cy="4307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4" y="130840"/>
            <a:ext cx="1073639" cy="1073639"/>
          </a:xfrm>
          <a:prstGeom prst="rect">
            <a:avLst/>
          </a:prstGeom>
        </p:spPr>
      </p:pic>
      <p:pic>
        <p:nvPicPr>
          <p:cNvPr id="13" name="Picture 12" descr="Screen Shot 2013-12-07 at 14.32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0" y="1003300"/>
            <a:ext cx="6344513" cy="41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6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Travis CI: OME usage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8200" y="5976497"/>
            <a:ext cx="4254500" cy="752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Source: .</a:t>
            </a:r>
            <a:r>
              <a:rPr lang="en-US" dirty="0" err="1" smtClean="0"/>
              <a:t>travis.yml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4" y="130840"/>
            <a:ext cx="1073639" cy="107363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38796"/>
              </p:ext>
            </p:extLst>
          </p:nvPr>
        </p:nvGraphicFramePr>
        <p:xfrm>
          <a:off x="591945" y="1385300"/>
          <a:ext cx="8361555" cy="458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2"/>
                <a:gridCol w="1003300"/>
                <a:gridCol w="1320800"/>
                <a:gridCol w="2578100"/>
                <a:gridCol w="1757553"/>
              </a:tblGrid>
              <a:tr h="52422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 validation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 anchor="ctr"/>
                </a:tc>
              </a:tr>
              <a:tr h="38875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OMERO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flake8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./</a:t>
                      </a:r>
                      <a:r>
                        <a:rPr lang="en-US" dirty="0" err="1" smtClean="0"/>
                        <a:t>build.py</a:t>
                      </a:r>
                      <a:r>
                        <a:rPr lang="en-US" dirty="0" smtClean="0"/>
                        <a:t> build-default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./</a:t>
                      </a:r>
                      <a:r>
                        <a:rPr lang="en-US" dirty="0" err="1" smtClean="0"/>
                        <a:t>build.py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 -</a:t>
                      </a:r>
                      <a:r>
                        <a:rPr lang="en-US" dirty="0" err="1" smtClean="0"/>
                        <a:t>py</a:t>
                      </a:r>
                      <a:r>
                        <a:rPr lang="en-US" dirty="0" smtClean="0"/>
                        <a:t> test</a:t>
                      </a:r>
                      <a:endParaRPr lang="en-US" dirty="0"/>
                    </a:p>
                  </a:txBody>
                  <a:tcPr anchor="ctr"/>
                </a:tc>
              </a:tr>
              <a:tr h="388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java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./</a:t>
                      </a:r>
                      <a:r>
                        <a:rPr lang="en-US" dirty="0" err="1" smtClean="0"/>
                        <a:t>build.py</a:t>
                      </a:r>
                      <a:r>
                        <a:rPr lang="en-US" baseline="0" dirty="0" smtClean="0"/>
                        <a:t> build-default test-compile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18259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Bio-Formats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maven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mvn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18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cpp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cmake</a:t>
                      </a:r>
                      <a:r>
                        <a:rPr lang="en-US" dirty="0" smtClean="0"/>
                        <a:t> 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make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cppwrap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mvn</a:t>
                      </a:r>
                      <a:r>
                        <a:rPr lang="en-US" baseline="0" dirty="0" smtClean="0"/>
                        <a:t> 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cmake</a:t>
                      </a:r>
                      <a:r>
                        <a:rPr lang="en-US" baseline="0" dirty="0" smtClean="0"/>
                        <a:t> + make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sphinx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make clean html </a:t>
                      </a:r>
                      <a:r>
                        <a:rPr lang="en-US" dirty="0" err="1" smtClean="0"/>
                        <a:t>latexpdf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520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Documentation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make clean html </a:t>
                      </a:r>
                      <a:r>
                        <a:rPr lang="en-US" dirty="0" err="1" smtClean="0"/>
                        <a:t>latexpdf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452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Scripts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flake8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47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3" y="54432"/>
            <a:ext cx="1144047" cy="1583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69415" y="818634"/>
            <a:ext cx="349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hlinkClick r:id="rId3"/>
              </a:rPr>
              <a:t>http://ci.openmicroscopy.org</a:t>
            </a:r>
            <a:endParaRPr lang="en-US" dirty="0"/>
          </a:p>
        </p:txBody>
      </p:sp>
      <p:pic>
        <p:nvPicPr>
          <p:cNvPr id="10" name="Content Placeholder 9" descr="Screen Shot 2014-01-24 at 13.02.05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4174"/>
          <a:stretch>
            <a:fillRect/>
          </a:stretch>
        </p:blipFill>
        <p:spPr>
          <a:xfrm>
            <a:off x="144653" y="1393825"/>
            <a:ext cx="8699500" cy="54038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 Jenkins CI: </a:t>
            </a:r>
            <a:r>
              <a:rPr lang="en-US" dirty="0" smtClean="0"/>
              <a:t>main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3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 Jenkins CI: build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3" y="54432"/>
            <a:ext cx="1144047" cy="1583113"/>
          </a:xfrm>
          <a:prstGeom prst="rect">
            <a:avLst/>
          </a:prstGeom>
        </p:spPr>
      </p:pic>
      <p:pic>
        <p:nvPicPr>
          <p:cNvPr id="7" name="Content Placeholder 6" descr="Screen Shot 2014-01-24 at 13.02.2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4174"/>
          <a:stretch>
            <a:fillRect/>
          </a:stretch>
        </p:blipFill>
        <p:spPr>
          <a:xfrm>
            <a:off x="144653" y="1393825"/>
            <a:ext cx="8699500" cy="5403850"/>
          </a:xfrm>
        </p:spPr>
      </p:pic>
      <p:sp>
        <p:nvSpPr>
          <p:cNvPr id="9" name="Rectangle 8"/>
          <p:cNvSpPr/>
          <p:nvPr/>
        </p:nvSpPr>
        <p:spPr>
          <a:xfrm>
            <a:off x="2374901" y="818634"/>
            <a:ext cx="440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ci.openmicroscopy.org/job/JOBNAME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7447" y="1764045"/>
            <a:ext cx="8765851" cy="1585307"/>
          </a:xfrm>
        </p:spPr>
        <p:txBody>
          <a:bodyPr>
            <a:normAutofit/>
          </a:bodyPr>
          <a:lstStyle/>
          <a:p>
            <a:r>
              <a:rPr lang="en-US" b="1" dirty="0" smtClean="0"/>
              <a:t>Continuous Integration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23275" y="6432550"/>
            <a:ext cx="720725" cy="365125"/>
          </a:xfrm>
        </p:spPr>
        <p:txBody>
          <a:bodyPr/>
          <a:lstStyle/>
          <a:p>
            <a:fld id="{01F94C27-CCD8-744C-9E80-37C6A9C00ED2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66" y="1764045"/>
            <a:ext cx="1763032" cy="2439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8" y="2146519"/>
            <a:ext cx="1739681" cy="1739681"/>
          </a:xfrm>
          <a:prstGeom prst="rect">
            <a:avLst/>
          </a:prstGeom>
        </p:spPr>
      </p:pic>
      <p:pic>
        <p:nvPicPr>
          <p:cNvPr id="7" name="Picture 6" descr="Octoc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58" y="3349352"/>
            <a:ext cx="2397167" cy="1992645"/>
          </a:xfrm>
          <a:prstGeom prst="rect">
            <a:avLst/>
          </a:prstGeom>
        </p:spPr>
      </p:pic>
      <p:pic>
        <p:nvPicPr>
          <p:cNvPr id="11" name="Picture 10" descr="ome-tigh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99" y="457679"/>
            <a:ext cx="4191001" cy="10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CI: job naming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$COMPONENT-$VERSION-$TYPE-$DESCRIPTION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e.g. OMERO-5.0-merge-integration</a:t>
            </a:r>
          </a:p>
          <a:p>
            <a:r>
              <a:rPr lang="en-US" dirty="0" smtClean="0"/>
              <a:t>COMPONENT: deliverable name</a:t>
            </a:r>
            <a:endParaRPr lang="en-US" dirty="0"/>
          </a:p>
          <a:p>
            <a:pPr lvl="1"/>
            <a:r>
              <a:rPr lang="en-US" dirty="0" smtClean="0"/>
              <a:t>OMERO, BIOFORMATS, Consortium or third-party deliverable</a:t>
            </a:r>
          </a:p>
          <a:p>
            <a:r>
              <a:rPr lang="en-US" dirty="0" smtClean="0"/>
              <a:t>VERSION: version number e.g. 5.0</a:t>
            </a:r>
          </a:p>
          <a:p>
            <a:r>
              <a:rPr lang="en-US" dirty="0" smtClean="0"/>
              <a:t>TYPE: usually merge, latest, release</a:t>
            </a:r>
          </a:p>
          <a:p>
            <a:r>
              <a:rPr lang="en-US" dirty="0" smtClean="0"/>
              <a:t>DESCRIPTION:</a:t>
            </a:r>
          </a:p>
          <a:p>
            <a:pPr lvl="1"/>
            <a:r>
              <a:rPr lang="en-US" dirty="0" smtClean="0"/>
              <a:t>Short description (2-3 words max)</a:t>
            </a:r>
          </a:p>
          <a:p>
            <a:pPr lvl="1"/>
            <a:r>
              <a:rPr lang="en-US" dirty="0" smtClean="0"/>
              <a:t>Allows to create personal views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http://ci.openmicroscopy.org/pview/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3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CI: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739900"/>
            <a:ext cx="8699500" cy="46037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Versions</a:t>
            </a:r>
          </a:p>
          <a:p>
            <a:pPr lvl="1"/>
            <a:r>
              <a:rPr lang="en-US" dirty="0" smtClean="0"/>
              <a:t>4.4</a:t>
            </a:r>
            <a:r>
              <a:rPr lang="en-US" dirty="0"/>
              <a:t>, 5.0, </a:t>
            </a:r>
            <a:r>
              <a:rPr lang="en-US" dirty="0" smtClean="0"/>
              <a:t>5.1: for OME main products (OMERO, Bio-Formats)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OMERO/Bio-Formats</a:t>
            </a:r>
          </a:p>
          <a:p>
            <a:pPr lvl="1"/>
            <a:r>
              <a:rPr lang="en-US" dirty="0" smtClean="0"/>
              <a:t>Consortium</a:t>
            </a:r>
          </a:p>
          <a:p>
            <a:pPr lvl="1"/>
            <a:r>
              <a:rPr lang="en-US" dirty="0" smtClean="0"/>
              <a:t>Third Party (Pytables, ITK, Zlib,…)</a:t>
            </a:r>
            <a:endParaRPr lang="en-US" dirty="0"/>
          </a:p>
          <a:p>
            <a:pPr lvl="1"/>
            <a:r>
              <a:rPr lang="en-US" dirty="0"/>
              <a:t>Mgmt</a:t>
            </a:r>
          </a:p>
          <a:p>
            <a:r>
              <a:rPr lang="en-US" dirty="0" smtClean="0"/>
              <a:t>Experimental</a:t>
            </a:r>
            <a:endParaRPr lang="en-US" dirty="0"/>
          </a:p>
          <a:p>
            <a:r>
              <a:rPr lang="en-US" dirty="0" smtClean="0"/>
              <a:t>Failing</a:t>
            </a:r>
          </a:p>
          <a:p>
            <a:pPr lvl="1"/>
            <a:r>
              <a:rPr lang="en-US" dirty="0" smtClean="0"/>
              <a:t>all non-Experimental jobs with failing/unstable status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Content Placeholder 6" descr="Screen Shot 2014-01-17 at 16.49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2" t="13736" r="27240" b="73100"/>
          <a:stretch/>
        </p:blipFill>
        <p:spPr>
          <a:xfrm>
            <a:off x="1066801" y="876300"/>
            <a:ext cx="62611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9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CI: job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3403600"/>
            <a:ext cx="8699500" cy="302895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LATEST </a:t>
            </a:r>
            <a:r>
              <a:rPr lang="en-US" dirty="0" smtClean="0"/>
              <a:t>jobs</a:t>
            </a:r>
            <a:br>
              <a:rPr lang="en-US" dirty="0" smtClean="0"/>
            </a:br>
            <a:r>
              <a:rPr lang="en-US" dirty="0" smtClean="0"/>
              <a:t>built from the HEAD of the development branch, i.e. origin/dev_5_0</a:t>
            </a:r>
          </a:p>
          <a:p>
            <a:r>
              <a:rPr lang="en-US" b="1" dirty="0" smtClean="0"/>
              <a:t>MERGE </a:t>
            </a:r>
            <a:r>
              <a:rPr lang="en-US" dirty="0" smtClean="0"/>
              <a:t>jobs</a:t>
            </a:r>
            <a:br>
              <a:rPr lang="en-US" dirty="0" smtClean="0"/>
            </a:br>
            <a:r>
              <a:rPr lang="en-US" dirty="0" smtClean="0"/>
              <a:t>built </a:t>
            </a:r>
            <a:r>
              <a:rPr lang="en-US" dirty="0"/>
              <a:t>from the HEAD of a development </a:t>
            </a:r>
            <a:r>
              <a:rPr lang="en-US" dirty="0" smtClean="0"/>
              <a:t>branch with Pull Requests merged in, i.e. snoopycrimecop/merge/dev_5_0/latest</a:t>
            </a:r>
          </a:p>
          <a:p>
            <a:r>
              <a:rPr lang="en-US" b="1" dirty="0" smtClean="0"/>
              <a:t>RELEASE </a:t>
            </a:r>
            <a:r>
              <a:rPr lang="en-US" dirty="0" smtClean="0"/>
              <a:t>jobs</a:t>
            </a:r>
            <a:br>
              <a:rPr lang="en-US" dirty="0" smtClean="0"/>
            </a:br>
            <a:r>
              <a:rPr lang="en-US" dirty="0" smtClean="0"/>
              <a:t>associated with a tag, e.g. 5.0.0-rc1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 descr="Branch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327374"/>
            <a:ext cx="6876517" cy="1841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67" y="919099"/>
            <a:ext cx="816550" cy="816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236" y="2679653"/>
            <a:ext cx="895174" cy="895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736" y="1041353"/>
            <a:ext cx="895174" cy="8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1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CI: chained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3784600" cy="5403850"/>
          </a:xfrm>
        </p:spPr>
        <p:txBody>
          <a:bodyPr>
            <a:normAutofit/>
          </a:bodyPr>
          <a:lstStyle/>
          <a:p>
            <a:r>
              <a:rPr lang="en-US" dirty="0" smtClean="0"/>
              <a:t>Morning jobs</a:t>
            </a:r>
          </a:p>
          <a:p>
            <a:pPr lvl="1"/>
            <a:r>
              <a:rPr lang="en-US" dirty="0" smtClean="0"/>
              <a:t>merge Pull Requests</a:t>
            </a:r>
          </a:p>
          <a:p>
            <a:pPr lvl="1"/>
            <a:r>
              <a:rPr lang="en-US" dirty="0" smtClean="0"/>
              <a:t>build artifacts</a:t>
            </a:r>
          </a:p>
          <a:p>
            <a:pPr lvl="1"/>
            <a:r>
              <a:rPr lang="en-US" dirty="0" smtClean="0"/>
              <a:t>deploy merge server</a:t>
            </a:r>
          </a:p>
          <a:p>
            <a:pPr lvl="1"/>
            <a:r>
              <a:rPr lang="en-US" dirty="0" smtClean="0"/>
              <a:t>import data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un integration tests</a:t>
            </a:r>
          </a:p>
          <a:p>
            <a:pPr lvl="1"/>
            <a:r>
              <a:rPr lang="en-US" dirty="0" smtClean="0"/>
              <a:t>build and deploy staging documentation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4-01-25 at 20.24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4"/>
          <a:stretch/>
        </p:blipFill>
        <p:spPr>
          <a:xfrm>
            <a:off x="4076700" y="749618"/>
            <a:ext cx="4610100" cy="61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0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CI: deployment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8600"/>
            <a:ext cx="8699500" cy="3663950"/>
          </a:xfrm>
        </p:spPr>
        <p:txBody>
          <a:bodyPr>
            <a:normAutofit/>
          </a:bodyPr>
          <a:lstStyle/>
          <a:p>
            <a:r>
              <a:rPr lang="en-US" dirty="0" smtClean="0"/>
              <a:t>One node associated to each development branch</a:t>
            </a:r>
            <a:endParaRPr lang="en-US" dirty="0"/>
          </a:p>
          <a:p>
            <a:r>
              <a:rPr lang="en-US" dirty="0" smtClean="0"/>
              <a:t>Multiple OMERO instances running on different ports </a:t>
            </a:r>
          </a:p>
          <a:p>
            <a:pPr lvl="1"/>
            <a:r>
              <a:rPr lang="en-US" dirty="0" smtClean="0"/>
              <a:t>4064: merge server </a:t>
            </a:r>
            <a:r>
              <a:rPr lang="en-US" dirty="0"/>
              <a:t>for PR review</a:t>
            </a:r>
          </a:p>
          <a:p>
            <a:pPr lvl="1"/>
            <a:r>
              <a:rPr lang="en-US" dirty="0"/>
              <a:t>14064: latest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24064</a:t>
            </a:r>
            <a:r>
              <a:rPr lang="en-US" dirty="0"/>
              <a:t>: </a:t>
            </a:r>
            <a:r>
              <a:rPr lang="en-US" dirty="0" smtClean="0"/>
              <a:t>integration server </a:t>
            </a:r>
            <a:r>
              <a:rPr lang="en-US" dirty="0"/>
              <a:t>for integration </a:t>
            </a:r>
            <a:r>
              <a:rPr lang="en-US" dirty="0" smtClean="0"/>
              <a:t>tests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396534"/>
              </p:ext>
            </p:extLst>
          </p:nvPr>
        </p:nvGraphicFramePr>
        <p:xfrm>
          <a:off x="685800" y="1215679"/>
          <a:ext cx="7645399" cy="155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/>
                <a:gridCol w="2476500"/>
                <a:gridCol w="3479799"/>
              </a:tblGrid>
              <a:tr h="440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Development</a:t>
                      </a:r>
                      <a:r>
                        <a:rPr lang="en-US" baseline="0" dirty="0" smtClean="0"/>
                        <a:t> branch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Server name</a:t>
                      </a:r>
                      <a:endParaRPr lang="en-US" dirty="0"/>
                    </a:p>
                  </a:txBody>
                  <a:tcPr/>
                </a:tc>
              </a:tr>
              <a:tr h="370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4.4.x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dev_4_4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howe.openmicroscopy.org.uk</a:t>
                      </a:r>
                      <a:endParaRPr lang="en-US" dirty="0"/>
                    </a:p>
                  </a:txBody>
                  <a:tcPr/>
                </a:tc>
              </a:tr>
              <a:tr h="370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5.0.x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dev_5_0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gretzky.openmicroscopy.org.uk</a:t>
                      </a:r>
                    </a:p>
                  </a:txBody>
                  <a:tcPr/>
                </a:tc>
              </a:tr>
              <a:tr h="370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5.1.x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develop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trout.openmicroscopy.org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58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integration documentation</a:t>
            </a:r>
            <a:endParaRPr lang="en-US" dirty="0"/>
          </a:p>
        </p:txBody>
      </p:sp>
      <p:pic>
        <p:nvPicPr>
          <p:cNvPr id="6" name="Content Placeholder 5" descr="Screen Shot 2014-01-27 at 19.46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4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366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integration documentation</a:t>
            </a:r>
          </a:p>
        </p:txBody>
      </p:sp>
      <p:pic>
        <p:nvPicPr>
          <p:cNvPr id="4" name="Content Placeholder 3" descr="Screen Shot 2014-01-27 at 19.46.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4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352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Integration: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 of progress in the last 6 months</a:t>
            </a:r>
          </a:p>
          <a:p>
            <a:pPr lvl="1"/>
            <a:r>
              <a:rPr lang="en-US" dirty="0" smtClean="0"/>
              <a:t>Cleanup of the job (integration tests)</a:t>
            </a:r>
          </a:p>
          <a:p>
            <a:pPr lvl="1"/>
            <a:r>
              <a:rPr lang="en-US" dirty="0" smtClean="0"/>
              <a:t>Server maintenance and stabilization</a:t>
            </a:r>
          </a:p>
          <a:p>
            <a:pPr lvl="1"/>
            <a:r>
              <a:rPr lang="en-US" dirty="0" smtClean="0"/>
              <a:t>Rationalization/organization</a:t>
            </a:r>
          </a:p>
          <a:p>
            <a:r>
              <a:rPr lang="en-US" dirty="0" smtClean="0"/>
              <a:t>Future steps</a:t>
            </a:r>
          </a:p>
          <a:p>
            <a:pPr lvl="1"/>
            <a:r>
              <a:rPr lang="en-US" dirty="0" smtClean="0"/>
              <a:t>Refactoring of Consortium projects</a:t>
            </a:r>
          </a:p>
          <a:p>
            <a:pPr lvl="1"/>
            <a:r>
              <a:rPr lang="en-US" dirty="0" smtClean="0"/>
              <a:t>Integration tests in Travis build</a:t>
            </a:r>
          </a:p>
          <a:p>
            <a:pPr lvl="1"/>
            <a:r>
              <a:rPr lang="en-US" dirty="0" smtClean="0"/>
              <a:t>Maintenance/improvements of the </a:t>
            </a:r>
            <a:r>
              <a:rPr lang="en-US" dirty="0" smtClean="0">
                <a:hlinkClick r:id="rId2"/>
              </a:rPr>
              <a:t>CI documentation</a:t>
            </a:r>
            <a:endParaRPr lang="en-US" dirty="0" smtClean="0"/>
          </a:p>
          <a:p>
            <a:pPr lvl="1"/>
            <a:r>
              <a:rPr lang="en-US" dirty="0" smtClean="0"/>
              <a:t>Refactoring of the 5.0 jobs using new 5.1 jobs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155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Agent: Snoopy Crime Cop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GitHub user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https://github.com/openmicroscopy/snoopycrimecop</a:t>
            </a:r>
            <a:endParaRPr lang="en-US" dirty="0" smtClean="0"/>
          </a:p>
          <a:p>
            <a:pPr lvl="1"/>
            <a:r>
              <a:rPr lang="en-US" dirty="0" smtClean="0"/>
              <a:t>Member of openmicroscopy</a:t>
            </a:r>
            <a:r>
              <a:rPr lang="en-US" dirty="0"/>
              <a:t> </a:t>
            </a:r>
            <a:r>
              <a:rPr lang="en-US" dirty="0" smtClean="0"/>
              <a:t>and ome organizations</a:t>
            </a:r>
          </a:p>
          <a:p>
            <a:r>
              <a:rPr lang="en-US" dirty="0" smtClean="0"/>
              <a:t>Perform actions</a:t>
            </a:r>
          </a:p>
          <a:p>
            <a:pPr lvl="1"/>
            <a:r>
              <a:rPr lang="en-US" dirty="0" smtClean="0"/>
              <a:t>Performs local PR merging using GitHub API</a:t>
            </a:r>
          </a:p>
          <a:p>
            <a:pPr lvl="1"/>
            <a:r>
              <a:rPr lang="en-US" dirty="0"/>
              <a:t>Open PRs for submodule </a:t>
            </a:r>
            <a:r>
              <a:rPr lang="en-US" dirty="0" smtClean="0"/>
              <a:t>bumps</a:t>
            </a:r>
          </a:p>
          <a:p>
            <a:pPr lvl="1"/>
            <a:r>
              <a:rPr lang="en-US" dirty="0" smtClean="0"/>
              <a:t>Push merge/branches release tags to his forks</a:t>
            </a:r>
          </a:p>
          <a:p>
            <a:r>
              <a:rPr lang="en-US" dirty="0"/>
              <a:t>Forks </a:t>
            </a:r>
            <a:r>
              <a:rPr lang="en-US" dirty="0" smtClean="0"/>
              <a:t>of main repositories</a:t>
            </a:r>
          </a:p>
          <a:p>
            <a:pPr lvl="1"/>
            <a:r>
              <a:rPr lang="en-US" dirty="0" smtClean="0"/>
              <a:t>see </a:t>
            </a:r>
            <a:r>
              <a:rPr lang="en-US" dirty="0">
                <a:hlinkClick r:id="rId3"/>
              </a:rPr>
              <a:t>https://github.com/snoopycrimecop/</a:t>
            </a:r>
            <a:r>
              <a:rPr lang="en-US" dirty="0" smtClean="0">
                <a:hlinkClick r:id="rId3"/>
              </a:rPr>
              <a:t>openmicroscopy</a:t>
            </a:r>
            <a:endParaRPr lang="en-US" dirty="0"/>
          </a:p>
          <a:p>
            <a:pPr lvl="1"/>
            <a:r>
              <a:rPr lang="en-US" dirty="0" smtClean="0"/>
              <a:t>used for pushing merge branches/ staging release tags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120650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2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OME needs Continuous Integration?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OME Deliverables and Releases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OME source code management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Continuous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OME Continuous Integration servers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Travis CI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Jenkins CI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CI </a:t>
            </a:r>
            <a:r>
              <a:rPr lang="en-US" dirty="0"/>
              <a:t>d</a:t>
            </a:r>
            <a:r>
              <a:rPr lang="en-US" dirty="0" smtClean="0"/>
              <a:t>ocumentation</a:t>
            </a:r>
          </a:p>
          <a:p>
            <a:pPr marL="0" indent="0">
              <a:buNone/>
            </a:pP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 smtClean="0">
              <a:hlinkClick r:id="rId2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2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 releases: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OMERO.server / OMERO.clients</a:t>
            </a:r>
          </a:p>
          <a:p>
            <a:pPr lvl="1"/>
            <a:r>
              <a:rPr lang="en-US" dirty="0" smtClean="0"/>
              <a:t>Windows, Linux, Mac OS X</a:t>
            </a:r>
          </a:p>
          <a:p>
            <a:pPr lvl="1"/>
            <a:r>
              <a:rPr lang="en-US" dirty="0" smtClean="0"/>
              <a:t>Ice (3,3, 3.4, 3.5)</a:t>
            </a:r>
          </a:p>
          <a:p>
            <a:r>
              <a:rPr lang="en-US" dirty="0" smtClean="0"/>
              <a:t>Tools/plugins</a:t>
            </a:r>
            <a:endParaRPr lang="en-US" dirty="0"/>
          </a:p>
          <a:p>
            <a:pPr lvl="1"/>
            <a:r>
              <a:rPr lang="en-US" dirty="0" smtClean="0"/>
              <a:t>OMERO.imagej,</a:t>
            </a:r>
          </a:p>
          <a:p>
            <a:pPr lvl="1"/>
            <a:r>
              <a:rPr lang="en-US" dirty="0" smtClean="0"/>
              <a:t>OMERO.matlab, </a:t>
            </a:r>
          </a:p>
          <a:p>
            <a:pPr lvl="1"/>
            <a:r>
              <a:rPr lang="en-US" dirty="0" smtClean="0"/>
              <a:t>OMERO.py</a:t>
            </a:r>
          </a:p>
          <a:p>
            <a:r>
              <a:rPr lang="en-US" dirty="0" smtClean="0"/>
              <a:t>OMERO Virtual appliance</a:t>
            </a:r>
          </a:p>
          <a:p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API documentation</a:t>
            </a:r>
          </a:p>
          <a:p>
            <a:pPr lvl="1"/>
            <a:r>
              <a:rPr lang="en-US" dirty="0" smtClean="0"/>
              <a:t>Sphinx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168400"/>
            <a:ext cx="4038600" cy="526415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Java ARchives (JAR)</a:t>
            </a:r>
            <a:endParaRPr lang="en-US" dirty="0"/>
          </a:p>
          <a:p>
            <a:pPr lvl="1"/>
            <a:r>
              <a:rPr lang="en-US" dirty="0"/>
              <a:t>loci_tools.jar</a:t>
            </a:r>
          </a:p>
          <a:p>
            <a:pPr lvl="1"/>
            <a:r>
              <a:rPr lang="en-US" dirty="0"/>
              <a:t>ome_tools.jar</a:t>
            </a:r>
          </a:p>
          <a:p>
            <a:pPr lvl="1"/>
            <a:r>
              <a:rPr lang="en-US" dirty="0"/>
              <a:t>….</a:t>
            </a:r>
          </a:p>
          <a:p>
            <a:r>
              <a:rPr lang="en-US" dirty="0" smtClean="0"/>
              <a:t>Bio-Formats Tools </a:t>
            </a:r>
            <a:endParaRPr lang="en-US" dirty="0"/>
          </a:p>
          <a:p>
            <a:pPr lvl="1"/>
            <a:r>
              <a:rPr lang="en-US" dirty="0"/>
              <a:t>Command-</a:t>
            </a:r>
            <a:r>
              <a:rPr lang="en-US" dirty="0" smtClean="0"/>
              <a:t>line tools</a:t>
            </a:r>
            <a:endParaRPr lang="en-US" dirty="0"/>
          </a:p>
          <a:p>
            <a:pPr lvl="1"/>
            <a:r>
              <a:rPr lang="en-US" dirty="0" smtClean="0"/>
              <a:t>MATLAB toolbox</a:t>
            </a:r>
            <a:endParaRPr lang="en-US" dirty="0"/>
          </a:p>
          <a:p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API documentation</a:t>
            </a:r>
          </a:p>
          <a:p>
            <a:pPr lvl="1"/>
            <a:r>
              <a:rPr lang="en-US" dirty="0" smtClean="0"/>
              <a:t>Sphinx documentation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bio-formats-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1029840"/>
            <a:ext cx="3797300" cy="620263"/>
          </a:xfrm>
          <a:prstGeom prst="rect">
            <a:avLst/>
          </a:prstGeom>
        </p:spPr>
      </p:pic>
      <p:pic>
        <p:nvPicPr>
          <p:cNvPr id="7" name="Picture 6" descr="omero-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012455"/>
            <a:ext cx="2709227" cy="6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1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 releases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OME 4.4.x series (June 2012 – Jan 2014)</a:t>
            </a:r>
          </a:p>
          <a:p>
            <a:pPr lvl="1"/>
            <a:r>
              <a:rPr lang="en-US" dirty="0" smtClean="0"/>
              <a:t>12 releases in 19 months (1 major, 11 minor)</a:t>
            </a:r>
          </a:p>
          <a:p>
            <a:pPr lvl="1"/>
            <a:r>
              <a:rPr lang="en-US" dirty="0" smtClean="0"/>
              <a:t>3 </a:t>
            </a:r>
            <a:r>
              <a:rPr lang="en-US" b="1" dirty="0" smtClean="0"/>
              <a:t>emergency</a:t>
            </a:r>
            <a:r>
              <a:rPr lang="en-US" dirty="0" smtClean="0"/>
              <a:t> releases (4.4.1, 4.4.3, 4.4.8)</a:t>
            </a:r>
          </a:p>
          <a:p>
            <a:r>
              <a:rPr lang="en-US" dirty="0" smtClean="0"/>
              <a:t>Quality Assurance</a:t>
            </a:r>
          </a:p>
          <a:p>
            <a:pPr lvl="1"/>
            <a:r>
              <a:rPr lang="en-US" dirty="0" smtClean="0"/>
              <a:t>Ensure quality standards are being met</a:t>
            </a:r>
          </a:p>
          <a:p>
            <a:pPr lvl="1"/>
            <a:r>
              <a:rPr lang="en-US" dirty="0" smtClean="0"/>
              <a:t>Robustness/stability</a:t>
            </a:r>
            <a:endParaRPr lang="en-US" dirty="0"/>
          </a:p>
          <a:p>
            <a:pPr lvl="1"/>
            <a:r>
              <a:rPr lang="en-US" dirty="0" smtClean="0"/>
              <a:t>Catching bugs early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Every code change must be tested and reviewed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1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 descr="Screen Shot 2014-01-26 at 21.16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759"/>
            <a:ext cx="9144000" cy="61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0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code: Pull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Screen Shot 2014-01-22 at 10.2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9" y="886482"/>
            <a:ext cx="8303704" cy="58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7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code: changes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1224"/>
              </p:ext>
            </p:extLst>
          </p:nvPr>
        </p:nvGraphicFramePr>
        <p:xfrm>
          <a:off x="457198" y="1215679"/>
          <a:ext cx="8361555" cy="40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301"/>
                <a:gridCol w="1447800"/>
                <a:gridCol w="1600200"/>
                <a:gridCol w="1714500"/>
                <a:gridCol w="1452754"/>
              </a:tblGrid>
              <a:tr h="7775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Bio-Formats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Documentation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Scripts</a:t>
                      </a:r>
                      <a:endParaRPr lang="en-US" dirty="0"/>
                    </a:p>
                  </a:txBody>
                  <a:tcPr/>
                </a:tc>
              </a:tr>
              <a:tr h="65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commits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</a:tr>
              <a:tr h="65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merged</a:t>
                      </a:r>
                    </a:p>
                    <a:p>
                      <a:pPr algn="ctr"/>
                      <a:r>
                        <a:rPr lang="en-US" dirty="0" smtClean="0"/>
                        <a:t>Pull Requests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65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unique authors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6452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merged Pull</a:t>
                      </a:r>
                      <a:r>
                        <a:rPr lang="en-US" baseline="0" dirty="0" smtClean="0"/>
                        <a:t> Requests/day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</a:t>
                      </a:r>
                      <a:endParaRPr lang="en-US" dirty="0"/>
                    </a:p>
                  </a:txBody>
                  <a:tcPr/>
                </a:tc>
              </a:tr>
              <a:tr h="6452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commits/day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197" y="5280362"/>
            <a:ext cx="8361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/>
              <a:t>Changes on dev_5_0 branch between 25 Sept 2012 </a:t>
            </a:r>
            <a:r>
              <a:rPr lang="en-US" dirty="0"/>
              <a:t>and </a:t>
            </a:r>
            <a:r>
              <a:rPr lang="en-US" dirty="0" smtClean="0"/>
              <a:t>20 Jan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0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t>8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2868" t="17404" r="23837" b="26081"/>
          <a:stretch/>
        </p:blipFill>
        <p:spPr>
          <a:xfrm>
            <a:off x="749300" y="1143000"/>
            <a:ext cx="3492500" cy="5245100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2868" t="16173" r="18605" b="27313"/>
          <a:stretch/>
        </p:blipFill>
        <p:spPr>
          <a:xfrm>
            <a:off x="4737100" y="850900"/>
            <a:ext cx="3835400" cy="5245100"/>
          </a:xfrm>
        </p:spPr>
      </p:pic>
      <p:sp>
        <p:nvSpPr>
          <p:cNvPr id="16" name="Rectangle 15"/>
          <p:cNvSpPr/>
          <p:nvPr/>
        </p:nvSpPr>
        <p:spPr>
          <a:xfrm>
            <a:off x="2127876" y="6368534"/>
            <a:ext cx="336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http://geekandpoke.typepad.com</a:t>
            </a:r>
          </a:p>
        </p:txBody>
      </p:sp>
    </p:spTree>
    <p:extLst>
      <p:ext uri="{BB962C8B-B14F-4D97-AF65-F5344CB8AC3E}">
        <p14:creationId xmlns:p14="http://schemas.microsoft.com/office/powerpoint/2010/main" val="397728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encoe Softwa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17329</TotalTime>
  <Words>816</Words>
  <Application>Microsoft Macintosh PowerPoint</Application>
  <PresentationFormat>On-screen Show (4:3)</PresentationFormat>
  <Paragraphs>258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Glencoe Software</vt:lpstr>
      <vt:lpstr>Continuous Integration</vt:lpstr>
      <vt:lpstr>Continuous Integration</vt:lpstr>
      <vt:lpstr>Plan</vt:lpstr>
      <vt:lpstr>OME releases: Deliverables</vt:lpstr>
      <vt:lpstr>OME releases</vt:lpstr>
      <vt:lpstr>Source code management</vt:lpstr>
      <vt:lpstr>Source code: Pull Requests</vt:lpstr>
      <vt:lpstr>Source code: changes frequency</vt:lpstr>
      <vt:lpstr>The problem</vt:lpstr>
      <vt:lpstr>Continuous integration</vt:lpstr>
      <vt:lpstr>Continuous integration server</vt:lpstr>
      <vt:lpstr>Continuous integration server</vt:lpstr>
      <vt:lpstr>OME CI servers</vt:lpstr>
      <vt:lpstr>Typical CI workflow</vt:lpstr>
      <vt:lpstr>Travis CI : introduction</vt:lpstr>
      <vt:lpstr>Travis CI: GitHub integration</vt:lpstr>
      <vt:lpstr>Travis CI: OME usage</vt:lpstr>
      <vt:lpstr>OME Jenkins CI: main view</vt:lpstr>
      <vt:lpstr>OME Jenkins CI: build view</vt:lpstr>
      <vt:lpstr>Jenkins CI: job naming scheme</vt:lpstr>
      <vt:lpstr>Jenkins CI: views</vt:lpstr>
      <vt:lpstr>Jenkins CI: job types</vt:lpstr>
      <vt:lpstr>Jenkins CI: chained jobs</vt:lpstr>
      <vt:lpstr>Jenkins CI: deployment servers</vt:lpstr>
      <vt:lpstr>Continuous integration documentation</vt:lpstr>
      <vt:lpstr>Continuous integration documentation</vt:lpstr>
      <vt:lpstr>Continuous Integration: future directions</vt:lpstr>
      <vt:lpstr>CI Agent: Snoopy Crime Cop</vt:lpstr>
    </vt:vector>
  </TitlesOfParts>
  <Company>Glencoe Software,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Liza Unson</dc:creator>
  <cp:lastModifiedBy>Sebastien Besson</cp:lastModifiedBy>
  <cp:revision>439</cp:revision>
  <dcterms:created xsi:type="dcterms:W3CDTF">2012-09-27T13:00:21Z</dcterms:created>
  <dcterms:modified xsi:type="dcterms:W3CDTF">2014-01-28T15:46:05Z</dcterms:modified>
</cp:coreProperties>
</file>